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8" r:id="rId2"/>
    <p:sldId id="361" r:id="rId3"/>
    <p:sldId id="363" r:id="rId4"/>
    <p:sldId id="364" r:id="rId5"/>
    <p:sldId id="365" r:id="rId6"/>
    <p:sldId id="362" r:id="rId7"/>
    <p:sldId id="368" r:id="rId8"/>
    <p:sldId id="369" r:id="rId9"/>
    <p:sldId id="374" r:id="rId10"/>
    <p:sldId id="370" r:id="rId11"/>
    <p:sldId id="372" r:id="rId12"/>
    <p:sldId id="375" r:id="rId13"/>
    <p:sldId id="376" r:id="rId14"/>
    <p:sldId id="377" r:id="rId15"/>
    <p:sldId id="391" r:id="rId16"/>
    <p:sldId id="378" r:id="rId17"/>
    <p:sldId id="366" r:id="rId18"/>
    <p:sldId id="367" r:id="rId19"/>
    <p:sldId id="371" r:id="rId20"/>
    <p:sldId id="383" r:id="rId21"/>
    <p:sldId id="382" r:id="rId22"/>
    <p:sldId id="381" r:id="rId23"/>
    <p:sldId id="380" r:id="rId24"/>
    <p:sldId id="385" r:id="rId25"/>
    <p:sldId id="379" r:id="rId26"/>
    <p:sldId id="386" r:id="rId27"/>
    <p:sldId id="387" r:id="rId28"/>
    <p:sldId id="388" r:id="rId29"/>
    <p:sldId id="389" r:id="rId30"/>
    <p:sldId id="390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guang" initials="X" lastIdx="1" clrIdx="0"/>
  <p:cmAuthor id="1" name="Xiaoguang Liu" initials="XL" lastIdx="1" clrIdx="1">
    <p:extLst>
      <p:ext uri="{19B8F6BF-5375-455C-9EA6-DF929625EA0E}">
        <p15:presenceInfo xmlns:p15="http://schemas.microsoft.com/office/powerpoint/2012/main" userId="Xiaoguang Liu" providerId="None"/>
      </p:ext>
    </p:extLst>
  </p:cmAuthor>
  <p:cmAuthor id="2" name="Xiaoguang Liu" initials="XL [2]" lastIdx="1" clrIdx="2">
    <p:extLst>
      <p:ext uri="{19B8F6BF-5375-455C-9EA6-DF929625EA0E}">
        <p15:presenceInfo xmlns:p15="http://schemas.microsoft.com/office/powerpoint/2012/main" userId="38ca93d2050687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9999"/>
    <a:srgbClr val="4D4D4D"/>
    <a:srgbClr val="FF0000"/>
    <a:srgbClr val="FF5050"/>
    <a:srgbClr val="292929"/>
    <a:srgbClr val="FFFFCC"/>
    <a:srgbClr val="777777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9695" autoAdjust="0"/>
  </p:normalViewPr>
  <p:slideViewPr>
    <p:cSldViewPr snapToGrid="0" snapToObjects="1">
      <p:cViewPr varScale="1">
        <p:scale>
          <a:sx n="74" d="100"/>
          <a:sy n="74" d="100"/>
        </p:scale>
        <p:origin x="1290" y="72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3/11/2018</a:t>
            </a:fld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3/11/2018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1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source impedance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8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84931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 userDrawn="1"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 an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738846"/>
            <a:ext cx="8493125" cy="749141"/>
          </a:xfrm>
          <a:prstGeom prst="wedgeRoundRectCallout">
            <a:avLst>
              <a:gd name="adj1" fmla="val -34353"/>
              <a:gd name="adj2" fmla="val 85209"/>
              <a:gd name="adj3" fmla="val 16667"/>
            </a:avLst>
          </a:prstGeom>
          <a:noFill/>
          <a:ln w="57150">
            <a:solidFill>
              <a:srgbClr val="BF9900"/>
            </a:solidFill>
            <a:miter lim="800000"/>
            <a:headEnd/>
            <a:tailEnd/>
          </a:ln>
          <a:effectLst>
            <a:softEdge rad="0"/>
          </a:effectLst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3200"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2522815"/>
            <a:ext cx="8493125" cy="3587366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0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2377" y="6506703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sz="30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sz="2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sz="24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cdart.net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8.png"/><Relationship Id="rId10" Type="http://schemas.openxmlformats.org/officeDocument/2006/relationships/image" Target="../media/image45.png"/><Relationship Id="rId4" Type="http://schemas.openxmlformats.org/officeDocument/2006/relationships/image" Target="../media/image35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5.png"/><Relationship Id="rId7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gif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gif"/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23.png"/><Relationship Id="rId17" Type="http://schemas.openxmlformats.org/officeDocument/2006/relationships/image" Target="../media/image40.png"/><Relationship Id="rId2" Type="http://schemas.openxmlformats.org/officeDocument/2006/relationships/image" Target="../media/image22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24.png"/><Relationship Id="rId1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gif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4226412"/>
            <a:ext cx="5786199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Assistant Professor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</a:t>
            </a:r>
            <a:r>
              <a:rPr lang="en-US" sz="2000" dirty="0" smtClean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530-289-6367</a:t>
            </a:r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</a:t>
            </a:r>
            <a:r>
              <a:rPr lang="en-US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ucdart.net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 smtClean="0">
                <a:latin typeface="Franklin Gothic Demi" panose="020B0703020102020204" pitchFamily="34" charset="0"/>
              </a:rPr>
              <a:t>Design of RF &amp; Microwave Systems</a:t>
            </a:r>
            <a:endParaRPr lang="en-US" dirty="0">
              <a:latin typeface="Franklin Gothic Demi" panose="020B0703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 smtClean="0">
                <a:solidFill>
                  <a:srgbClr val="BF9900"/>
                </a:solidFill>
              </a:rPr>
              <a:t>EEC 134 A&amp;B</a:t>
            </a:r>
            <a:endParaRPr lang="en-US" sz="2400" b="1" dirty="0">
              <a:solidFill>
                <a:srgbClr val="BF9900"/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803254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spAutoFit/>
          </a:bodyPr>
          <a:lstStyle/>
          <a:p>
            <a:pPr marL="1771650" indent="-1771650"/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5</a:t>
            </a:r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: 	Building Blocks of RF Systems </a:t>
            </a:r>
          </a:p>
          <a:p>
            <a:pPr marL="1771650" indent="-1771650"/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	– Mixers</a:t>
            </a:r>
            <a:endParaRPr lang="en-US" sz="3200" dirty="0">
              <a:solidFill>
                <a:srgbClr val="091D58"/>
              </a:solidFill>
              <a:latin typeface="Myriad Pro" panose="020B05030304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 Mixer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935646" cy="4335463"/>
          </a:xfrm>
        </p:spPr>
        <p:txBody>
          <a:bodyPr/>
          <a:lstStyle/>
          <a:p>
            <a:r>
              <a:rPr lang="en-US" dirty="0"/>
              <a:t>Mixing by non-linear circuit tend to generate a lot of spurious signals</a:t>
            </a:r>
          </a:p>
          <a:p>
            <a:r>
              <a:rPr lang="en-US" dirty="0" smtClean="0"/>
              <a:t>Output frequency spectrum is now more complex than a simple ideal multiplier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88894" y="2697819"/>
                <a:ext cx="33489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𝐼𝐹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94" y="2697819"/>
                <a:ext cx="334893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368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64518" y="3178793"/>
                <a:ext cx="21382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=0, 1, 2, 3, …</m:t>
                      </m:r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518" y="3178793"/>
                <a:ext cx="213827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55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446271" y="3564776"/>
                <a:ext cx="20565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=0, 1, 2, 3, …</m:t>
                      </m:r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271" y="3564776"/>
                <a:ext cx="20565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9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5461440" y="870316"/>
            <a:ext cx="3414666" cy="2282982"/>
            <a:chOff x="4512997" y="711317"/>
            <a:chExt cx="4552889" cy="3043981"/>
          </a:xfrm>
        </p:grpSpPr>
        <p:grpSp>
          <p:nvGrpSpPr>
            <p:cNvPr id="44" name="Group 43"/>
            <p:cNvGrpSpPr/>
            <p:nvPr/>
          </p:nvGrpSpPr>
          <p:grpSpPr>
            <a:xfrm>
              <a:off x="6766766" y="1515545"/>
              <a:ext cx="471695" cy="1428750"/>
              <a:chOff x="3965710" y="2333625"/>
              <a:chExt cx="471695" cy="1428750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3965710" y="2834291"/>
                <a:ext cx="471695" cy="404209"/>
                <a:chOff x="3965710" y="2834291"/>
                <a:chExt cx="471695" cy="404209"/>
              </a:xfrm>
            </p:grpSpPr>
            <p:sp>
              <p:nvSpPr>
                <p:cNvPr id="78" name="Isosceles Triangle 77"/>
                <p:cNvSpPr/>
                <p:nvPr/>
              </p:nvSpPr>
              <p:spPr bwMode="auto">
                <a:xfrm rot="10800000">
                  <a:off x="3965710" y="2834291"/>
                  <a:ext cx="471695" cy="404208"/>
                </a:xfrm>
                <a:prstGeom prst="triangle">
                  <a:avLst/>
                </a:prstGeom>
                <a:solidFill>
                  <a:srgbClr val="00000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itchFamily="1" charset="0"/>
                  </a:endParaRPr>
                </a:p>
              </p:txBody>
            </p: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4008733" y="3238500"/>
                  <a:ext cx="417798" cy="0"/>
                </a:xfrm>
                <a:prstGeom prst="line">
                  <a:avLst/>
                </a:prstGeom>
                <a:ln w="5715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Straight Connector 75"/>
              <p:cNvCxnSpPr/>
              <p:nvPr/>
            </p:nvCxnSpPr>
            <p:spPr>
              <a:xfrm flipV="1">
                <a:off x="4217632" y="3228975"/>
                <a:ext cx="0" cy="533400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4217632" y="2333625"/>
                <a:ext cx="0" cy="533400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 flipH="1">
              <a:off x="5791200" y="1515545"/>
              <a:ext cx="1238250" cy="811003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5219700" y="957539"/>
              <a:ext cx="1798988" cy="5580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7029450" y="1286850"/>
              <a:ext cx="1562100" cy="22869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791200" y="2944295"/>
              <a:ext cx="1238250" cy="811003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5219700" y="2386289"/>
              <a:ext cx="1798988" cy="5580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7029450" y="2715600"/>
              <a:ext cx="1562100" cy="22869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5746348" y="2326548"/>
              <a:ext cx="89704" cy="443529"/>
              <a:chOff x="4965298" y="2914650"/>
              <a:chExt cx="89704" cy="443529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flipV="1">
              <a:off x="5746348" y="3304509"/>
              <a:ext cx="89704" cy="443529"/>
              <a:chOff x="4965298" y="2914650"/>
              <a:chExt cx="89704" cy="443529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5180042" y="957539"/>
              <a:ext cx="89704" cy="443529"/>
              <a:chOff x="4965298" y="2914650"/>
              <a:chExt cx="89704" cy="443529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69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 flipV="1">
              <a:off x="5180042" y="1935500"/>
              <a:ext cx="89704" cy="443529"/>
              <a:chOff x="4965298" y="2914650"/>
              <a:chExt cx="89704" cy="443529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sp>
          <p:nvSpPr>
            <p:cNvPr id="61" name="Rectangle 60"/>
            <p:cNvSpPr/>
            <p:nvPr/>
          </p:nvSpPr>
          <p:spPr bwMode="auto">
            <a:xfrm>
              <a:off x="8491335" y="1719170"/>
              <a:ext cx="200429" cy="59678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8591550" y="1286850"/>
              <a:ext cx="0" cy="43232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8591550" y="2306170"/>
              <a:ext cx="0" cy="41905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512997" y="1206619"/>
                  <a:ext cx="75935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997" y="1206619"/>
                  <a:ext cx="759354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677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136554" y="2719787"/>
                  <a:ext cx="74567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554" y="2719787"/>
                  <a:ext cx="745675" cy="4924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890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8385615" y="711317"/>
                  <a:ext cx="68027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615" y="711317"/>
                  <a:ext cx="680271" cy="49244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524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ectangle 6"/>
          <p:cNvSpPr>
            <a:spLocks noChangeAspect="1"/>
          </p:cNvSpPr>
          <p:nvPr/>
        </p:nvSpPr>
        <p:spPr bwMode="auto">
          <a:xfrm rot="1084265">
            <a:off x="6318741" y="1065814"/>
            <a:ext cx="600165" cy="276999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BPF</a:t>
            </a:r>
          </a:p>
        </p:txBody>
      </p:sp>
      <p:sp>
        <p:nvSpPr>
          <p:cNvPr id="80" name="Rectangle 79"/>
          <p:cNvSpPr>
            <a:spLocks noChangeAspect="1"/>
          </p:cNvSpPr>
          <p:nvPr/>
        </p:nvSpPr>
        <p:spPr bwMode="auto">
          <a:xfrm rot="19612679">
            <a:off x="6521442" y="1685165"/>
            <a:ext cx="600165" cy="276999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BPF</a:t>
            </a:r>
          </a:p>
        </p:txBody>
      </p:sp>
      <p:sp>
        <p:nvSpPr>
          <p:cNvPr id="81" name="Rectangle 80"/>
          <p:cNvSpPr>
            <a:spLocks noChangeAspect="1"/>
          </p:cNvSpPr>
          <p:nvPr/>
        </p:nvSpPr>
        <p:spPr bwMode="auto">
          <a:xfrm rot="20991915">
            <a:off x="7567599" y="1253185"/>
            <a:ext cx="600165" cy="276999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04799" y="4045750"/>
                <a:ext cx="8140394" cy="21230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 eaLnBrk="1" hangingPunct="1">
                  <a:spcBef>
                    <a:spcPct val="20000"/>
                  </a:spcBef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rgbClr val="0070C0"/>
                    </a:solidFill>
                    <a:latin typeface="Kalinga" panose="020B0502040204020203" pitchFamily="34" charset="0"/>
                    <a:ea typeface="Tahoma" pitchFamily="34" charset="0"/>
                    <a:cs typeface="Kalinga" panose="020B0502040204020203" pitchFamily="34" charset="0"/>
                  </a:rPr>
                  <a:t>We are mostly interested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Kalinga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Kalinga" panose="020B0502040204020203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Kalinga" panose="020B0502040204020203" pitchFamily="34" charset="0"/>
                          </a:rPr>
                          <m:t>𝐼𝐹</m:t>
                        </m:r>
                      </m:sub>
                    </m:sSub>
                    <m:r>
                      <a:rPr lang="en-US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Kalinga" panose="020B0502040204020203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Kalinga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Kalinga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Kalinga" panose="020B0502040204020203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Kalinga" panose="020B0502040204020203" pitchFamily="34" charset="0"/>
                              </a:rPr>
                              <m:t>𝑅𝐹</m:t>
                            </m:r>
                          </m:sub>
                        </m:sSub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Kalinga" panose="020B0502040204020203" pitchFamily="34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Kalinga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Kalinga" panose="020B0502040204020203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Kalinga" panose="020B0502040204020203" pitchFamily="34" charset="0"/>
                              </a:rPr>
                              <m:t>𝐿𝑂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Kalinga" panose="020B0502040204020203" pitchFamily="34" charset="0"/>
                    <a:ea typeface="Tahoma" pitchFamily="34" charset="0"/>
                    <a:cs typeface="Kalinga" panose="020B0502040204020203" pitchFamily="34" charset="0"/>
                  </a:rPr>
                  <a:t>, the rest of the frequencies are considered as undesired intermodulation products</a:t>
                </a:r>
              </a:p>
              <a:p>
                <a:pPr marL="342900" indent="-342900" eaLnBrk="1" hangingPunct="1">
                  <a:spcBef>
                    <a:spcPct val="20000"/>
                  </a:spcBef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rgbClr val="0070C0"/>
                    </a:solidFill>
                    <a:latin typeface="Kalinga" panose="020B0502040204020203" pitchFamily="34" charset="0"/>
                    <a:ea typeface="Tahoma" pitchFamily="34" charset="0"/>
                    <a:cs typeface="Kalinga" panose="020B0502040204020203" pitchFamily="34" charset="0"/>
                  </a:rPr>
                  <a:t>Isolations between the three ports are provided by filters</a:t>
                </a:r>
              </a:p>
              <a:p>
                <a:pPr marL="742950" lvl="1" indent="-285750" eaLnBrk="1" hangingPunct="1"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en-US" sz="1800" dirty="0">
                    <a:solidFill>
                      <a:srgbClr val="002062"/>
                    </a:solidFill>
                    <a:latin typeface="Kalinga" panose="020B0502040204020203" pitchFamily="34" charset="0"/>
                    <a:ea typeface="Tahoma" pitchFamily="34" charset="0"/>
                    <a:cs typeface="Kalinga" panose="020B0502040204020203" pitchFamily="34" charset="0"/>
                  </a:rPr>
                  <a:t>Still, single ended diode mixers are rarely used because of its bad isolation between the ports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4045750"/>
                <a:ext cx="8140394" cy="2123015"/>
              </a:xfrm>
              <a:prstGeom prst="rect">
                <a:avLst/>
              </a:prstGeom>
              <a:blipFill rotWithShape="0">
                <a:blip r:embed="rId8"/>
                <a:stretch>
                  <a:fillRect l="-1798" b="-2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4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by Other Forms of Non-</a:t>
            </a:r>
            <a:r>
              <a:rPr lang="en-US" dirty="0" err="1" smtClean="0"/>
              <a:t>linearities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transistor non-</a:t>
            </a:r>
            <a:r>
              <a:rPr lang="en-US" dirty="0" err="1" smtClean="0"/>
              <a:t>linearities</a:t>
            </a:r>
            <a:endParaRPr lang="en-US" dirty="0"/>
          </a:p>
        </p:txBody>
      </p:sp>
      <p:grpSp>
        <p:nvGrpSpPr>
          <p:cNvPr id="29937" name="Group 250"/>
          <p:cNvGrpSpPr>
            <a:grpSpLocks noChangeAspect="1"/>
          </p:cNvGrpSpPr>
          <p:nvPr/>
        </p:nvGrpSpPr>
        <p:grpSpPr bwMode="auto">
          <a:xfrm>
            <a:off x="425450" y="1635125"/>
            <a:ext cx="3822700" cy="4141788"/>
            <a:chOff x="268" y="1030"/>
            <a:chExt cx="2408" cy="2609"/>
          </a:xfrm>
        </p:grpSpPr>
        <p:sp>
          <p:nvSpPr>
            <p:cNvPr id="29938" name="AutoShape 249"/>
            <p:cNvSpPr>
              <a:spLocks noChangeAspect="1" noChangeArrowheads="1" noTextEdit="1"/>
            </p:cNvSpPr>
            <p:nvPr/>
          </p:nvSpPr>
          <p:spPr bwMode="auto">
            <a:xfrm>
              <a:off x="268" y="1030"/>
              <a:ext cx="2408" cy="2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9939" name="Group 451"/>
            <p:cNvGrpSpPr>
              <a:grpSpLocks/>
            </p:cNvGrpSpPr>
            <p:nvPr/>
          </p:nvGrpSpPr>
          <p:grpSpPr bwMode="auto">
            <a:xfrm>
              <a:off x="698" y="1149"/>
              <a:ext cx="1802" cy="2372"/>
              <a:chOff x="698" y="1149"/>
              <a:chExt cx="1802" cy="2372"/>
            </a:xfrm>
          </p:grpSpPr>
          <p:sp>
            <p:nvSpPr>
              <p:cNvPr id="29982" name="Oval 251"/>
              <p:cNvSpPr>
                <a:spLocks noChangeArrowheads="1"/>
              </p:cNvSpPr>
              <p:nvPr/>
            </p:nvSpPr>
            <p:spPr bwMode="auto">
              <a:xfrm>
                <a:off x="1297" y="2241"/>
                <a:ext cx="312" cy="312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3" name="Oval 252"/>
              <p:cNvSpPr>
                <a:spLocks noChangeArrowheads="1"/>
              </p:cNvSpPr>
              <p:nvPr/>
            </p:nvSpPr>
            <p:spPr bwMode="auto">
              <a:xfrm>
                <a:off x="1296" y="2241"/>
                <a:ext cx="313" cy="312"/>
              </a:xfrm>
              <a:prstGeom prst="ellipse">
                <a:avLst/>
              </a:prstGeom>
              <a:noFill/>
              <a:ln w="1588" cap="flat">
                <a:solidFill>
                  <a:srgbClr val="AAAAA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4" name="Line 253"/>
              <p:cNvSpPr>
                <a:spLocks noChangeShapeType="1"/>
              </p:cNvSpPr>
              <p:nvPr/>
            </p:nvSpPr>
            <p:spPr bwMode="auto">
              <a:xfrm flipH="1">
                <a:off x="1555" y="2451"/>
                <a:ext cx="11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5" name="Line 254"/>
              <p:cNvSpPr>
                <a:spLocks noChangeShapeType="1"/>
              </p:cNvSpPr>
              <p:nvPr/>
            </p:nvSpPr>
            <p:spPr bwMode="auto">
              <a:xfrm>
                <a:off x="1555" y="2451"/>
                <a:ext cx="0" cy="1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6" name="Line 255"/>
              <p:cNvSpPr>
                <a:spLocks noChangeShapeType="1"/>
              </p:cNvSpPr>
              <p:nvPr/>
            </p:nvSpPr>
            <p:spPr bwMode="auto">
              <a:xfrm>
                <a:off x="1555" y="2461"/>
                <a:ext cx="11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7" name="Line 256"/>
              <p:cNvSpPr>
                <a:spLocks noChangeShapeType="1"/>
              </p:cNvSpPr>
              <p:nvPr/>
            </p:nvSpPr>
            <p:spPr bwMode="auto">
              <a:xfrm>
                <a:off x="1566" y="2461"/>
                <a:ext cx="0" cy="11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8" name="Line 257"/>
              <p:cNvSpPr>
                <a:spLocks noChangeShapeType="1"/>
              </p:cNvSpPr>
              <p:nvPr/>
            </p:nvSpPr>
            <p:spPr bwMode="auto">
              <a:xfrm flipH="1">
                <a:off x="1555" y="2472"/>
                <a:ext cx="11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9" name="Freeform 258"/>
              <p:cNvSpPr>
                <a:spLocks/>
              </p:cNvSpPr>
              <p:nvPr/>
            </p:nvSpPr>
            <p:spPr bwMode="auto">
              <a:xfrm>
                <a:off x="1357" y="2370"/>
                <a:ext cx="62" cy="54"/>
              </a:xfrm>
              <a:custGeom>
                <a:avLst/>
                <a:gdLst>
                  <a:gd name="T0" fmla="*/ 0 w 62"/>
                  <a:gd name="T1" fmla="*/ 0 h 54"/>
                  <a:gd name="T2" fmla="*/ 62 w 62"/>
                  <a:gd name="T3" fmla="*/ 27 h 54"/>
                  <a:gd name="T4" fmla="*/ 0 w 62"/>
                  <a:gd name="T5" fmla="*/ 54 h 54"/>
                  <a:gd name="T6" fmla="*/ 0 w 62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54">
                    <a:moveTo>
                      <a:pt x="0" y="0"/>
                    </a:moveTo>
                    <a:lnTo>
                      <a:pt x="62" y="27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0" name="Freeform 259"/>
              <p:cNvSpPr>
                <a:spLocks/>
              </p:cNvSpPr>
              <p:nvPr/>
            </p:nvSpPr>
            <p:spPr bwMode="auto">
              <a:xfrm>
                <a:off x="1357" y="2370"/>
                <a:ext cx="62" cy="54"/>
              </a:xfrm>
              <a:custGeom>
                <a:avLst/>
                <a:gdLst>
                  <a:gd name="T0" fmla="*/ 0 w 62"/>
                  <a:gd name="T1" fmla="*/ 0 h 54"/>
                  <a:gd name="T2" fmla="*/ 62 w 62"/>
                  <a:gd name="T3" fmla="*/ 27 h 54"/>
                  <a:gd name="T4" fmla="*/ 0 w 62"/>
                  <a:gd name="T5" fmla="*/ 54 h 54"/>
                  <a:gd name="T6" fmla="*/ 0 w 62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54">
                    <a:moveTo>
                      <a:pt x="0" y="0"/>
                    </a:moveTo>
                    <a:lnTo>
                      <a:pt x="62" y="27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1" name="Rectangle 260"/>
              <p:cNvSpPr>
                <a:spLocks noChangeArrowheads="1"/>
              </p:cNvSpPr>
              <p:nvPr/>
            </p:nvSpPr>
            <p:spPr bwMode="auto">
              <a:xfrm>
                <a:off x="1419" y="2272"/>
                <a:ext cx="13" cy="2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2" name="Rectangle 261"/>
              <p:cNvSpPr>
                <a:spLocks noChangeArrowheads="1"/>
              </p:cNvSpPr>
              <p:nvPr/>
            </p:nvSpPr>
            <p:spPr bwMode="auto">
              <a:xfrm>
                <a:off x="1419" y="2272"/>
                <a:ext cx="13" cy="250"/>
              </a:xfrm>
              <a:prstGeom prst="rect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3" name="Rectangle 262"/>
              <p:cNvSpPr>
                <a:spLocks noChangeArrowheads="1"/>
              </p:cNvSpPr>
              <p:nvPr/>
            </p:nvSpPr>
            <p:spPr bwMode="auto">
              <a:xfrm>
                <a:off x="1602" y="2568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4" name="Oval 263"/>
              <p:cNvSpPr>
                <a:spLocks noChangeArrowheads="1"/>
              </p:cNvSpPr>
              <p:nvPr/>
            </p:nvSpPr>
            <p:spPr bwMode="auto">
              <a:xfrm>
                <a:off x="1604" y="2571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5" name="Rectangle 264"/>
              <p:cNvSpPr>
                <a:spLocks noChangeArrowheads="1"/>
              </p:cNvSpPr>
              <p:nvPr/>
            </p:nvSpPr>
            <p:spPr bwMode="auto">
              <a:xfrm>
                <a:off x="1602" y="2568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6" name="Rectangle 265"/>
              <p:cNvSpPr>
                <a:spLocks noChangeArrowheads="1"/>
              </p:cNvSpPr>
              <p:nvPr/>
            </p:nvSpPr>
            <p:spPr bwMode="auto">
              <a:xfrm>
                <a:off x="1602" y="2213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7" name="Oval 266"/>
              <p:cNvSpPr>
                <a:spLocks noChangeArrowheads="1"/>
              </p:cNvSpPr>
              <p:nvPr/>
            </p:nvSpPr>
            <p:spPr bwMode="auto">
              <a:xfrm>
                <a:off x="1604" y="2215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8" name="Rectangle 267"/>
              <p:cNvSpPr>
                <a:spLocks noChangeArrowheads="1"/>
              </p:cNvSpPr>
              <p:nvPr/>
            </p:nvSpPr>
            <p:spPr bwMode="auto">
              <a:xfrm>
                <a:off x="1602" y="2213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9" name="Oval 268"/>
              <p:cNvSpPr>
                <a:spLocks noChangeArrowheads="1"/>
              </p:cNvSpPr>
              <p:nvPr/>
            </p:nvSpPr>
            <p:spPr bwMode="auto">
              <a:xfrm>
                <a:off x="1246" y="2391"/>
                <a:ext cx="12" cy="12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00" name="Oval 269"/>
              <p:cNvSpPr>
                <a:spLocks noChangeArrowheads="1"/>
              </p:cNvSpPr>
              <p:nvPr/>
            </p:nvSpPr>
            <p:spPr bwMode="auto">
              <a:xfrm>
                <a:off x="1246" y="2391"/>
                <a:ext cx="12" cy="12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01" name="Freeform 270"/>
              <p:cNvSpPr>
                <a:spLocks/>
              </p:cNvSpPr>
              <p:nvPr/>
            </p:nvSpPr>
            <p:spPr bwMode="auto">
              <a:xfrm>
                <a:off x="1432" y="2486"/>
                <a:ext cx="176" cy="89"/>
              </a:xfrm>
              <a:custGeom>
                <a:avLst/>
                <a:gdLst>
                  <a:gd name="T0" fmla="*/ 176 w 176"/>
                  <a:gd name="T1" fmla="*/ 89 h 89"/>
                  <a:gd name="T2" fmla="*/ 176 w 176"/>
                  <a:gd name="T3" fmla="*/ 0 h 89"/>
                  <a:gd name="T4" fmla="*/ 0 w 176"/>
                  <a:gd name="T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6" h="89">
                    <a:moveTo>
                      <a:pt x="176" y="89"/>
                    </a:moveTo>
                    <a:lnTo>
                      <a:pt x="176" y="0"/>
                    </a:lnTo>
                    <a:lnTo>
                      <a:pt x="0" y="0"/>
                    </a:lnTo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02" name="Freeform 271"/>
              <p:cNvSpPr>
                <a:spLocks/>
              </p:cNvSpPr>
              <p:nvPr/>
            </p:nvSpPr>
            <p:spPr bwMode="auto">
              <a:xfrm>
                <a:off x="1432" y="2219"/>
                <a:ext cx="176" cy="89"/>
              </a:xfrm>
              <a:custGeom>
                <a:avLst/>
                <a:gdLst>
                  <a:gd name="T0" fmla="*/ 176 w 176"/>
                  <a:gd name="T1" fmla="*/ 0 h 89"/>
                  <a:gd name="T2" fmla="*/ 176 w 176"/>
                  <a:gd name="T3" fmla="*/ 89 h 89"/>
                  <a:gd name="T4" fmla="*/ 0 w 176"/>
                  <a:gd name="T5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6" h="89">
                    <a:moveTo>
                      <a:pt x="176" y="0"/>
                    </a:moveTo>
                    <a:lnTo>
                      <a:pt x="176" y="89"/>
                    </a:lnTo>
                    <a:lnTo>
                      <a:pt x="0" y="89"/>
                    </a:lnTo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03" name="Freeform 272"/>
              <p:cNvSpPr>
                <a:spLocks/>
              </p:cNvSpPr>
              <p:nvPr/>
            </p:nvSpPr>
            <p:spPr bwMode="auto">
              <a:xfrm>
                <a:off x="1252" y="2397"/>
                <a:ext cx="105" cy="0"/>
              </a:xfrm>
              <a:custGeom>
                <a:avLst/>
                <a:gdLst>
                  <a:gd name="T0" fmla="*/ 0 w 105"/>
                  <a:gd name="T1" fmla="*/ 44 w 105"/>
                  <a:gd name="T2" fmla="*/ 105 w 10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05">
                    <a:moveTo>
                      <a:pt x="0" y="0"/>
                    </a:moveTo>
                    <a:lnTo>
                      <a:pt x="44" y="0"/>
                    </a:lnTo>
                    <a:lnTo>
                      <a:pt x="105" y="0"/>
                    </a:lnTo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13" name="Rectangle 282"/>
              <p:cNvSpPr>
                <a:spLocks noChangeArrowheads="1"/>
              </p:cNvSpPr>
              <p:nvPr/>
            </p:nvSpPr>
            <p:spPr bwMode="auto">
              <a:xfrm>
                <a:off x="1388" y="2603"/>
                <a:ext cx="116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Q1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014" name="Line 283"/>
              <p:cNvSpPr>
                <a:spLocks noChangeShapeType="1"/>
              </p:cNvSpPr>
              <p:nvPr/>
            </p:nvSpPr>
            <p:spPr bwMode="auto">
              <a:xfrm flipH="1">
                <a:off x="1549" y="2943"/>
                <a:ext cx="119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15" name="Line 284"/>
              <p:cNvSpPr>
                <a:spLocks noChangeShapeType="1"/>
              </p:cNvSpPr>
              <p:nvPr/>
            </p:nvSpPr>
            <p:spPr bwMode="auto">
              <a:xfrm flipH="1">
                <a:off x="1573" y="2964"/>
                <a:ext cx="72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16" name="Line 285"/>
              <p:cNvSpPr>
                <a:spLocks noChangeShapeType="1"/>
              </p:cNvSpPr>
              <p:nvPr/>
            </p:nvSpPr>
            <p:spPr bwMode="auto">
              <a:xfrm flipH="1">
                <a:off x="1597" y="2985"/>
                <a:ext cx="24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17" name="Rectangle 286"/>
              <p:cNvSpPr>
                <a:spLocks noChangeArrowheads="1"/>
              </p:cNvSpPr>
              <p:nvPr/>
            </p:nvSpPr>
            <p:spPr bwMode="auto">
              <a:xfrm>
                <a:off x="1602" y="2837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18" name="Oval 287"/>
              <p:cNvSpPr>
                <a:spLocks noChangeArrowheads="1"/>
              </p:cNvSpPr>
              <p:nvPr/>
            </p:nvSpPr>
            <p:spPr bwMode="auto">
              <a:xfrm>
                <a:off x="1604" y="2839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19" name="Rectangle 288"/>
              <p:cNvSpPr>
                <a:spLocks noChangeArrowheads="1"/>
              </p:cNvSpPr>
              <p:nvPr/>
            </p:nvSpPr>
            <p:spPr bwMode="auto">
              <a:xfrm>
                <a:off x="1602" y="2837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0" name="Line 289"/>
              <p:cNvSpPr>
                <a:spLocks noChangeShapeType="1"/>
              </p:cNvSpPr>
              <p:nvPr/>
            </p:nvSpPr>
            <p:spPr bwMode="auto">
              <a:xfrm>
                <a:off x="1609" y="2843"/>
                <a:ext cx="0" cy="10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1" name="Rectangle 290"/>
              <p:cNvSpPr>
                <a:spLocks noChangeArrowheads="1"/>
              </p:cNvSpPr>
              <p:nvPr/>
            </p:nvSpPr>
            <p:spPr bwMode="auto">
              <a:xfrm>
                <a:off x="1602" y="2568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2" name="Oval 291"/>
              <p:cNvSpPr>
                <a:spLocks noChangeArrowheads="1"/>
              </p:cNvSpPr>
              <p:nvPr/>
            </p:nvSpPr>
            <p:spPr bwMode="auto">
              <a:xfrm>
                <a:off x="1604" y="2571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3" name="Rectangle 292"/>
              <p:cNvSpPr>
                <a:spLocks noChangeArrowheads="1"/>
              </p:cNvSpPr>
              <p:nvPr/>
            </p:nvSpPr>
            <p:spPr bwMode="auto">
              <a:xfrm>
                <a:off x="1602" y="2568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4" name="Rectangle 293"/>
              <p:cNvSpPr>
                <a:spLocks noChangeArrowheads="1"/>
              </p:cNvSpPr>
              <p:nvPr/>
            </p:nvSpPr>
            <p:spPr bwMode="auto">
              <a:xfrm>
                <a:off x="1602" y="2837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5" name="Oval 294"/>
              <p:cNvSpPr>
                <a:spLocks noChangeArrowheads="1"/>
              </p:cNvSpPr>
              <p:nvPr/>
            </p:nvSpPr>
            <p:spPr bwMode="auto">
              <a:xfrm>
                <a:off x="1604" y="2839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6" name="Rectangle 295"/>
              <p:cNvSpPr>
                <a:spLocks noChangeArrowheads="1"/>
              </p:cNvSpPr>
              <p:nvPr/>
            </p:nvSpPr>
            <p:spPr bwMode="auto">
              <a:xfrm>
                <a:off x="1602" y="2837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7" name="Line 296"/>
              <p:cNvSpPr>
                <a:spLocks noChangeShapeType="1"/>
              </p:cNvSpPr>
              <p:nvPr/>
            </p:nvSpPr>
            <p:spPr bwMode="auto">
              <a:xfrm>
                <a:off x="1608" y="2575"/>
                <a:ext cx="0" cy="268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8" name="Oval 297"/>
              <p:cNvSpPr>
                <a:spLocks noChangeArrowheads="1"/>
              </p:cNvSpPr>
              <p:nvPr/>
            </p:nvSpPr>
            <p:spPr bwMode="auto">
              <a:xfrm>
                <a:off x="1603" y="2035"/>
                <a:ext cx="12" cy="11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9" name="Oval 298"/>
              <p:cNvSpPr>
                <a:spLocks noChangeArrowheads="1"/>
              </p:cNvSpPr>
              <p:nvPr/>
            </p:nvSpPr>
            <p:spPr bwMode="auto">
              <a:xfrm>
                <a:off x="1603" y="2035"/>
                <a:ext cx="12" cy="11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0" name="Rectangle 299"/>
              <p:cNvSpPr>
                <a:spLocks noChangeArrowheads="1"/>
              </p:cNvSpPr>
              <p:nvPr/>
            </p:nvSpPr>
            <p:spPr bwMode="auto">
              <a:xfrm>
                <a:off x="1602" y="2213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1" name="Oval 300"/>
              <p:cNvSpPr>
                <a:spLocks noChangeArrowheads="1"/>
              </p:cNvSpPr>
              <p:nvPr/>
            </p:nvSpPr>
            <p:spPr bwMode="auto">
              <a:xfrm>
                <a:off x="1604" y="2215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2" name="Rectangle 301"/>
              <p:cNvSpPr>
                <a:spLocks noChangeArrowheads="1"/>
              </p:cNvSpPr>
              <p:nvPr/>
            </p:nvSpPr>
            <p:spPr bwMode="auto">
              <a:xfrm>
                <a:off x="1602" y="2213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3" name="Line 302"/>
              <p:cNvSpPr>
                <a:spLocks noChangeShapeType="1"/>
              </p:cNvSpPr>
              <p:nvPr/>
            </p:nvSpPr>
            <p:spPr bwMode="auto">
              <a:xfrm>
                <a:off x="1609" y="2040"/>
                <a:ext cx="0" cy="179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4" name="Line 303"/>
              <p:cNvSpPr>
                <a:spLocks noChangeShapeType="1"/>
              </p:cNvSpPr>
              <p:nvPr/>
            </p:nvSpPr>
            <p:spPr bwMode="auto">
              <a:xfrm flipH="1">
                <a:off x="1193" y="3478"/>
                <a:ext cx="118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5" name="Line 304"/>
              <p:cNvSpPr>
                <a:spLocks noChangeShapeType="1"/>
              </p:cNvSpPr>
              <p:nvPr/>
            </p:nvSpPr>
            <p:spPr bwMode="auto">
              <a:xfrm flipH="1">
                <a:off x="1217" y="3499"/>
                <a:ext cx="71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6" name="Line 305"/>
              <p:cNvSpPr>
                <a:spLocks noChangeShapeType="1"/>
              </p:cNvSpPr>
              <p:nvPr/>
            </p:nvSpPr>
            <p:spPr bwMode="auto">
              <a:xfrm flipH="1">
                <a:off x="1240" y="3521"/>
                <a:ext cx="24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7" name="Rectangle 306"/>
              <p:cNvSpPr>
                <a:spLocks noChangeArrowheads="1"/>
              </p:cNvSpPr>
              <p:nvPr/>
            </p:nvSpPr>
            <p:spPr bwMode="auto">
              <a:xfrm>
                <a:off x="1247" y="3374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8" name="Oval 307"/>
              <p:cNvSpPr>
                <a:spLocks noChangeArrowheads="1"/>
              </p:cNvSpPr>
              <p:nvPr/>
            </p:nvSpPr>
            <p:spPr bwMode="auto">
              <a:xfrm>
                <a:off x="1248" y="3374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9" name="Rectangle 308"/>
              <p:cNvSpPr>
                <a:spLocks noChangeArrowheads="1"/>
              </p:cNvSpPr>
              <p:nvPr/>
            </p:nvSpPr>
            <p:spPr bwMode="auto">
              <a:xfrm>
                <a:off x="1247" y="3374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0" name="Line 309"/>
              <p:cNvSpPr>
                <a:spLocks noChangeShapeType="1"/>
              </p:cNvSpPr>
              <p:nvPr/>
            </p:nvSpPr>
            <p:spPr bwMode="auto">
              <a:xfrm>
                <a:off x="1252" y="3378"/>
                <a:ext cx="0" cy="10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1" name="Freeform 310"/>
              <p:cNvSpPr>
                <a:spLocks/>
              </p:cNvSpPr>
              <p:nvPr/>
            </p:nvSpPr>
            <p:spPr bwMode="auto">
              <a:xfrm>
                <a:off x="1208" y="2971"/>
                <a:ext cx="88" cy="273"/>
              </a:xfrm>
              <a:custGeom>
                <a:avLst/>
                <a:gdLst>
                  <a:gd name="T0" fmla="*/ 44 w 88"/>
                  <a:gd name="T1" fmla="*/ 0 h 273"/>
                  <a:gd name="T2" fmla="*/ 88 w 88"/>
                  <a:gd name="T3" fmla="*/ 23 h 273"/>
                  <a:gd name="T4" fmla="*/ 0 w 88"/>
                  <a:gd name="T5" fmla="*/ 68 h 273"/>
                  <a:gd name="T6" fmla="*/ 88 w 88"/>
                  <a:gd name="T7" fmla="*/ 114 h 273"/>
                  <a:gd name="T8" fmla="*/ 0 w 88"/>
                  <a:gd name="T9" fmla="*/ 159 h 273"/>
                  <a:gd name="T10" fmla="*/ 88 w 88"/>
                  <a:gd name="T11" fmla="*/ 205 h 273"/>
                  <a:gd name="T12" fmla="*/ 0 w 88"/>
                  <a:gd name="T13" fmla="*/ 250 h 273"/>
                  <a:gd name="T14" fmla="*/ 44 w 88"/>
                  <a:gd name="T15" fmla="*/ 27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273">
                    <a:moveTo>
                      <a:pt x="44" y="0"/>
                    </a:moveTo>
                    <a:lnTo>
                      <a:pt x="88" y="23"/>
                    </a:lnTo>
                    <a:lnTo>
                      <a:pt x="0" y="68"/>
                    </a:lnTo>
                    <a:lnTo>
                      <a:pt x="88" y="114"/>
                    </a:lnTo>
                    <a:lnTo>
                      <a:pt x="0" y="159"/>
                    </a:lnTo>
                    <a:lnTo>
                      <a:pt x="88" y="205"/>
                    </a:lnTo>
                    <a:lnTo>
                      <a:pt x="0" y="250"/>
                    </a:lnTo>
                    <a:lnTo>
                      <a:pt x="44" y="273"/>
                    </a:lnTo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2" name="Rectangle 311"/>
              <p:cNvSpPr>
                <a:spLocks noChangeArrowheads="1"/>
              </p:cNvSpPr>
              <p:nvPr/>
            </p:nvSpPr>
            <p:spPr bwMode="auto">
              <a:xfrm>
                <a:off x="1247" y="3374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3" name="Oval 312"/>
              <p:cNvSpPr>
                <a:spLocks noChangeArrowheads="1"/>
              </p:cNvSpPr>
              <p:nvPr/>
            </p:nvSpPr>
            <p:spPr bwMode="auto">
              <a:xfrm>
                <a:off x="1248" y="3374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4" name="Rectangle 313"/>
              <p:cNvSpPr>
                <a:spLocks noChangeArrowheads="1"/>
              </p:cNvSpPr>
              <p:nvPr/>
            </p:nvSpPr>
            <p:spPr bwMode="auto">
              <a:xfrm>
                <a:off x="1247" y="3374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5" name="Rectangle 314"/>
              <p:cNvSpPr>
                <a:spLocks noChangeArrowheads="1"/>
              </p:cNvSpPr>
              <p:nvPr/>
            </p:nvSpPr>
            <p:spPr bwMode="auto">
              <a:xfrm>
                <a:off x="1247" y="2837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6" name="Oval 315"/>
              <p:cNvSpPr>
                <a:spLocks noChangeArrowheads="1"/>
              </p:cNvSpPr>
              <p:nvPr/>
            </p:nvSpPr>
            <p:spPr bwMode="auto">
              <a:xfrm>
                <a:off x="1248" y="2839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7" name="Rectangle 316"/>
              <p:cNvSpPr>
                <a:spLocks noChangeArrowheads="1"/>
              </p:cNvSpPr>
              <p:nvPr/>
            </p:nvSpPr>
            <p:spPr bwMode="auto">
              <a:xfrm>
                <a:off x="1247" y="2837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8" name="Line 317"/>
              <p:cNvSpPr>
                <a:spLocks noChangeShapeType="1"/>
              </p:cNvSpPr>
              <p:nvPr/>
            </p:nvSpPr>
            <p:spPr bwMode="auto">
              <a:xfrm flipV="1">
                <a:off x="1252" y="3244"/>
                <a:ext cx="0" cy="134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9" name="Line 318"/>
              <p:cNvSpPr>
                <a:spLocks noChangeShapeType="1"/>
              </p:cNvSpPr>
              <p:nvPr/>
            </p:nvSpPr>
            <p:spPr bwMode="auto">
              <a:xfrm>
                <a:off x="1252" y="2843"/>
                <a:ext cx="0" cy="128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1" name="Rectangle 320"/>
              <p:cNvSpPr>
                <a:spLocks noChangeArrowheads="1"/>
              </p:cNvSpPr>
              <p:nvPr/>
            </p:nvSpPr>
            <p:spPr bwMode="auto">
              <a:xfrm>
                <a:off x="1111" y="3036"/>
                <a:ext cx="11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052" name="Freeform 321"/>
              <p:cNvSpPr>
                <a:spLocks/>
              </p:cNvSpPr>
              <p:nvPr/>
            </p:nvSpPr>
            <p:spPr bwMode="auto">
              <a:xfrm>
                <a:off x="1609" y="1550"/>
                <a:ext cx="42" cy="86"/>
              </a:xfrm>
              <a:custGeom>
                <a:avLst/>
                <a:gdLst>
                  <a:gd name="T0" fmla="*/ 0 w 42"/>
                  <a:gd name="T1" fmla="*/ 0 h 86"/>
                  <a:gd name="T2" fmla="*/ 42 w 42"/>
                  <a:gd name="T3" fmla="*/ 43 h 86"/>
                  <a:gd name="T4" fmla="*/ 0 w 42"/>
                  <a:gd name="T5" fmla="*/ 86 h 86"/>
                  <a:gd name="T6" fmla="*/ 0 w 42"/>
                  <a:gd name="T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86">
                    <a:moveTo>
                      <a:pt x="0" y="0"/>
                    </a:moveTo>
                    <a:cubicBezTo>
                      <a:pt x="23" y="0"/>
                      <a:pt x="42" y="19"/>
                      <a:pt x="42" y="43"/>
                    </a:cubicBezTo>
                    <a:cubicBezTo>
                      <a:pt x="42" y="66"/>
                      <a:pt x="23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3" name="Freeform 322"/>
              <p:cNvSpPr>
                <a:spLocks/>
              </p:cNvSpPr>
              <p:nvPr/>
            </p:nvSpPr>
            <p:spPr bwMode="auto">
              <a:xfrm>
                <a:off x="1609" y="1610"/>
                <a:ext cx="42" cy="86"/>
              </a:xfrm>
              <a:custGeom>
                <a:avLst/>
                <a:gdLst>
                  <a:gd name="T0" fmla="*/ 0 w 42"/>
                  <a:gd name="T1" fmla="*/ 0 h 86"/>
                  <a:gd name="T2" fmla="*/ 42 w 42"/>
                  <a:gd name="T3" fmla="*/ 43 h 86"/>
                  <a:gd name="T4" fmla="*/ 0 w 42"/>
                  <a:gd name="T5" fmla="*/ 86 h 86"/>
                  <a:gd name="T6" fmla="*/ 0 w 42"/>
                  <a:gd name="T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86">
                    <a:moveTo>
                      <a:pt x="0" y="0"/>
                    </a:moveTo>
                    <a:cubicBezTo>
                      <a:pt x="23" y="0"/>
                      <a:pt x="42" y="19"/>
                      <a:pt x="42" y="43"/>
                    </a:cubicBezTo>
                    <a:cubicBezTo>
                      <a:pt x="42" y="67"/>
                      <a:pt x="23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4" name="Freeform 323"/>
              <p:cNvSpPr>
                <a:spLocks/>
              </p:cNvSpPr>
              <p:nvPr/>
            </p:nvSpPr>
            <p:spPr bwMode="auto">
              <a:xfrm>
                <a:off x="1609" y="1671"/>
                <a:ext cx="42" cy="85"/>
              </a:xfrm>
              <a:custGeom>
                <a:avLst/>
                <a:gdLst>
                  <a:gd name="T0" fmla="*/ 0 w 42"/>
                  <a:gd name="T1" fmla="*/ 0 h 85"/>
                  <a:gd name="T2" fmla="*/ 42 w 42"/>
                  <a:gd name="T3" fmla="*/ 43 h 85"/>
                  <a:gd name="T4" fmla="*/ 0 w 42"/>
                  <a:gd name="T5" fmla="*/ 85 h 85"/>
                  <a:gd name="T6" fmla="*/ 0 w 42"/>
                  <a:gd name="T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85">
                    <a:moveTo>
                      <a:pt x="0" y="0"/>
                    </a:moveTo>
                    <a:cubicBezTo>
                      <a:pt x="23" y="0"/>
                      <a:pt x="42" y="19"/>
                      <a:pt x="42" y="43"/>
                    </a:cubicBezTo>
                    <a:cubicBezTo>
                      <a:pt x="42" y="66"/>
                      <a:pt x="23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5" name="Freeform 324"/>
              <p:cNvSpPr>
                <a:spLocks/>
              </p:cNvSpPr>
              <p:nvPr/>
            </p:nvSpPr>
            <p:spPr bwMode="auto">
              <a:xfrm>
                <a:off x="1609" y="1732"/>
                <a:ext cx="42" cy="85"/>
              </a:xfrm>
              <a:custGeom>
                <a:avLst/>
                <a:gdLst>
                  <a:gd name="T0" fmla="*/ 0 w 42"/>
                  <a:gd name="T1" fmla="*/ 0 h 85"/>
                  <a:gd name="T2" fmla="*/ 42 w 42"/>
                  <a:gd name="T3" fmla="*/ 43 h 85"/>
                  <a:gd name="T4" fmla="*/ 0 w 42"/>
                  <a:gd name="T5" fmla="*/ 85 h 85"/>
                  <a:gd name="T6" fmla="*/ 0 w 42"/>
                  <a:gd name="T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85">
                    <a:moveTo>
                      <a:pt x="0" y="0"/>
                    </a:moveTo>
                    <a:cubicBezTo>
                      <a:pt x="23" y="0"/>
                      <a:pt x="42" y="19"/>
                      <a:pt x="42" y="43"/>
                    </a:cubicBezTo>
                    <a:cubicBezTo>
                      <a:pt x="42" y="66"/>
                      <a:pt x="23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6" name="Freeform 325"/>
              <p:cNvSpPr>
                <a:spLocks/>
              </p:cNvSpPr>
              <p:nvPr/>
            </p:nvSpPr>
            <p:spPr bwMode="auto">
              <a:xfrm>
                <a:off x="1596" y="1610"/>
                <a:ext cx="13" cy="25"/>
              </a:xfrm>
              <a:custGeom>
                <a:avLst/>
                <a:gdLst>
                  <a:gd name="T0" fmla="*/ 13 w 13"/>
                  <a:gd name="T1" fmla="*/ 25 h 25"/>
                  <a:gd name="T2" fmla="*/ 0 w 13"/>
                  <a:gd name="T3" fmla="*/ 13 h 25"/>
                  <a:gd name="T4" fmla="*/ 13 w 13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5">
                    <a:moveTo>
                      <a:pt x="13" y="25"/>
                    </a:moveTo>
                    <a:cubicBezTo>
                      <a:pt x="6" y="25"/>
                      <a:pt x="0" y="20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7" name="Freeform 326"/>
              <p:cNvSpPr>
                <a:spLocks/>
              </p:cNvSpPr>
              <p:nvPr/>
            </p:nvSpPr>
            <p:spPr bwMode="auto">
              <a:xfrm>
                <a:off x="1596" y="1671"/>
                <a:ext cx="13" cy="25"/>
              </a:xfrm>
              <a:custGeom>
                <a:avLst/>
                <a:gdLst>
                  <a:gd name="T0" fmla="*/ 13 w 13"/>
                  <a:gd name="T1" fmla="*/ 25 h 25"/>
                  <a:gd name="T2" fmla="*/ 0 w 13"/>
                  <a:gd name="T3" fmla="*/ 13 h 25"/>
                  <a:gd name="T4" fmla="*/ 13 w 13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5">
                    <a:moveTo>
                      <a:pt x="13" y="25"/>
                    </a:moveTo>
                    <a:cubicBezTo>
                      <a:pt x="6" y="25"/>
                      <a:pt x="0" y="20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8" name="Freeform 327"/>
              <p:cNvSpPr>
                <a:spLocks/>
              </p:cNvSpPr>
              <p:nvPr/>
            </p:nvSpPr>
            <p:spPr bwMode="auto">
              <a:xfrm>
                <a:off x="1596" y="1732"/>
                <a:ext cx="13" cy="25"/>
              </a:xfrm>
              <a:custGeom>
                <a:avLst/>
                <a:gdLst>
                  <a:gd name="T0" fmla="*/ 13 w 13"/>
                  <a:gd name="T1" fmla="*/ 25 h 25"/>
                  <a:gd name="T2" fmla="*/ 0 w 13"/>
                  <a:gd name="T3" fmla="*/ 12 h 25"/>
                  <a:gd name="T4" fmla="*/ 13 w 13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5">
                    <a:moveTo>
                      <a:pt x="13" y="25"/>
                    </a:moveTo>
                    <a:cubicBezTo>
                      <a:pt x="6" y="25"/>
                      <a:pt x="0" y="19"/>
                      <a:pt x="0" y="12"/>
                    </a:cubicBezTo>
                    <a:cubicBezTo>
                      <a:pt x="0" y="5"/>
                      <a:pt x="6" y="0"/>
                      <a:pt x="13" y="0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9" name="Rectangle 328"/>
              <p:cNvSpPr>
                <a:spLocks noChangeArrowheads="1"/>
              </p:cNvSpPr>
              <p:nvPr/>
            </p:nvSpPr>
            <p:spPr bwMode="auto">
              <a:xfrm>
                <a:off x="1602" y="1945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0" name="Oval 329"/>
              <p:cNvSpPr>
                <a:spLocks noChangeArrowheads="1"/>
              </p:cNvSpPr>
              <p:nvPr/>
            </p:nvSpPr>
            <p:spPr bwMode="auto">
              <a:xfrm>
                <a:off x="1604" y="1947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1" name="Rectangle 330"/>
              <p:cNvSpPr>
                <a:spLocks noChangeArrowheads="1"/>
              </p:cNvSpPr>
              <p:nvPr/>
            </p:nvSpPr>
            <p:spPr bwMode="auto">
              <a:xfrm>
                <a:off x="1602" y="1945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2" name="Rectangle 331"/>
              <p:cNvSpPr>
                <a:spLocks noChangeArrowheads="1"/>
              </p:cNvSpPr>
              <p:nvPr/>
            </p:nvSpPr>
            <p:spPr bwMode="auto">
              <a:xfrm>
                <a:off x="1602" y="1411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3" name="Oval 332"/>
              <p:cNvSpPr>
                <a:spLocks noChangeArrowheads="1"/>
              </p:cNvSpPr>
              <p:nvPr/>
            </p:nvSpPr>
            <p:spPr bwMode="auto">
              <a:xfrm>
                <a:off x="1604" y="1412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4" name="Rectangle 333"/>
              <p:cNvSpPr>
                <a:spLocks noChangeArrowheads="1"/>
              </p:cNvSpPr>
              <p:nvPr/>
            </p:nvSpPr>
            <p:spPr bwMode="auto">
              <a:xfrm>
                <a:off x="1602" y="1411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5" name="Line 334"/>
              <p:cNvSpPr>
                <a:spLocks noChangeShapeType="1"/>
              </p:cNvSpPr>
              <p:nvPr/>
            </p:nvSpPr>
            <p:spPr bwMode="auto">
              <a:xfrm flipV="1">
                <a:off x="1609" y="1817"/>
                <a:ext cx="0" cy="134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6" name="Line 335"/>
              <p:cNvSpPr>
                <a:spLocks noChangeShapeType="1"/>
              </p:cNvSpPr>
              <p:nvPr/>
            </p:nvSpPr>
            <p:spPr bwMode="auto">
              <a:xfrm>
                <a:off x="1609" y="1416"/>
                <a:ext cx="0" cy="134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8" name="Rectangle 337"/>
              <p:cNvSpPr>
                <a:spLocks noChangeArrowheads="1"/>
              </p:cNvSpPr>
              <p:nvPr/>
            </p:nvSpPr>
            <p:spPr bwMode="auto">
              <a:xfrm>
                <a:off x="1515" y="1613"/>
                <a:ext cx="10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069" name="Rectangle 338"/>
              <p:cNvSpPr>
                <a:spLocks noChangeArrowheads="1"/>
              </p:cNvSpPr>
              <p:nvPr/>
            </p:nvSpPr>
            <p:spPr bwMode="auto">
              <a:xfrm>
                <a:off x="1602" y="1945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0" name="Oval 339"/>
              <p:cNvSpPr>
                <a:spLocks noChangeArrowheads="1"/>
              </p:cNvSpPr>
              <p:nvPr/>
            </p:nvSpPr>
            <p:spPr bwMode="auto">
              <a:xfrm>
                <a:off x="1604" y="1947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1" name="Rectangle 340"/>
              <p:cNvSpPr>
                <a:spLocks noChangeArrowheads="1"/>
              </p:cNvSpPr>
              <p:nvPr/>
            </p:nvSpPr>
            <p:spPr bwMode="auto">
              <a:xfrm>
                <a:off x="1602" y="1945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2" name="Oval 341"/>
              <p:cNvSpPr>
                <a:spLocks noChangeArrowheads="1"/>
              </p:cNvSpPr>
              <p:nvPr/>
            </p:nvSpPr>
            <p:spPr bwMode="auto">
              <a:xfrm>
                <a:off x="1603" y="2035"/>
                <a:ext cx="12" cy="11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3" name="Oval 342"/>
              <p:cNvSpPr>
                <a:spLocks noChangeArrowheads="1"/>
              </p:cNvSpPr>
              <p:nvPr/>
            </p:nvSpPr>
            <p:spPr bwMode="auto">
              <a:xfrm>
                <a:off x="1603" y="2035"/>
                <a:ext cx="12" cy="11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4" name="Line 343"/>
              <p:cNvSpPr>
                <a:spLocks noChangeShapeType="1"/>
              </p:cNvSpPr>
              <p:nvPr/>
            </p:nvSpPr>
            <p:spPr bwMode="auto">
              <a:xfrm>
                <a:off x="1609" y="1951"/>
                <a:ext cx="0" cy="89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5" name="Freeform 344"/>
              <p:cNvSpPr>
                <a:spLocks/>
              </p:cNvSpPr>
              <p:nvPr/>
            </p:nvSpPr>
            <p:spPr bwMode="auto">
              <a:xfrm>
                <a:off x="1564" y="1149"/>
                <a:ext cx="89" cy="107"/>
              </a:xfrm>
              <a:custGeom>
                <a:avLst/>
                <a:gdLst>
                  <a:gd name="T0" fmla="*/ 45 w 89"/>
                  <a:gd name="T1" fmla="*/ 107 h 107"/>
                  <a:gd name="T2" fmla="*/ 0 w 89"/>
                  <a:gd name="T3" fmla="*/ 62 h 107"/>
                  <a:gd name="T4" fmla="*/ 0 w 89"/>
                  <a:gd name="T5" fmla="*/ 0 h 107"/>
                  <a:gd name="T6" fmla="*/ 89 w 89"/>
                  <a:gd name="T7" fmla="*/ 0 h 107"/>
                  <a:gd name="T8" fmla="*/ 89 w 89"/>
                  <a:gd name="T9" fmla="*/ 62 h 107"/>
                  <a:gd name="T10" fmla="*/ 45 w 89"/>
                  <a:gd name="T11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9" h="107">
                    <a:moveTo>
                      <a:pt x="45" y="107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89" y="0"/>
                    </a:lnTo>
                    <a:lnTo>
                      <a:pt x="89" y="62"/>
                    </a:lnTo>
                    <a:lnTo>
                      <a:pt x="45" y="107"/>
                    </a:lnTo>
                    <a:close/>
                  </a:path>
                </a:pathLst>
              </a:custGeom>
              <a:solidFill>
                <a:srgbClr val="FFF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6" name="Freeform 345"/>
              <p:cNvSpPr>
                <a:spLocks/>
              </p:cNvSpPr>
              <p:nvPr/>
            </p:nvSpPr>
            <p:spPr bwMode="auto">
              <a:xfrm>
                <a:off x="1564" y="1149"/>
                <a:ext cx="89" cy="107"/>
              </a:xfrm>
              <a:custGeom>
                <a:avLst/>
                <a:gdLst>
                  <a:gd name="T0" fmla="*/ 45 w 89"/>
                  <a:gd name="T1" fmla="*/ 107 h 107"/>
                  <a:gd name="T2" fmla="*/ 0 w 89"/>
                  <a:gd name="T3" fmla="*/ 62 h 107"/>
                  <a:gd name="T4" fmla="*/ 0 w 89"/>
                  <a:gd name="T5" fmla="*/ 0 h 107"/>
                  <a:gd name="T6" fmla="*/ 89 w 89"/>
                  <a:gd name="T7" fmla="*/ 0 h 107"/>
                  <a:gd name="T8" fmla="*/ 89 w 89"/>
                  <a:gd name="T9" fmla="*/ 62 h 107"/>
                  <a:gd name="T10" fmla="*/ 45 w 89"/>
                  <a:gd name="T11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9" h="107">
                    <a:moveTo>
                      <a:pt x="45" y="107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89" y="0"/>
                    </a:lnTo>
                    <a:lnTo>
                      <a:pt x="89" y="62"/>
                    </a:lnTo>
                    <a:lnTo>
                      <a:pt x="45" y="107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FF8C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7" name="Rectangle 346"/>
              <p:cNvSpPr>
                <a:spLocks noChangeArrowheads="1"/>
              </p:cNvSpPr>
              <p:nvPr/>
            </p:nvSpPr>
            <p:spPr bwMode="auto">
              <a:xfrm>
                <a:off x="1602" y="1322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8" name="Oval 347"/>
              <p:cNvSpPr>
                <a:spLocks noChangeArrowheads="1"/>
              </p:cNvSpPr>
              <p:nvPr/>
            </p:nvSpPr>
            <p:spPr bwMode="auto">
              <a:xfrm>
                <a:off x="1604" y="1323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9" name="Rectangle 348"/>
              <p:cNvSpPr>
                <a:spLocks noChangeArrowheads="1"/>
              </p:cNvSpPr>
              <p:nvPr/>
            </p:nvSpPr>
            <p:spPr bwMode="auto">
              <a:xfrm>
                <a:off x="1602" y="1322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0" name="Line 349"/>
              <p:cNvSpPr>
                <a:spLocks noChangeShapeType="1"/>
              </p:cNvSpPr>
              <p:nvPr/>
            </p:nvSpPr>
            <p:spPr bwMode="auto">
              <a:xfrm flipV="1">
                <a:off x="1609" y="1256"/>
                <a:ext cx="0" cy="71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1" name="Rectangle 350"/>
              <p:cNvSpPr>
                <a:spLocks noChangeArrowheads="1"/>
              </p:cNvSpPr>
              <p:nvPr/>
            </p:nvSpPr>
            <p:spPr bwMode="auto">
              <a:xfrm>
                <a:off x="1674" y="1243"/>
                <a:ext cx="13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AA"/>
                    </a:solidFill>
                    <a:effectLst/>
                    <a:latin typeface="Arial" panose="020B0604020202020204" pitchFamily="34" charset="0"/>
                  </a:rPr>
                  <a:t>VDC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083" name="Rectangle 352"/>
              <p:cNvSpPr>
                <a:spLocks noChangeArrowheads="1"/>
              </p:cNvSpPr>
              <p:nvPr/>
            </p:nvSpPr>
            <p:spPr bwMode="auto">
              <a:xfrm>
                <a:off x="1602" y="1321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4" name="Oval 353"/>
              <p:cNvSpPr>
                <a:spLocks noChangeArrowheads="1"/>
              </p:cNvSpPr>
              <p:nvPr/>
            </p:nvSpPr>
            <p:spPr bwMode="auto">
              <a:xfrm>
                <a:off x="1604" y="1323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5" name="Rectangle 354"/>
              <p:cNvSpPr>
                <a:spLocks noChangeArrowheads="1"/>
              </p:cNvSpPr>
              <p:nvPr/>
            </p:nvSpPr>
            <p:spPr bwMode="auto">
              <a:xfrm>
                <a:off x="1602" y="1322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6" name="Rectangle 355"/>
              <p:cNvSpPr>
                <a:spLocks noChangeArrowheads="1"/>
              </p:cNvSpPr>
              <p:nvPr/>
            </p:nvSpPr>
            <p:spPr bwMode="auto">
              <a:xfrm>
                <a:off x="1602" y="1411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7" name="Oval 356"/>
              <p:cNvSpPr>
                <a:spLocks noChangeArrowheads="1"/>
              </p:cNvSpPr>
              <p:nvPr/>
            </p:nvSpPr>
            <p:spPr bwMode="auto">
              <a:xfrm>
                <a:off x="1604" y="1412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8" name="Rectangle 357"/>
              <p:cNvSpPr>
                <a:spLocks noChangeArrowheads="1"/>
              </p:cNvSpPr>
              <p:nvPr/>
            </p:nvSpPr>
            <p:spPr bwMode="auto">
              <a:xfrm>
                <a:off x="1602" y="1411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9" name="Line 358"/>
              <p:cNvSpPr>
                <a:spLocks noChangeShapeType="1"/>
              </p:cNvSpPr>
              <p:nvPr/>
            </p:nvSpPr>
            <p:spPr bwMode="auto">
              <a:xfrm>
                <a:off x="1609" y="1327"/>
                <a:ext cx="0" cy="89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0" name="Line 359"/>
              <p:cNvSpPr>
                <a:spLocks noChangeShapeType="1"/>
              </p:cNvSpPr>
              <p:nvPr/>
            </p:nvSpPr>
            <p:spPr bwMode="auto">
              <a:xfrm>
                <a:off x="1939" y="1974"/>
                <a:ext cx="0" cy="133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1" name="Line 360"/>
              <p:cNvSpPr>
                <a:spLocks noChangeShapeType="1"/>
              </p:cNvSpPr>
              <p:nvPr/>
            </p:nvSpPr>
            <p:spPr bwMode="auto">
              <a:xfrm>
                <a:off x="1992" y="1974"/>
                <a:ext cx="0" cy="133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2" name="Rectangle 361"/>
              <p:cNvSpPr>
                <a:spLocks noChangeArrowheads="1"/>
              </p:cNvSpPr>
              <p:nvPr/>
            </p:nvSpPr>
            <p:spPr bwMode="auto">
              <a:xfrm>
                <a:off x="2229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3" name="Oval 362"/>
              <p:cNvSpPr>
                <a:spLocks noChangeArrowheads="1"/>
              </p:cNvSpPr>
              <p:nvPr/>
            </p:nvSpPr>
            <p:spPr bwMode="auto">
              <a:xfrm>
                <a:off x="2229" y="2036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4" name="Rectangle 363"/>
              <p:cNvSpPr>
                <a:spLocks noChangeArrowheads="1"/>
              </p:cNvSpPr>
              <p:nvPr/>
            </p:nvSpPr>
            <p:spPr bwMode="auto">
              <a:xfrm>
                <a:off x="2229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5" name="Rectangle 364"/>
              <p:cNvSpPr>
                <a:spLocks noChangeArrowheads="1"/>
              </p:cNvSpPr>
              <p:nvPr/>
            </p:nvSpPr>
            <p:spPr bwMode="auto">
              <a:xfrm>
                <a:off x="1692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6" name="Oval 365"/>
              <p:cNvSpPr>
                <a:spLocks noChangeArrowheads="1"/>
              </p:cNvSpPr>
              <p:nvPr/>
            </p:nvSpPr>
            <p:spPr bwMode="auto">
              <a:xfrm>
                <a:off x="1694" y="2036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7" name="Rectangle 366"/>
              <p:cNvSpPr>
                <a:spLocks noChangeArrowheads="1"/>
              </p:cNvSpPr>
              <p:nvPr/>
            </p:nvSpPr>
            <p:spPr bwMode="auto">
              <a:xfrm>
                <a:off x="1692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8" name="Line 367"/>
              <p:cNvSpPr>
                <a:spLocks noChangeShapeType="1"/>
              </p:cNvSpPr>
              <p:nvPr/>
            </p:nvSpPr>
            <p:spPr bwMode="auto">
              <a:xfrm flipH="1">
                <a:off x="1992" y="2040"/>
                <a:ext cx="241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9" name="Line 368"/>
              <p:cNvSpPr>
                <a:spLocks noChangeShapeType="1"/>
              </p:cNvSpPr>
              <p:nvPr/>
            </p:nvSpPr>
            <p:spPr bwMode="auto">
              <a:xfrm>
                <a:off x="1698" y="2040"/>
                <a:ext cx="241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1" name="Rectangle 370"/>
              <p:cNvSpPr>
                <a:spLocks noChangeArrowheads="1"/>
              </p:cNvSpPr>
              <p:nvPr/>
            </p:nvSpPr>
            <p:spPr bwMode="auto">
              <a:xfrm>
                <a:off x="1928" y="2129"/>
                <a:ext cx="11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102" name="Rectangle 371"/>
              <p:cNvSpPr>
                <a:spLocks noChangeArrowheads="1"/>
              </p:cNvSpPr>
              <p:nvPr/>
            </p:nvSpPr>
            <p:spPr bwMode="auto">
              <a:xfrm>
                <a:off x="1692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3" name="Oval 372"/>
              <p:cNvSpPr>
                <a:spLocks noChangeArrowheads="1"/>
              </p:cNvSpPr>
              <p:nvPr/>
            </p:nvSpPr>
            <p:spPr bwMode="auto">
              <a:xfrm>
                <a:off x="1694" y="2036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4" name="Rectangle 373"/>
              <p:cNvSpPr>
                <a:spLocks noChangeArrowheads="1"/>
              </p:cNvSpPr>
              <p:nvPr/>
            </p:nvSpPr>
            <p:spPr bwMode="auto">
              <a:xfrm>
                <a:off x="1692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5" name="Oval 374"/>
              <p:cNvSpPr>
                <a:spLocks noChangeArrowheads="1"/>
              </p:cNvSpPr>
              <p:nvPr/>
            </p:nvSpPr>
            <p:spPr bwMode="auto">
              <a:xfrm>
                <a:off x="1603" y="2035"/>
                <a:ext cx="12" cy="11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6" name="Oval 375"/>
              <p:cNvSpPr>
                <a:spLocks noChangeArrowheads="1"/>
              </p:cNvSpPr>
              <p:nvPr/>
            </p:nvSpPr>
            <p:spPr bwMode="auto">
              <a:xfrm>
                <a:off x="1603" y="2035"/>
                <a:ext cx="12" cy="11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7" name="Line 376"/>
              <p:cNvSpPr>
                <a:spLocks noChangeShapeType="1"/>
              </p:cNvSpPr>
              <p:nvPr/>
            </p:nvSpPr>
            <p:spPr bwMode="auto">
              <a:xfrm flipH="1">
                <a:off x="1609" y="2040"/>
                <a:ext cx="89" cy="0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8" name="Freeform 377"/>
              <p:cNvSpPr>
                <a:spLocks/>
              </p:cNvSpPr>
              <p:nvPr/>
            </p:nvSpPr>
            <p:spPr bwMode="auto">
              <a:xfrm>
                <a:off x="2452" y="1996"/>
                <a:ext cx="48" cy="89"/>
              </a:xfrm>
              <a:custGeom>
                <a:avLst/>
                <a:gdLst>
                  <a:gd name="T0" fmla="*/ 0 w 48"/>
                  <a:gd name="T1" fmla="*/ 89 h 89"/>
                  <a:gd name="T2" fmla="*/ 4 w 48"/>
                  <a:gd name="T3" fmla="*/ 89 h 89"/>
                  <a:gd name="T4" fmla="*/ 48 w 48"/>
                  <a:gd name="T5" fmla="*/ 44 h 89"/>
                  <a:gd name="T6" fmla="*/ 4 w 48"/>
                  <a:gd name="T7" fmla="*/ 0 h 89"/>
                  <a:gd name="T8" fmla="*/ 0 w 48"/>
                  <a:gd name="T9" fmla="*/ 0 h 89"/>
                  <a:gd name="T10" fmla="*/ 31 w 48"/>
                  <a:gd name="T11" fmla="*/ 44 h 89"/>
                  <a:gd name="T12" fmla="*/ 0 w 48"/>
                  <a:gd name="T13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89">
                    <a:moveTo>
                      <a:pt x="0" y="89"/>
                    </a:moveTo>
                    <a:lnTo>
                      <a:pt x="4" y="89"/>
                    </a:lnTo>
                    <a:lnTo>
                      <a:pt x="48" y="4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31" y="44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9" name="Freeform 378"/>
              <p:cNvSpPr>
                <a:spLocks/>
              </p:cNvSpPr>
              <p:nvPr/>
            </p:nvSpPr>
            <p:spPr bwMode="auto">
              <a:xfrm>
                <a:off x="2452" y="1996"/>
                <a:ext cx="48" cy="89"/>
              </a:xfrm>
              <a:custGeom>
                <a:avLst/>
                <a:gdLst>
                  <a:gd name="T0" fmla="*/ 0 w 48"/>
                  <a:gd name="T1" fmla="*/ 89 h 89"/>
                  <a:gd name="T2" fmla="*/ 4 w 48"/>
                  <a:gd name="T3" fmla="*/ 89 h 89"/>
                  <a:gd name="T4" fmla="*/ 48 w 48"/>
                  <a:gd name="T5" fmla="*/ 44 h 89"/>
                  <a:gd name="T6" fmla="*/ 4 w 48"/>
                  <a:gd name="T7" fmla="*/ 0 h 89"/>
                  <a:gd name="T8" fmla="*/ 0 w 48"/>
                  <a:gd name="T9" fmla="*/ 0 h 89"/>
                  <a:gd name="T10" fmla="*/ 31 w 48"/>
                  <a:gd name="T11" fmla="*/ 44 h 89"/>
                  <a:gd name="T12" fmla="*/ 0 w 48"/>
                  <a:gd name="T13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89">
                    <a:moveTo>
                      <a:pt x="0" y="89"/>
                    </a:moveTo>
                    <a:lnTo>
                      <a:pt x="4" y="89"/>
                    </a:lnTo>
                    <a:lnTo>
                      <a:pt x="48" y="4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31" y="44"/>
                    </a:lnTo>
                    <a:lnTo>
                      <a:pt x="0" y="89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0" name="Rectangle 379"/>
              <p:cNvSpPr>
                <a:spLocks noChangeArrowheads="1"/>
              </p:cNvSpPr>
              <p:nvPr/>
            </p:nvSpPr>
            <p:spPr bwMode="auto">
              <a:xfrm>
                <a:off x="2405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1" name="Oval 380"/>
              <p:cNvSpPr>
                <a:spLocks noChangeArrowheads="1"/>
              </p:cNvSpPr>
              <p:nvPr/>
            </p:nvSpPr>
            <p:spPr bwMode="auto">
              <a:xfrm>
                <a:off x="2407" y="2036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2" name="Rectangle 381"/>
              <p:cNvSpPr>
                <a:spLocks noChangeArrowheads="1"/>
              </p:cNvSpPr>
              <p:nvPr/>
            </p:nvSpPr>
            <p:spPr bwMode="auto">
              <a:xfrm>
                <a:off x="2405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3" name="Line 382"/>
              <p:cNvSpPr>
                <a:spLocks noChangeShapeType="1"/>
              </p:cNvSpPr>
              <p:nvPr/>
            </p:nvSpPr>
            <p:spPr bwMode="auto">
              <a:xfrm>
                <a:off x="2412" y="2040"/>
                <a:ext cx="71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5" name="Rectangle 384"/>
              <p:cNvSpPr>
                <a:spLocks noChangeArrowheads="1"/>
              </p:cNvSpPr>
              <p:nvPr/>
            </p:nvSpPr>
            <p:spPr bwMode="auto">
              <a:xfrm>
                <a:off x="2367" y="2106"/>
                <a:ext cx="58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IF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116" name="Rectangle 385"/>
              <p:cNvSpPr>
                <a:spLocks noChangeArrowheads="1"/>
              </p:cNvSpPr>
              <p:nvPr/>
            </p:nvSpPr>
            <p:spPr bwMode="auto">
              <a:xfrm>
                <a:off x="2405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7" name="Oval 386"/>
              <p:cNvSpPr>
                <a:spLocks noChangeArrowheads="1"/>
              </p:cNvSpPr>
              <p:nvPr/>
            </p:nvSpPr>
            <p:spPr bwMode="auto">
              <a:xfrm>
                <a:off x="2407" y="2036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8" name="Rectangle 387"/>
              <p:cNvSpPr>
                <a:spLocks noChangeArrowheads="1"/>
              </p:cNvSpPr>
              <p:nvPr/>
            </p:nvSpPr>
            <p:spPr bwMode="auto">
              <a:xfrm>
                <a:off x="2405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9" name="Rectangle 388"/>
              <p:cNvSpPr>
                <a:spLocks noChangeArrowheads="1"/>
              </p:cNvSpPr>
              <p:nvPr/>
            </p:nvSpPr>
            <p:spPr bwMode="auto">
              <a:xfrm>
                <a:off x="2229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0" name="Oval 389"/>
              <p:cNvSpPr>
                <a:spLocks noChangeArrowheads="1"/>
              </p:cNvSpPr>
              <p:nvPr/>
            </p:nvSpPr>
            <p:spPr bwMode="auto">
              <a:xfrm>
                <a:off x="2229" y="2036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1" name="Rectangle 390"/>
              <p:cNvSpPr>
                <a:spLocks noChangeArrowheads="1"/>
              </p:cNvSpPr>
              <p:nvPr/>
            </p:nvSpPr>
            <p:spPr bwMode="auto">
              <a:xfrm>
                <a:off x="2229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2" name="Line 391"/>
              <p:cNvSpPr>
                <a:spLocks noChangeShapeType="1"/>
              </p:cNvSpPr>
              <p:nvPr/>
            </p:nvSpPr>
            <p:spPr bwMode="auto">
              <a:xfrm flipH="1">
                <a:off x="2233" y="2040"/>
                <a:ext cx="179" cy="0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3" name="Rectangle 392"/>
              <p:cNvSpPr>
                <a:spLocks noChangeArrowheads="1"/>
              </p:cNvSpPr>
              <p:nvPr/>
            </p:nvSpPr>
            <p:spPr bwMode="auto">
              <a:xfrm>
                <a:off x="1247" y="2837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4" name="Oval 393"/>
              <p:cNvSpPr>
                <a:spLocks noChangeArrowheads="1"/>
              </p:cNvSpPr>
              <p:nvPr/>
            </p:nvSpPr>
            <p:spPr bwMode="auto">
              <a:xfrm>
                <a:off x="1248" y="2839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5" name="Rectangle 394"/>
              <p:cNvSpPr>
                <a:spLocks noChangeArrowheads="1"/>
              </p:cNvSpPr>
              <p:nvPr/>
            </p:nvSpPr>
            <p:spPr bwMode="auto">
              <a:xfrm>
                <a:off x="1247" y="2837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6" name="Oval 395"/>
              <p:cNvSpPr>
                <a:spLocks noChangeArrowheads="1"/>
              </p:cNvSpPr>
              <p:nvPr/>
            </p:nvSpPr>
            <p:spPr bwMode="auto">
              <a:xfrm>
                <a:off x="1246" y="2748"/>
                <a:ext cx="12" cy="12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7" name="Oval 396"/>
              <p:cNvSpPr>
                <a:spLocks noChangeArrowheads="1"/>
              </p:cNvSpPr>
              <p:nvPr/>
            </p:nvSpPr>
            <p:spPr bwMode="auto">
              <a:xfrm>
                <a:off x="1246" y="2748"/>
                <a:ext cx="12" cy="12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8" name="Line 397"/>
              <p:cNvSpPr>
                <a:spLocks noChangeShapeType="1"/>
              </p:cNvSpPr>
              <p:nvPr/>
            </p:nvSpPr>
            <p:spPr bwMode="auto">
              <a:xfrm flipV="1">
                <a:off x="1252" y="2754"/>
                <a:ext cx="0" cy="89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9" name="Oval 398"/>
              <p:cNvSpPr>
                <a:spLocks noChangeArrowheads="1"/>
              </p:cNvSpPr>
              <p:nvPr/>
            </p:nvSpPr>
            <p:spPr bwMode="auto">
              <a:xfrm>
                <a:off x="1246" y="2391"/>
                <a:ext cx="12" cy="12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0" name="Oval 399"/>
              <p:cNvSpPr>
                <a:spLocks noChangeArrowheads="1"/>
              </p:cNvSpPr>
              <p:nvPr/>
            </p:nvSpPr>
            <p:spPr bwMode="auto">
              <a:xfrm>
                <a:off x="1246" y="2391"/>
                <a:ext cx="12" cy="12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1" name="Oval 400"/>
              <p:cNvSpPr>
                <a:spLocks noChangeArrowheads="1"/>
              </p:cNvSpPr>
              <p:nvPr/>
            </p:nvSpPr>
            <p:spPr bwMode="auto">
              <a:xfrm>
                <a:off x="1246" y="2748"/>
                <a:ext cx="12" cy="12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2" name="Oval 401"/>
              <p:cNvSpPr>
                <a:spLocks noChangeArrowheads="1"/>
              </p:cNvSpPr>
              <p:nvPr/>
            </p:nvSpPr>
            <p:spPr bwMode="auto">
              <a:xfrm>
                <a:off x="1246" y="2748"/>
                <a:ext cx="12" cy="12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3" name="Line 402"/>
              <p:cNvSpPr>
                <a:spLocks noChangeShapeType="1"/>
              </p:cNvSpPr>
              <p:nvPr/>
            </p:nvSpPr>
            <p:spPr bwMode="auto">
              <a:xfrm>
                <a:off x="1252" y="2397"/>
                <a:ext cx="0" cy="357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4" name="Rectangle 403"/>
              <p:cNvSpPr>
                <a:spLocks noChangeArrowheads="1"/>
              </p:cNvSpPr>
              <p:nvPr/>
            </p:nvSpPr>
            <p:spPr bwMode="auto">
              <a:xfrm>
                <a:off x="779" y="1924"/>
                <a:ext cx="232" cy="232"/>
              </a:xfrm>
              <a:prstGeom prst="rect">
                <a:avLst/>
              </a:prstGeom>
              <a:solidFill>
                <a:srgbClr val="D2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5" name="Rectangle 404"/>
              <p:cNvSpPr>
                <a:spLocks noChangeArrowheads="1"/>
              </p:cNvSpPr>
              <p:nvPr/>
            </p:nvSpPr>
            <p:spPr bwMode="auto">
              <a:xfrm>
                <a:off x="779" y="1924"/>
                <a:ext cx="232" cy="232"/>
              </a:xfrm>
              <a:prstGeom prst="rect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6" name="Freeform 405"/>
              <p:cNvSpPr>
                <a:spLocks/>
              </p:cNvSpPr>
              <p:nvPr/>
            </p:nvSpPr>
            <p:spPr bwMode="auto">
              <a:xfrm>
                <a:off x="818" y="2016"/>
                <a:ext cx="154" cy="45"/>
              </a:xfrm>
              <a:custGeom>
                <a:avLst/>
                <a:gdLst>
                  <a:gd name="T0" fmla="*/ 0 w 154"/>
                  <a:gd name="T1" fmla="*/ 24 h 45"/>
                  <a:gd name="T2" fmla="*/ 3 w 154"/>
                  <a:gd name="T3" fmla="*/ 19 h 45"/>
                  <a:gd name="T4" fmla="*/ 12 w 154"/>
                  <a:gd name="T5" fmla="*/ 9 h 45"/>
                  <a:gd name="T6" fmla="*/ 24 w 154"/>
                  <a:gd name="T7" fmla="*/ 4 h 45"/>
                  <a:gd name="T8" fmla="*/ 32 w 154"/>
                  <a:gd name="T9" fmla="*/ 0 h 45"/>
                  <a:gd name="T10" fmla="*/ 45 w 154"/>
                  <a:gd name="T11" fmla="*/ 0 h 45"/>
                  <a:gd name="T12" fmla="*/ 53 w 154"/>
                  <a:gd name="T13" fmla="*/ 4 h 45"/>
                  <a:gd name="T14" fmla="*/ 65 w 154"/>
                  <a:gd name="T15" fmla="*/ 9 h 45"/>
                  <a:gd name="T16" fmla="*/ 74 w 154"/>
                  <a:gd name="T17" fmla="*/ 19 h 45"/>
                  <a:gd name="T18" fmla="*/ 80 w 154"/>
                  <a:gd name="T19" fmla="*/ 27 h 45"/>
                  <a:gd name="T20" fmla="*/ 89 w 154"/>
                  <a:gd name="T21" fmla="*/ 36 h 45"/>
                  <a:gd name="T22" fmla="*/ 101 w 154"/>
                  <a:gd name="T23" fmla="*/ 42 h 45"/>
                  <a:gd name="T24" fmla="*/ 110 w 154"/>
                  <a:gd name="T25" fmla="*/ 45 h 45"/>
                  <a:gd name="T26" fmla="*/ 122 w 154"/>
                  <a:gd name="T27" fmla="*/ 45 h 45"/>
                  <a:gd name="T28" fmla="*/ 131 w 154"/>
                  <a:gd name="T29" fmla="*/ 42 h 45"/>
                  <a:gd name="T30" fmla="*/ 142 w 154"/>
                  <a:gd name="T31" fmla="*/ 36 h 45"/>
                  <a:gd name="T32" fmla="*/ 152 w 154"/>
                  <a:gd name="T33" fmla="*/ 27 h 45"/>
                  <a:gd name="T34" fmla="*/ 154 w 154"/>
                  <a:gd name="T35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" h="45">
                    <a:moveTo>
                      <a:pt x="0" y="24"/>
                    </a:moveTo>
                    <a:lnTo>
                      <a:pt x="3" y="19"/>
                    </a:lnTo>
                    <a:lnTo>
                      <a:pt x="12" y="9"/>
                    </a:lnTo>
                    <a:lnTo>
                      <a:pt x="24" y="4"/>
                    </a:lnTo>
                    <a:lnTo>
                      <a:pt x="32" y="0"/>
                    </a:lnTo>
                    <a:lnTo>
                      <a:pt x="45" y="0"/>
                    </a:lnTo>
                    <a:lnTo>
                      <a:pt x="53" y="4"/>
                    </a:lnTo>
                    <a:lnTo>
                      <a:pt x="65" y="9"/>
                    </a:lnTo>
                    <a:lnTo>
                      <a:pt x="74" y="19"/>
                    </a:lnTo>
                    <a:lnTo>
                      <a:pt x="80" y="27"/>
                    </a:lnTo>
                    <a:lnTo>
                      <a:pt x="89" y="36"/>
                    </a:lnTo>
                    <a:lnTo>
                      <a:pt x="101" y="42"/>
                    </a:lnTo>
                    <a:lnTo>
                      <a:pt x="110" y="45"/>
                    </a:lnTo>
                    <a:lnTo>
                      <a:pt x="122" y="45"/>
                    </a:lnTo>
                    <a:lnTo>
                      <a:pt x="131" y="42"/>
                    </a:lnTo>
                    <a:lnTo>
                      <a:pt x="142" y="36"/>
                    </a:lnTo>
                    <a:lnTo>
                      <a:pt x="152" y="27"/>
                    </a:lnTo>
                    <a:lnTo>
                      <a:pt x="154" y="21"/>
                    </a:lnTo>
                  </a:path>
                </a:pathLst>
              </a:custGeom>
              <a:noFill/>
              <a:ln w="4763" cap="flat">
                <a:solidFill>
                  <a:srgbClr val="008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7" name="Freeform 406"/>
              <p:cNvSpPr>
                <a:spLocks/>
              </p:cNvSpPr>
              <p:nvPr/>
            </p:nvSpPr>
            <p:spPr bwMode="auto">
              <a:xfrm>
                <a:off x="818" y="1957"/>
                <a:ext cx="154" cy="45"/>
              </a:xfrm>
              <a:custGeom>
                <a:avLst/>
                <a:gdLst>
                  <a:gd name="T0" fmla="*/ 0 w 154"/>
                  <a:gd name="T1" fmla="*/ 24 h 45"/>
                  <a:gd name="T2" fmla="*/ 3 w 154"/>
                  <a:gd name="T3" fmla="*/ 18 h 45"/>
                  <a:gd name="T4" fmla="*/ 12 w 154"/>
                  <a:gd name="T5" fmla="*/ 9 h 45"/>
                  <a:gd name="T6" fmla="*/ 24 w 154"/>
                  <a:gd name="T7" fmla="*/ 3 h 45"/>
                  <a:gd name="T8" fmla="*/ 32 w 154"/>
                  <a:gd name="T9" fmla="*/ 0 h 45"/>
                  <a:gd name="T10" fmla="*/ 45 w 154"/>
                  <a:gd name="T11" fmla="*/ 0 h 45"/>
                  <a:gd name="T12" fmla="*/ 53 w 154"/>
                  <a:gd name="T13" fmla="*/ 3 h 45"/>
                  <a:gd name="T14" fmla="*/ 65 w 154"/>
                  <a:gd name="T15" fmla="*/ 9 h 45"/>
                  <a:gd name="T16" fmla="*/ 74 w 154"/>
                  <a:gd name="T17" fmla="*/ 18 h 45"/>
                  <a:gd name="T18" fmla="*/ 80 w 154"/>
                  <a:gd name="T19" fmla="*/ 27 h 45"/>
                  <a:gd name="T20" fmla="*/ 89 w 154"/>
                  <a:gd name="T21" fmla="*/ 36 h 45"/>
                  <a:gd name="T22" fmla="*/ 101 w 154"/>
                  <a:gd name="T23" fmla="*/ 42 h 45"/>
                  <a:gd name="T24" fmla="*/ 110 w 154"/>
                  <a:gd name="T25" fmla="*/ 45 h 45"/>
                  <a:gd name="T26" fmla="*/ 122 w 154"/>
                  <a:gd name="T27" fmla="*/ 45 h 45"/>
                  <a:gd name="T28" fmla="*/ 131 w 154"/>
                  <a:gd name="T29" fmla="*/ 42 h 45"/>
                  <a:gd name="T30" fmla="*/ 142 w 154"/>
                  <a:gd name="T31" fmla="*/ 36 h 45"/>
                  <a:gd name="T32" fmla="*/ 152 w 154"/>
                  <a:gd name="T33" fmla="*/ 27 h 45"/>
                  <a:gd name="T34" fmla="*/ 154 w 154"/>
                  <a:gd name="T35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" h="45">
                    <a:moveTo>
                      <a:pt x="0" y="24"/>
                    </a:moveTo>
                    <a:lnTo>
                      <a:pt x="3" y="18"/>
                    </a:lnTo>
                    <a:lnTo>
                      <a:pt x="12" y="9"/>
                    </a:lnTo>
                    <a:lnTo>
                      <a:pt x="24" y="3"/>
                    </a:lnTo>
                    <a:lnTo>
                      <a:pt x="32" y="0"/>
                    </a:lnTo>
                    <a:lnTo>
                      <a:pt x="45" y="0"/>
                    </a:lnTo>
                    <a:lnTo>
                      <a:pt x="53" y="3"/>
                    </a:lnTo>
                    <a:lnTo>
                      <a:pt x="65" y="9"/>
                    </a:lnTo>
                    <a:lnTo>
                      <a:pt x="74" y="18"/>
                    </a:lnTo>
                    <a:lnTo>
                      <a:pt x="80" y="27"/>
                    </a:lnTo>
                    <a:lnTo>
                      <a:pt x="89" y="36"/>
                    </a:lnTo>
                    <a:lnTo>
                      <a:pt x="101" y="42"/>
                    </a:lnTo>
                    <a:lnTo>
                      <a:pt x="110" y="45"/>
                    </a:lnTo>
                    <a:lnTo>
                      <a:pt x="122" y="45"/>
                    </a:lnTo>
                    <a:lnTo>
                      <a:pt x="131" y="42"/>
                    </a:lnTo>
                    <a:lnTo>
                      <a:pt x="142" y="36"/>
                    </a:lnTo>
                    <a:lnTo>
                      <a:pt x="152" y="27"/>
                    </a:lnTo>
                    <a:lnTo>
                      <a:pt x="154" y="21"/>
                    </a:lnTo>
                  </a:path>
                </a:pathLst>
              </a:cu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8" name="Freeform 407"/>
              <p:cNvSpPr>
                <a:spLocks/>
              </p:cNvSpPr>
              <p:nvPr/>
            </p:nvSpPr>
            <p:spPr bwMode="auto">
              <a:xfrm>
                <a:off x="818" y="2076"/>
                <a:ext cx="154" cy="45"/>
              </a:xfrm>
              <a:custGeom>
                <a:avLst/>
                <a:gdLst>
                  <a:gd name="T0" fmla="*/ 0 w 154"/>
                  <a:gd name="T1" fmla="*/ 24 h 45"/>
                  <a:gd name="T2" fmla="*/ 3 w 154"/>
                  <a:gd name="T3" fmla="*/ 18 h 45"/>
                  <a:gd name="T4" fmla="*/ 12 w 154"/>
                  <a:gd name="T5" fmla="*/ 9 h 45"/>
                  <a:gd name="T6" fmla="*/ 24 w 154"/>
                  <a:gd name="T7" fmla="*/ 3 h 45"/>
                  <a:gd name="T8" fmla="*/ 33 w 154"/>
                  <a:gd name="T9" fmla="*/ 0 h 45"/>
                  <a:gd name="T10" fmla="*/ 45 w 154"/>
                  <a:gd name="T11" fmla="*/ 0 h 45"/>
                  <a:gd name="T12" fmla="*/ 53 w 154"/>
                  <a:gd name="T13" fmla="*/ 3 h 45"/>
                  <a:gd name="T14" fmla="*/ 65 w 154"/>
                  <a:gd name="T15" fmla="*/ 9 h 45"/>
                  <a:gd name="T16" fmla="*/ 74 w 154"/>
                  <a:gd name="T17" fmla="*/ 18 h 45"/>
                  <a:gd name="T18" fmla="*/ 80 w 154"/>
                  <a:gd name="T19" fmla="*/ 27 h 45"/>
                  <a:gd name="T20" fmla="*/ 89 w 154"/>
                  <a:gd name="T21" fmla="*/ 36 h 45"/>
                  <a:gd name="T22" fmla="*/ 101 w 154"/>
                  <a:gd name="T23" fmla="*/ 42 h 45"/>
                  <a:gd name="T24" fmla="*/ 110 w 154"/>
                  <a:gd name="T25" fmla="*/ 45 h 45"/>
                  <a:gd name="T26" fmla="*/ 122 w 154"/>
                  <a:gd name="T27" fmla="*/ 45 h 45"/>
                  <a:gd name="T28" fmla="*/ 131 w 154"/>
                  <a:gd name="T29" fmla="*/ 42 h 45"/>
                  <a:gd name="T30" fmla="*/ 142 w 154"/>
                  <a:gd name="T31" fmla="*/ 36 h 45"/>
                  <a:gd name="T32" fmla="*/ 152 w 154"/>
                  <a:gd name="T33" fmla="*/ 27 h 45"/>
                  <a:gd name="T34" fmla="*/ 154 w 154"/>
                  <a:gd name="T35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" h="45">
                    <a:moveTo>
                      <a:pt x="0" y="24"/>
                    </a:moveTo>
                    <a:lnTo>
                      <a:pt x="3" y="18"/>
                    </a:lnTo>
                    <a:lnTo>
                      <a:pt x="12" y="9"/>
                    </a:lnTo>
                    <a:lnTo>
                      <a:pt x="24" y="3"/>
                    </a:lnTo>
                    <a:lnTo>
                      <a:pt x="33" y="0"/>
                    </a:lnTo>
                    <a:lnTo>
                      <a:pt x="45" y="0"/>
                    </a:lnTo>
                    <a:lnTo>
                      <a:pt x="53" y="3"/>
                    </a:lnTo>
                    <a:lnTo>
                      <a:pt x="65" y="9"/>
                    </a:lnTo>
                    <a:lnTo>
                      <a:pt x="74" y="18"/>
                    </a:lnTo>
                    <a:lnTo>
                      <a:pt x="80" y="27"/>
                    </a:lnTo>
                    <a:lnTo>
                      <a:pt x="89" y="36"/>
                    </a:lnTo>
                    <a:lnTo>
                      <a:pt x="101" y="42"/>
                    </a:lnTo>
                    <a:lnTo>
                      <a:pt x="110" y="45"/>
                    </a:lnTo>
                    <a:lnTo>
                      <a:pt x="122" y="45"/>
                    </a:lnTo>
                    <a:lnTo>
                      <a:pt x="131" y="42"/>
                    </a:lnTo>
                    <a:lnTo>
                      <a:pt x="142" y="36"/>
                    </a:lnTo>
                    <a:lnTo>
                      <a:pt x="152" y="27"/>
                    </a:lnTo>
                    <a:lnTo>
                      <a:pt x="154" y="21"/>
                    </a:lnTo>
                  </a:path>
                </a:pathLst>
              </a:cu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9" name="Line 408"/>
              <p:cNvSpPr>
                <a:spLocks noChangeShapeType="1"/>
              </p:cNvSpPr>
              <p:nvPr/>
            </p:nvSpPr>
            <p:spPr bwMode="auto">
              <a:xfrm flipV="1">
                <a:off x="880" y="2082"/>
                <a:ext cx="30" cy="33"/>
              </a:xfrm>
              <a:prstGeom prst="line">
                <a:avLst/>
              </a:pr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0" name="Line 409"/>
              <p:cNvSpPr>
                <a:spLocks noChangeShapeType="1"/>
              </p:cNvSpPr>
              <p:nvPr/>
            </p:nvSpPr>
            <p:spPr bwMode="auto">
              <a:xfrm flipV="1">
                <a:off x="880" y="1963"/>
                <a:ext cx="30" cy="33"/>
              </a:xfrm>
              <a:prstGeom prst="line">
                <a:avLst/>
              </a:pr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1" name="Freeform 410"/>
              <p:cNvSpPr>
                <a:spLocks/>
              </p:cNvSpPr>
              <p:nvPr/>
            </p:nvSpPr>
            <p:spPr bwMode="auto">
              <a:xfrm>
                <a:off x="779" y="2014"/>
                <a:ext cx="27" cy="53"/>
              </a:xfrm>
              <a:custGeom>
                <a:avLst/>
                <a:gdLst>
                  <a:gd name="T0" fmla="*/ 0 w 27"/>
                  <a:gd name="T1" fmla="*/ 0 h 53"/>
                  <a:gd name="T2" fmla="*/ 27 w 27"/>
                  <a:gd name="T3" fmla="*/ 26 h 53"/>
                  <a:gd name="T4" fmla="*/ 0 w 27"/>
                  <a:gd name="T5" fmla="*/ 53 h 53"/>
                  <a:gd name="T6" fmla="*/ 0 w 27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53">
                    <a:moveTo>
                      <a:pt x="0" y="0"/>
                    </a:moveTo>
                    <a:lnTo>
                      <a:pt x="27" y="26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2" name="Freeform 411"/>
              <p:cNvSpPr>
                <a:spLocks/>
              </p:cNvSpPr>
              <p:nvPr/>
            </p:nvSpPr>
            <p:spPr bwMode="auto">
              <a:xfrm>
                <a:off x="779" y="2014"/>
                <a:ext cx="27" cy="53"/>
              </a:xfrm>
              <a:custGeom>
                <a:avLst/>
                <a:gdLst>
                  <a:gd name="T0" fmla="*/ 0 w 27"/>
                  <a:gd name="T1" fmla="*/ 0 h 53"/>
                  <a:gd name="T2" fmla="*/ 27 w 27"/>
                  <a:gd name="T3" fmla="*/ 26 h 53"/>
                  <a:gd name="T4" fmla="*/ 0 w 27"/>
                  <a:gd name="T5" fmla="*/ 53 h 53"/>
                  <a:gd name="T6" fmla="*/ 0 w 27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53">
                    <a:moveTo>
                      <a:pt x="0" y="0"/>
                    </a:moveTo>
                    <a:lnTo>
                      <a:pt x="27" y="26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3" name="Rectangle 412"/>
              <p:cNvSpPr>
                <a:spLocks noChangeArrowheads="1"/>
              </p:cNvSpPr>
              <p:nvPr/>
            </p:nvSpPr>
            <p:spPr bwMode="auto">
              <a:xfrm>
                <a:off x="1068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4" name="Oval 413"/>
              <p:cNvSpPr>
                <a:spLocks noChangeArrowheads="1"/>
              </p:cNvSpPr>
              <p:nvPr/>
            </p:nvSpPr>
            <p:spPr bwMode="auto">
              <a:xfrm>
                <a:off x="1069" y="2036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5" name="Rectangle 414"/>
              <p:cNvSpPr>
                <a:spLocks noChangeArrowheads="1"/>
              </p:cNvSpPr>
              <p:nvPr/>
            </p:nvSpPr>
            <p:spPr bwMode="auto">
              <a:xfrm>
                <a:off x="1068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6" name="Rectangle 415"/>
              <p:cNvSpPr>
                <a:spLocks noChangeArrowheads="1"/>
              </p:cNvSpPr>
              <p:nvPr/>
            </p:nvSpPr>
            <p:spPr bwMode="auto">
              <a:xfrm>
                <a:off x="713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7" name="Oval 416"/>
              <p:cNvSpPr>
                <a:spLocks noChangeArrowheads="1"/>
              </p:cNvSpPr>
              <p:nvPr/>
            </p:nvSpPr>
            <p:spPr bwMode="auto">
              <a:xfrm>
                <a:off x="713" y="2036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8" name="Rectangle 417"/>
              <p:cNvSpPr>
                <a:spLocks noChangeArrowheads="1"/>
              </p:cNvSpPr>
              <p:nvPr/>
            </p:nvSpPr>
            <p:spPr bwMode="auto">
              <a:xfrm>
                <a:off x="713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9" name="Line 418"/>
              <p:cNvSpPr>
                <a:spLocks noChangeShapeType="1"/>
              </p:cNvSpPr>
              <p:nvPr/>
            </p:nvSpPr>
            <p:spPr bwMode="auto">
              <a:xfrm flipH="1">
                <a:off x="1011" y="2040"/>
                <a:ext cx="62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50" name="Line 419"/>
              <p:cNvSpPr>
                <a:spLocks noChangeShapeType="1"/>
              </p:cNvSpPr>
              <p:nvPr/>
            </p:nvSpPr>
            <p:spPr bwMode="auto">
              <a:xfrm>
                <a:off x="717" y="2040"/>
                <a:ext cx="62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55" name="Rectangle 424"/>
              <p:cNvSpPr>
                <a:spLocks noChangeArrowheads="1"/>
              </p:cNvSpPr>
              <p:nvPr/>
            </p:nvSpPr>
            <p:spPr bwMode="auto">
              <a:xfrm>
                <a:off x="698" y="2179"/>
                <a:ext cx="12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BPF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156" name="Oval 425"/>
              <p:cNvSpPr>
                <a:spLocks noChangeArrowheads="1"/>
              </p:cNvSpPr>
              <p:nvPr/>
            </p:nvSpPr>
            <p:spPr bwMode="auto">
              <a:xfrm>
                <a:off x="1246" y="2391"/>
                <a:ext cx="12" cy="12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57" name="Oval 426"/>
              <p:cNvSpPr>
                <a:spLocks noChangeArrowheads="1"/>
              </p:cNvSpPr>
              <p:nvPr/>
            </p:nvSpPr>
            <p:spPr bwMode="auto">
              <a:xfrm>
                <a:off x="1246" y="2391"/>
                <a:ext cx="12" cy="12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58" name="Rectangle 427"/>
              <p:cNvSpPr>
                <a:spLocks noChangeArrowheads="1"/>
              </p:cNvSpPr>
              <p:nvPr/>
            </p:nvSpPr>
            <p:spPr bwMode="auto">
              <a:xfrm>
                <a:off x="1068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59" name="Oval 428"/>
              <p:cNvSpPr>
                <a:spLocks noChangeArrowheads="1"/>
              </p:cNvSpPr>
              <p:nvPr/>
            </p:nvSpPr>
            <p:spPr bwMode="auto">
              <a:xfrm>
                <a:off x="1069" y="2036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0" name="Rectangle 429"/>
              <p:cNvSpPr>
                <a:spLocks noChangeArrowheads="1"/>
              </p:cNvSpPr>
              <p:nvPr/>
            </p:nvSpPr>
            <p:spPr bwMode="auto">
              <a:xfrm>
                <a:off x="1068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1" name="Freeform 430"/>
              <p:cNvSpPr>
                <a:spLocks/>
              </p:cNvSpPr>
              <p:nvPr/>
            </p:nvSpPr>
            <p:spPr bwMode="auto">
              <a:xfrm>
                <a:off x="1073" y="2040"/>
                <a:ext cx="179" cy="357"/>
              </a:xfrm>
              <a:custGeom>
                <a:avLst/>
                <a:gdLst>
                  <a:gd name="T0" fmla="*/ 179 w 179"/>
                  <a:gd name="T1" fmla="*/ 357 h 357"/>
                  <a:gd name="T2" fmla="*/ 179 w 179"/>
                  <a:gd name="T3" fmla="*/ 0 h 357"/>
                  <a:gd name="T4" fmla="*/ 0 w 179"/>
                  <a:gd name="T5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9" h="357">
                    <a:moveTo>
                      <a:pt x="179" y="357"/>
                    </a:moveTo>
                    <a:lnTo>
                      <a:pt x="179" y="0"/>
                    </a:lnTo>
                    <a:lnTo>
                      <a:pt x="0" y="0"/>
                    </a:lnTo>
                  </a:path>
                </a:pathLst>
              </a:cu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2" name="Rectangle 431"/>
              <p:cNvSpPr>
                <a:spLocks noChangeArrowheads="1"/>
              </p:cNvSpPr>
              <p:nvPr/>
            </p:nvSpPr>
            <p:spPr bwMode="auto">
              <a:xfrm>
                <a:off x="779" y="2638"/>
                <a:ext cx="232" cy="232"/>
              </a:xfrm>
              <a:prstGeom prst="rect">
                <a:avLst/>
              </a:prstGeom>
              <a:solidFill>
                <a:srgbClr val="D2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3" name="Rectangle 432"/>
              <p:cNvSpPr>
                <a:spLocks noChangeArrowheads="1"/>
              </p:cNvSpPr>
              <p:nvPr/>
            </p:nvSpPr>
            <p:spPr bwMode="auto">
              <a:xfrm>
                <a:off x="779" y="2638"/>
                <a:ext cx="232" cy="232"/>
              </a:xfrm>
              <a:prstGeom prst="rect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4" name="Freeform 433"/>
              <p:cNvSpPr>
                <a:spLocks/>
              </p:cNvSpPr>
              <p:nvPr/>
            </p:nvSpPr>
            <p:spPr bwMode="auto">
              <a:xfrm>
                <a:off x="818" y="2730"/>
                <a:ext cx="154" cy="45"/>
              </a:xfrm>
              <a:custGeom>
                <a:avLst/>
                <a:gdLst>
                  <a:gd name="T0" fmla="*/ 0 w 154"/>
                  <a:gd name="T1" fmla="*/ 24 h 45"/>
                  <a:gd name="T2" fmla="*/ 3 w 154"/>
                  <a:gd name="T3" fmla="*/ 18 h 45"/>
                  <a:gd name="T4" fmla="*/ 12 w 154"/>
                  <a:gd name="T5" fmla="*/ 9 h 45"/>
                  <a:gd name="T6" fmla="*/ 24 w 154"/>
                  <a:gd name="T7" fmla="*/ 3 h 45"/>
                  <a:gd name="T8" fmla="*/ 32 w 154"/>
                  <a:gd name="T9" fmla="*/ 0 h 45"/>
                  <a:gd name="T10" fmla="*/ 45 w 154"/>
                  <a:gd name="T11" fmla="*/ 0 h 45"/>
                  <a:gd name="T12" fmla="*/ 53 w 154"/>
                  <a:gd name="T13" fmla="*/ 3 h 45"/>
                  <a:gd name="T14" fmla="*/ 65 w 154"/>
                  <a:gd name="T15" fmla="*/ 9 h 45"/>
                  <a:gd name="T16" fmla="*/ 74 w 154"/>
                  <a:gd name="T17" fmla="*/ 18 h 45"/>
                  <a:gd name="T18" fmla="*/ 80 w 154"/>
                  <a:gd name="T19" fmla="*/ 27 h 45"/>
                  <a:gd name="T20" fmla="*/ 89 w 154"/>
                  <a:gd name="T21" fmla="*/ 36 h 45"/>
                  <a:gd name="T22" fmla="*/ 101 w 154"/>
                  <a:gd name="T23" fmla="*/ 42 h 45"/>
                  <a:gd name="T24" fmla="*/ 110 w 154"/>
                  <a:gd name="T25" fmla="*/ 45 h 45"/>
                  <a:gd name="T26" fmla="*/ 122 w 154"/>
                  <a:gd name="T27" fmla="*/ 45 h 45"/>
                  <a:gd name="T28" fmla="*/ 131 w 154"/>
                  <a:gd name="T29" fmla="*/ 42 h 45"/>
                  <a:gd name="T30" fmla="*/ 142 w 154"/>
                  <a:gd name="T31" fmla="*/ 36 h 45"/>
                  <a:gd name="T32" fmla="*/ 152 w 154"/>
                  <a:gd name="T33" fmla="*/ 27 h 45"/>
                  <a:gd name="T34" fmla="*/ 154 w 154"/>
                  <a:gd name="T35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" h="45">
                    <a:moveTo>
                      <a:pt x="0" y="24"/>
                    </a:moveTo>
                    <a:lnTo>
                      <a:pt x="3" y="18"/>
                    </a:lnTo>
                    <a:lnTo>
                      <a:pt x="12" y="9"/>
                    </a:lnTo>
                    <a:lnTo>
                      <a:pt x="24" y="3"/>
                    </a:lnTo>
                    <a:lnTo>
                      <a:pt x="32" y="0"/>
                    </a:lnTo>
                    <a:lnTo>
                      <a:pt x="45" y="0"/>
                    </a:lnTo>
                    <a:lnTo>
                      <a:pt x="53" y="3"/>
                    </a:lnTo>
                    <a:lnTo>
                      <a:pt x="65" y="9"/>
                    </a:lnTo>
                    <a:lnTo>
                      <a:pt x="74" y="18"/>
                    </a:lnTo>
                    <a:lnTo>
                      <a:pt x="80" y="27"/>
                    </a:lnTo>
                    <a:lnTo>
                      <a:pt x="89" y="36"/>
                    </a:lnTo>
                    <a:lnTo>
                      <a:pt x="101" y="42"/>
                    </a:lnTo>
                    <a:lnTo>
                      <a:pt x="110" y="45"/>
                    </a:lnTo>
                    <a:lnTo>
                      <a:pt x="122" y="45"/>
                    </a:lnTo>
                    <a:lnTo>
                      <a:pt x="131" y="42"/>
                    </a:lnTo>
                    <a:lnTo>
                      <a:pt x="142" y="36"/>
                    </a:lnTo>
                    <a:lnTo>
                      <a:pt x="152" y="27"/>
                    </a:lnTo>
                    <a:lnTo>
                      <a:pt x="154" y="21"/>
                    </a:lnTo>
                  </a:path>
                </a:pathLst>
              </a:custGeom>
              <a:noFill/>
              <a:ln w="4763" cap="flat">
                <a:solidFill>
                  <a:srgbClr val="008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5" name="Freeform 434"/>
              <p:cNvSpPr>
                <a:spLocks/>
              </p:cNvSpPr>
              <p:nvPr/>
            </p:nvSpPr>
            <p:spPr bwMode="auto">
              <a:xfrm>
                <a:off x="818" y="2670"/>
                <a:ext cx="154" cy="45"/>
              </a:xfrm>
              <a:custGeom>
                <a:avLst/>
                <a:gdLst>
                  <a:gd name="T0" fmla="*/ 0 w 154"/>
                  <a:gd name="T1" fmla="*/ 25 h 45"/>
                  <a:gd name="T2" fmla="*/ 3 w 154"/>
                  <a:gd name="T3" fmla="*/ 19 h 45"/>
                  <a:gd name="T4" fmla="*/ 12 w 154"/>
                  <a:gd name="T5" fmla="*/ 9 h 45"/>
                  <a:gd name="T6" fmla="*/ 24 w 154"/>
                  <a:gd name="T7" fmla="*/ 4 h 45"/>
                  <a:gd name="T8" fmla="*/ 32 w 154"/>
                  <a:gd name="T9" fmla="*/ 0 h 45"/>
                  <a:gd name="T10" fmla="*/ 45 w 154"/>
                  <a:gd name="T11" fmla="*/ 0 h 45"/>
                  <a:gd name="T12" fmla="*/ 53 w 154"/>
                  <a:gd name="T13" fmla="*/ 4 h 45"/>
                  <a:gd name="T14" fmla="*/ 65 w 154"/>
                  <a:gd name="T15" fmla="*/ 9 h 45"/>
                  <a:gd name="T16" fmla="*/ 74 w 154"/>
                  <a:gd name="T17" fmla="*/ 19 h 45"/>
                  <a:gd name="T18" fmla="*/ 80 w 154"/>
                  <a:gd name="T19" fmla="*/ 27 h 45"/>
                  <a:gd name="T20" fmla="*/ 89 w 154"/>
                  <a:gd name="T21" fmla="*/ 36 h 45"/>
                  <a:gd name="T22" fmla="*/ 101 w 154"/>
                  <a:gd name="T23" fmla="*/ 42 h 45"/>
                  <a:gd name="T24" fmla="*/ 110 w 154"/>
                  <a:gd name="T25" fmla="*/ 45 h 45"/>
                  <a:gd name="T26" fmla="*/ 122 w 154"/>
                  <a:gd name="T27" fmla="*/ 45 h 45"/>
                  <a:gd name="T28" fmla="*/ 131 w 154"/>
                  <a:gd name="T29" fmla="*/ 42 h 45"/>
                  <a:gd name="T30" fmla="*/ 142 w 154"/>
                  <a:gd name="T31" fmla="*/ 36 h 45"/>
                  <a:gd name="T32" fmla="*/ 152 w 154"/>
                  <a:gd name="T33" fmla="*/ 27 h 45"/>
                  <a:gd name="T34" fmla="*/ 154 w 154"/>
                  <a:gd name="T35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" h="45">
                    <a:moveTo>
                      <a:pt x="0" y="25"/>
                    </a:moveTo>
                    <a:lnTo>
                      <a:pt x="3" y="19"/>
                    </a:lnTo>
                    <a:lnTo>
                      <a:pt x="12" y="9"/>
                    </a:lnTo>
                    <a:lnTo>
                      <a:pt x="24" y="4"/>
                    </a:lnTo>
                    <a:lnTo>
                      <a:pt x="32" y="0"/>
                    </a:lnTo>
                    <a:lnTo>
                      <a:pt x="45" y="0"/>
                    </a:lnTo>
                    <a:lnTo>
                      <a:pt x="53" y="4"/>
                    </a:lnTo>
                    <a:lnTo>
                      <a:pt x="65" y="9"/>
                    </a:lnTo>
                    <a:lnTo>
                      <a:pt x="74" y="19"/>
                    </a:lnTo>
                    <a:lnTo>
                      <a:pt x="80" y="27"/>
                    </a:lnTo>
                    <a:lnTo>
                      <a:pt x="89" y="36"/>
                    </a:lnTo>
                    <a:lnTo>
                      <a:pt x="101" y="42"/>
                    </a:lnTo>
                    <a:lnTo>
                      <a:pt x="110" y="45"/>
                    </a:lnTo>
                    <a:lnTo>
                      <a:pt x="122" y="45"/>
                    </a:lnTo>
                    <a:lnTo>
                      <a:pt x="131" y="42"/>
                    </a:lnTo>
                    <a:lnTo>
                      <a:pt x="142" y="36"/>
                    </a:lnTo>
                    <a:lnTo>
                      <a:pt x="152" y="27"/>
                    </a:lnTo>
                    <a:lnTo>
                      <a:pt x="154" y="21"/>
                    </a:lnTo>
                  </a:path>
                </a:pathLst>
              </a:cu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6" name="Freeform 435"/>
              <p:cNvSpPr>
                <a:spLocks/>
              </p:cNvSpPr>
              <p:nvPr/>
            </p:nvSpPr>
            <p:spPr bwMode="auto">
              <a:xfrm>
                <a:off x="818" y="2790"/>
                <a:ext cx="154" cy="44"/>
              </a:xfrm>
              <a:custGeom>
                <a:avLst/>
                <a:gdLst>
                  <a:gd name="T0" fmla="*/ 0 w 154"/>
                  <a:gd name="T1" fmla="*/ 23 h 44"/>
                  <a:gd name="T2" fmla="*/ 3 w 154"/>
                  <a:gd name="T3" fmla="*/ 17 h 44"/>
                  <a:gd name="T4" fmla="*/ 12 w 154"/>
                  <a:gd name="T5" fmla="*/ 8 h 44"/>
                  <a:gd name="T6" fmla="*/ 24 w 154"/>
                  <a:gd name="T7" fmla="*/ 2 h 44"/>
                  <a:gd name="T8" fmla="*/ 33 w 154"/>
                  <a:gd name="T9" fmla="*/ 0 h 44"/>
                  <a:gd name="T10" fmla="*/ 45 w 154"/>
                  <a:gd name="T11" fmla="*/ 0 h 44"/>
                  <a:gd name="T12" fmla="*/ 53 w 154"/>
                  <a:gd name="T13" fmla="*/ 2 h 44"/>
                  <a:gd name="T14" fmla="*/ 65 w 154"/>
                  <a:gd name="T15" fmla="*/ 8 h 44"/>
                  <a:gd name="T16" fmla="*/ 74 w 154"/>
                  <a:gd name="T17" fmla="*/ 17 h 44"/>
                  <a:gd name="T18" fmla="*/ 80 w 154"/>
                  <a:gd name="T19" fmla="*/ 27 h 44"/>
                  <a:gd name="T20" fmla="*/ 89 w 154"/>
                  <a:gd name="T21" fmla="*/ 35 h 44"/>
                  <a:gd name="T22" fmla="*/ 101 w 154"/>
                  <a:gd name="T23" fmla="*/ 41 h 44"/>
                  <a:gd name="T24" fmla="*/ 110 w 154"/>
                  <a:gd name="T25" fmla="*/ 44 h 44"/>
                  <a:gd name="T26" fmla="*/ 122 w 154"/>
                  <a:gd name="T27" fmla="*/ 44 h 44"/>
                  <a:gd name="T28" fmla="*/ 131 w 154"/>
                  <a:gd name="T29" fmla="*/ 41 h 44"/>
                  <a:gd name="T30" fmla="*/ 142 w 154"/>
                  <a:gd name="T31" fmla="*/ 35 h 44"/>
                  <a:gd name="T32" fmla="*/ 152 w 154"/>
                  <a:gd name="T33" fmla="*/ 27 h 44"/>
                  <a:gd name="T34" fmla="*/ 154 w 154"/>
                  <a:gd name="T35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" h="44">
                    <a:moveTo>
                      <a:pt x="0" y="23"/>
                    </a:moveTo>
                    <a:lnTo>
                      <a:pt x="3" y="17"/>
                    </a:lnTo>
                    <a:lnTo>
                      <a:pt x="12" y="8"/>
                    </a:lnTo>
                    <a:lnTo>
                      <a:pt x="24" y="2"/>
                    </a:lnTo>
                    <a:lnTo>
                      <a:pt x="33" y="0"/>
                    </a:lnTo>
                    <a:lnTo>
                      <a:pt x="45" y="0"/>
                    </a:lnTo>
                    <a:lnTo>
                      <a:pt x="53" y="2"/>
                    </a:lnTo>
                    <a:lnTo>
                      <a:pt x="65" y="8"/>
                    </a:lnTo>
                    <a:lnTo>
                      <a:pt x="74" y="17"/>
                    </a:lnTo>
                    <a:lnTo>
                      <a:pt x="80" y="27"/>
                    </a:lnTo>
                    <a:lnTo>
                      <a:pt x="89" y="35"/>
                    </a:lnTo>
                    <a:lnTo>
                      <a:pt x="101" y="41"/>
                    </a:lnTo>
                    <a:lnTo>
                      <a:pt x="110" y="44"/>
                    </a:lnTo>
                    <a:lnTo>
                      <a:pt x="122" y="44"/>
                    </a:lnTo>
                    <a:lnTo>
                      <a:pt x="131" y="41"/>
                    </a:lnTo>
                    <a:lnTo>
                      <a:pt x="142" y="35"/>
                    </a:lnTo>
                    <a:lnTo>
                      <a:pt x="152" y="27"/>
                    </a:lnTo>
                    <a:lnTo>
                      <a:pt x="154" y="20"/>
                    </a:lnTo>
                  </a:path>
                </a:pathLst>
              </a:cu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7" name="Line 436"/>
              <p:cNvSpPr>
                <a:spLocks noChangeShapeType="1"/>
              </p:cNvSpPr>
              <p:nvPr/>
            </p:nvSpPr>
            <p:spPr bwMode="auto">
              <a:xfrm flipV="1">
                <a:off x="880" y="2796"/>
                <a:ext cx="30" cy="32"/>
              </a:xfrm>
              <a:prstGeom prst="line">
                <a:avLst/>
              </a:pr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8" name="Line 437"/>
              <p:cNvSpPr>
                <a:spLocks noChangeShapeType="1"/>
              </p:cNvSpPr>
              <p:nvPr/>
            </p:nvSpPr>
            <p:spPr bwMode="auto">
              <a:xfrm flipV="1">
                <a:off x="880" y="2676"/>
                <a:ext cx="30" cy="34"/>
              </a:xfrm>
              <a:prstGeom prst="line">
                <a:avLst/>
              </a:pr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9" name="Freeform 438"/>
              <p:cNvSpPr>
                <a:spLocks/>
              </p:cNvSpPr>
              <p:nvPr/>
            </p:nvSpPr>
            <p:spPr bwMode="auto">
              <a:xfrm>
                <a:off x="779" y="2727"/>
                <a:ext cx="27" cy="54"/>
              </a:xfrm>
              <a:custGeom>
                <a:avLst/>
                <a:gdLst>
                  <a:gd name="T0" fmla="*/ 0 w 27"/>
                  <a:gd name="T1" fmla="*/ 0 h 54"/>
                  <a:gd name="T2" fmla="*/ 27 w 27"/>
                  <a:gd name="T3" fmla="*/ 27 h 54"/>
                  <a:gd name="T4" fmla="*/ 0 w 27"/>
                  <a:gd name="T5" fmla="*/ 54 h 54"/>
                  <a:gd name="T6" fmla="*/ 0 w 27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54">
                    <a:moveTo>
                      <a:pt x="0" y="0"/>
                    </a:moveTo>
                    <a:lnTo>
                      <a:pt x="27" y="27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0" name="Freeform 439"/>
              <p:cNvSpPr>
                <a:spLocks/>
              </p:cNvSpPr>
              <p:nvPr/>
            </p:nvSpPr>
            <p:spPr bwMode="auto">
              <a:xfrm>
                <a:off x="779" y="2727"/>
                <a:ext cx="27" cy="54"/>
              </a:xfrm>
              <a:custGeom>
                <a:avLst/>
                <a:gdLst>
                  <a:gd name="T0" fmla="*/ 0 w 27"/>
                  <a:gd name="T1" fmla="*/ 0 h 54"/>
                  <a:gd name="T2" fmla="*/ 27 w 27"/>
                  <a:gd name="T3" fmla="*/ 27 h 54"/>
                  <a:gd name="T4" fmla="*/ 0 w 27"/>
                  <a:gd name="T5" fmla="*/ 54 h 54"/>
                  <a:gd name="T6" fmla="*/ 0 w 27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54">
                    <a:moveTo>
                      <a:pt x="0" y="0"/>
                    </a:moveTo>
                    <a:lnTo>
                      <a:pt x="27" y="27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1" name="Rectangle 440"/>
              <p:cNvSpPr>
                <a:spLocks noChangeArrowheads="1"/>
              </p:cNvSpPr>
              <p:nvPr/>
            </p:nvSpPr>
            <p:spPr bwMode="auto">
              <a:xfrm>
                <a:off x="1068" y="2747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2" name="Oval 441"/>
              <p:cNvSpPr>
                <a:spLocks noChangeArrowheads="1"/>
              </p:cNvSpPr>
              <p:nvPr/>
            </p:nvSpPr>
            <p:spPr bwMode="auto">
              <a:xfrm>
                <a:off x="1069" y="2750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3" name="Rectangle 442"/>
              <p:cNvSpPr>
                <a:spLocks noChangeArrowheads="1"/>
              </p:cNvSpPr>
              <p:nvPr/>
            </p:nvSpPr>
            <p:spPr bwMode="auto">
              <a:xfrm>
                <a:off x="1068" y="2747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4" name="Rectangle 443"/>
              <p:cNvSpPr>
                <a:spLocks noChangeArrowheads="1"/>
              </p:cNvSpPr>
              <p:nvPr/>
            </p:nvSpPr>
            <p:spPr bwMode="auto">
              <a:xfrm>
                <a:off x="713" y="2747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5" name="Oval 444"/>
              <p:cNvSpPr>
                <a:spLocks noChangeArrowheads="1"/>
              </p:cNvSpPr>
              <p:nvPr/>
            </p:nvSpPr>
            <p:spPr bwMode="auto">
              <a:xfrm>
                <a:off x="713" y="2750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6" name="Rectangle 445"/>
              <p:cNvSpPr>
                <a:spLocks noChangeArrowheads="1"/>
              </p:cNvSpPr>
              <p:nvPr/>
            </p:nvSpPr>
            <p:spPr bwMode="auto">
              <a:xfrm>
                <a:off x="713" y="2747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7" name="Line 446"/>
              <p:cNvSpPr>
                <a:spLocks noChangeShapeType="1"/>
              </p:cNvSpPr>
              <p:nvPr/>
            </p:nvSpPr>
            <p:spPr bwMode="auto">
              <a:xfrm flipH="1">
                <a:off x="1011" y="2754"/>
                <a:ext cx="62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8" name="Line 447"/>
              <p:cNvSpPr>
                <a:spLocks noChangeShapeType="1"/>
              </p:cNvSpPr>
              <p:nvPr/>
            </p:nvSpPr>
            <p:spPr bwMode="auto">
              <a:xfrm>
                <a:off x="717" y="2754"/>
                <a:ext cx="62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941" name="Rectangle 453"/>
            <p:cNvSpPr>
              <a:spLocks noChangeArrowheads="1"/>
            </p:cNvSpPr>
            <p:nvPr/>
          </p:nvSpPr>
          <p:spPr bwMode="auto">
            <a:xfrm>
              <a:off x="698" y="2891"/>
              <a:ext cx="12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BPF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942" name="Oval 454"/>
            <p:cNvSpPr>
              <a:spLocks noChangeArrowheads="1"/>
            </p:cNvSpPr>
            <p:nvPr/>
          </p:nvSpPr>
          <p:spPr bwMode="auto">
            <a:xfrm>
              <a:off x="1246" y="2748"/>
              <a:ext cx="12" cy="12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3" name="Oval 455"/>
            <p:cNvSpPr>
              <a:spLocks noChangeArrowheads="1"/>
            </p:cNvSpPr>
            <p:nvPr/>
          </p:nvSpPr>
          <p:spPr bwMode="auto">
            <a:xfrm>
              <a:off x="1246" y="2748"/>
              <a:ext cx="12" cy="12"/>
            </a:xfrm>
            <a:prstGeom prst="ellips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4" name="Rectangle 456"/>
            <p:cNvSpPr>
              <a:spLocks noChangeArrowheads="1"/>
            </p:cNvSpPr>
            <p:nvPr/>
          </p:nvSpPr>
          <p:spPr bwMode="auto">
            <a:xfrm>
              <a:off x="1068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5" name="Oval 457"/>
            <p:cNvSpPr>
              <a:spLocks noChangeArrowheads="1"/>
            </p:cNvSpPr>
            <p:nvPr/>
          </p:nvSpPr>
          <p:spPr bwMode="auto">
            <a:xfrm>
              <a:off x="1069" y="2750"/>
              <a:ext cx="9" cy="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6" name="Rectangle 458"/>
            <p:cNvSpPr>
              <a:spLocks noChangeArrowheads="1"/>
            </p:cNvSpPr>
            <p:nvPr/>
          </p:nvSpPr>
          <p:spPr bwMode="auto">
            <a:xfrm>
              <a:off x="1068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7" name="Line 459"/>
            <p:cNvSpPr>
              <a:spLocks noChangeShapeType="1"/>
            </p:cNvSpPr>
            <p:nvPr/>
          </p:nvSpPr>
          <p:spPr bwMode="auto">
            <a:xfrm flipH="1">
              <a:off x="1073" y="2754"/>
              <a:ext cx="179" cy="0"/>
            </a:xfrm>
            <a:prstGeom prst="line">
              <a:avLst/>
            </a:prstGeom>
            <a:noFill/>
            <a:ln w="4763" cap="flat">
              <a:solidFill>
                <a:srgbClr val="00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8" name="Freeform 460"/>
            <p:cNvSpPr>
              <a:spLocks/>
            </p:cNvSpPr>
            <p:nvPr/>
          </p:nvSpPr>
          <p:spPr bwMode="auto">
            <a:xfrm>
              <a:off x="449" y="2710"/>
              <a:ext cx="49" cy="88"/>
            </a:xfrm>
            <a:custGeom>
              <a:avLst/>
              <a:gdLst>
                <a:gd name="T0" fmla="*/ 0 w 49"/>
                <a:gd name="T1" fmla="*/ 0 h 88"/>
                <a:gd name="T2" fmla="*/ 5 w 49"/>
                <a:gd name="T3" fmla="*/ 0 h 88"/>
                <a:gd name="T4" fmla="*/ 49 w 49"/>
                <a:gd name="T5" fmla="*/ 44 h 88"/>
                <a:gd name="T6" fmla="*/ 5 w 49"/>
                <a:gd name="T7" fmla="*/ 88 h 88"/>
                <a:gd name="T8" fmla="*/ 0 w 49"/>
                <a:gd name="T9" fmla="*/ 88 h 88"/>
                <a:gd name="T10" fmla="*/ 31 w 49"/>
                <a:gd name="T11" fmla="*/ 44 h 88"/>
                <a:gd name="T12" fmla="*/ 0 w 4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8">
                  <a:moveTo>
                    <a:pt x="0" y="0"/>
                  </a:moveTo>
                  <a:lnTo>
                    <a:pt x="5" y="0"/>
                  </a:lnTo>
                  <a:lnTo>
                    <a:pt x="49" y="44"/>
                  </a:lnTo>
                  <a:lnTo>
                    <a:pt x="5" y="88"/>
                  </a:lnTo>
                  <a:lnTo>
                    <a:pt x="0" y="88"/>
                  </a:lnTo>
                  <a:lnTo>
                    <a:pt x="31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9" name="Freeform 461"/>
            <p:cNvSpPr>
              <a:spLocks/>
            </p:cNvSpPr>
            <p:nvPr/>
          </p:nvSpPr>
          <p:spPr bwMode="auto">
            <a:xfrm>
              <a:off x="449" y="2710"/>
              <a:ext cx="49" cy="88"/>
            </a:xfrm>
            <a:custGeom>
              <a:avLst/>
              <a:gdLst>
                <a:gd name="T0" fmla="*/ 0 w 49"/>
                <a:gd name="T1" fmla="*/ 0 h 88"/>
                <a:gd name="T2" fmla="*/ 5 w 49"/>
                <a:gd name="T3" fmla="*/ 0 h 88"/>
                <a:gd name="T4" fmla="*/ 49 w 49"/>
                <a:gd name="T5" fmla="*/ 44 h 88"/>
                <a:gd name="T6" fmla="*/ 5 w 49"/>
                <a:gd name="T7" fmla="*/ 88 h 88"/>
                <a:gd name="T8" fmla="*/ 0 w 49"/>
                <a:gd name="T9" fmla="*/ 88 h 88"/>
                <a:gd name="T10" fmla="*/ 31 w 49"/>
                <a:gd name="T11" fmla="*/ 44 h 88"/>
                <a:gd name="T12" fmla="*/ 0 w 4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8">
                  <a:moveTo>
                    <a:pt x="0" y="0"/>
                  </a:moveTo>
                  <a:lnTo>
                    <a:pt x="5" y="0"/>
                  </a:lnTo>
                  <a:lnTo>
                    <a:pt x="49" y="44"/>
                  </a:lnTo>
                  <a:lnTo>
                    <a:pt x="5" y="88"/>
                  </a:lnTo>
                  <a:lnTo>
                    <a:pt x="0" y="88"/>
                  </a:lnTo>
                  <a:lnTo>
                    <a:pt x="31" y="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50" name="Rectangle 462"/>
            <p:cNvSpPr>
              <a:spLocks noChangeArrowheads="1"/>
            </p:cNvSpPr>
            <p:nvPr/>
          </p:nvSpPr>
          <p:spPr bwMode="auto">
            <a:xfrm>
              <a:off x="534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51" name="Oval 463"/>
            <p:cNvSpPr>
              <a:spLocks noChangeArrowheads="1"/>
            </p:cNvSpPr>
            <p:nvPr/>
          </p:nvSpPr>
          <p:spPr bwMode="auto">
            <a:xfrm>
              <a:off x="534" y="2750"/>
              <a:ext cx="9" cy="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52" name="Rectangle 464"/>
            <p:cNvSpPr>
              <a:spLocks noChangeArrowheads="1"/>
            </p:cNvSpPr>
            <p:nvPr/>
          </p:nvSpPr>
          <p:spPr bwMode="auto">
            <a:xfrm>
              <a:off x="534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53" name="Line 465"/>
            <p:cNvSpPr>
              <a:spLocks noChangeShapeType="1"/>
            </p:cNvSpPr>
            <p:nvPr/>
          </p:nvSpPr>
          <p:spPr bwMode="auto">
            <a:xfrm flipH="1">
              <a:off x="498" y="2754"/>
              <a:ext cx="4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57" name="Rectangle 469"/>
            <p:cNvSpPr>
              <a:spLocks noChangeArrowheads="1"/>
            </p:cNvSpPr>
            <p:nvPr/>
          </p:nvSpPr>
          <p:spPr bwMode="auto">
            <a:xfrm>
              <a:off x="388" y="2580"/>
              <a:ext cx="8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800" dirty="0" smtClean="0">
                  <a:solidFill>
                    <a:srgbClr val="000000"/>
                  </a:solidFill>
                </a:rPr>
                <a:t>LO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958" name="Freeform 470"/>
            <p:cNvSpPr>
              <a:spLocks/>
            </p:cNvSpPr>
            <p:nvPr/>
          </p:nvSpPr>
          <p:spPr bwMode="auto">
            <a:xfrm>
              <a:off x="449" y="1996"/>
              <a:ext cx="49" cy="89"/>
            </a:xfrm>
            <a:custGeom>
              <a:avLst/>
              <a:gdLst>
                <a:gd name="T0" fmla="*/ 0 w 49"/>
                <a:gd name="T1" fmla="*/ 0 h 89"/>
                <a:gd name="T2" fmla="*/ 5 w 49"/>
                <a:gd name="T3" fmla="*/ 0 h 89"/>
                <a:gd name="T4" fmla="*/ 49 w 49"/>
                <a:gd name="T5" fmla="*/ 44 h 89"/>
                <a:gd name="T6" fmla="*/ 5 w 49"/>
                <a:gd name="T7" fmla="*/ 89 h 89"/>
                <a:gd name="T8" fmla="*/ 0 w 49"/>
                <a:gd name="T9" fmla="*/ 89 h 89"/>
                <a:gd name="T10" fmla="*/ 31 w 49"/>
                <a:gd name="T11" fmla="*/ 44 h 89"/>
                <a:gd name="T12" fmla="*/ 0 w 49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9">
                  <a:moveTo>
                    <a:pt x="0" y="0"/>
                  </a:moveTo>
                  <a:lnTo>
                    <a:pt x="5" y="0"/>
                  </a:lnTo>
                  <a:lnTo>
                    <a:pt x="49" y="44"/>
                  </a:lnTo>
                  <a:lnTo>
                    <a:pt x="5" y="89"/>
                  </a:lnTo>
                  <a:lnTo>
                    <a:pt x="0" y="89"/>
                  </a:lnTo>
                  <a:lnTo>
                    <a:pt x="31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59" name="Freeform 471"/>
            <p:cNvSpPr>
              <a:spLocks/>
            </p:cNvSpPr>
            <p:nvPr/>
          </p:nvSpPr>
          <p:spPr bwMode="auto">
            <a:xfrm>
              <a:off x="449" y="1996"/>
              <a:ext cx="49" cy="89"/>
            </a:xfrm>
            <a:custGeom>
              <a:avLst/>
              <a:gdLst>
                <a:gd name="T0" fmla="*/ 0 w 49"/>
                <a:gd name="T1" fmla="*/ 0 h 89"/>
                <a:gd name="T2" fmla="*/ 5 w 49"/>
                <a:gd name="T3" fmla="*/ 0 h 89"/>
                <a:gd name="T4" fmla="*/ 49 w 49"/>
                <a:gd name="T5" fmla="*/ 44 h 89"/>
                <a:gd name="T6" fmla="*/ 5 w 49"/>
                <a:gd name="T7" fmla="*/ 89 h 89"/>
                <a:gd name="T8" fmla="*/ 0 w 49"/>
                <a:gd name="T9" fmla="*/ 89 h 89"/>
                <a:gd name="T10" fmla="*/ 31 w 49"/>
                <a:gd name="T11" fmla="*/ 44 h 89"/>
                <a:gd name="T12" fmla="*/ 0 w 49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9">
                  <a:moveTo>
                    <a:pt x="0" y="0"/>
                  </a:moveTo>
                  <a:lnTo>
                    <a:pt x="5" y="0"/>
                  </a:lnTo>
                  <a:lnTo>
                    <a:pt x="49" y="44"/>
                  </a:lnTo>
                  <a:lnTo>
                    <a:pt x="5" y="89"/>
                  </a:lnTo>
                  <a:lnTo>
                    <a:pt x="0" y="89"/>
                  </a:lnTo>
                  <a:lnTo>
                    <a:pt x="31" y="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60" name="Rectangle 472"/>
            <p:cNvSpPr>
              <a:spLocks noChangeArrowheads="1"/>
            </p:cNvSpPr>
            <p:nvPr/>
          </p:nvSpPr>
          <p:spPr bwMode="auto">
            <a:xfrm>
              <a:off x="534" y="2034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61" name="Oval 473"/>
            <p:cNvSpPr>
              <a:spLocks noChangeArrowheads="1"/>
            </p:cNvSpPr>
            <p:nvPr/>
          </p:nvSpPr>
          <p:spPr bwMode="auto">
            <a:xfrm>
              <a:off x="534" y="2036"/>
              <a:ext cx="9" cy="9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62" name="Rectangle 474"/>
            <p:cNvSpPr>
              <a:spLocks noChangeArrowheads="1"/>
            </p:cNvSpPr>
            <p:nvPr/>
          </p:nvSpPr>
          <p:spPr bwMode="auto">
            <a:xfrm>
              <a:off x="534" y="2034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63" name="Line 475"/>
            <p:cNvSpPr>
              <a:spLocks noChangeShapeType="1"/>
            </p:cNvSpPr>
            <p:nvPr/>
          </p:nvSpPr>
          <p:spPr bwMode="auto">
            <a:xfrm flipH="1">
              <a:off x="498" y="2040"/>
              <a:ext cx="4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67" name="Rectangle 479"/>
            <p:cNvSpPr>
              <a:spLocks noChangeArrowheads="1"/>
            </p:cNvSpPr>
            <p:nvPr/>
          </p:nvSpPr>
          <p:spPr bwMode="auto">
            <a:xfrm>
              <a:off x="406" y="1846"/>
              <a:ext cx="8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RF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968" name="Rectangle 480"/>
            <p:cNvSpPr>
              <a:spLocks noChangeArrowheads="1"/>
            </p:cNvSpPr>
            <p:nvPr/>
          </p:nvSpPr>
          <p:spPr bwMode="auto">
            <a:xfrm>
              <a:off x="534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69" name="Oval 481"/>
            <p:cNvSpPr>
              <a:spLocks noChangeArrowheads="1"/>
            </p:cNvSpPr>
            <p:nvPr/>
          </p:nvSpPr>
          <p:spPr bwMode="auto">
            <a:xfrm>
              <a:off x="534" y="2750"/>
              <a:ext cx="9" cy="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0" name="Rectangle 482"/>
            <p:cNvSpPr>
              <a:spLocks noChangeArrowheads="1"/>
            </p:cNvSpPr>
            <p:nvPr/>
          </p:nvSpPr>
          <p:spPr bwMode="auto">
            <a:xfrm>
              <a:off x="534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1" name="Rectangle 483"/>
            <p:cNvSpPr>
              <a:spLocks noChangeArrowheads="1"/>
            </p:cNvSpPr>
            <p:nvPr/>
          </p:nvSpPr>
          <p:spPr bwMode="auto">
            <a:xfrm>
              <a:off x="713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2" name="Oval 484"/>
            <p:cNvSpPr>
              <a:spLocks noChangeArrowheads="1"/>
            </p:cNvSpPr>
            <p:nvPr/>
          </p:nvSpPr>
          <p:spPr bwMode="auto">
            <a:xfrm>
              <a:off x="713" y="2750"/>
              <a:ext cx="8" cy="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3" name="Rectangle 485"/>
            <p:cNvSpPr>
              <a:spLocks noChangeArrowheads="1"/>
            </p:cNvSpPr>
            <p:nvPr/>
          </p:nvSpPr>
          <p:spPr bwMode="auto">
            <a:xfrm>
              <a:off x="713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4" name="Freeform 486"/>
            <p:cNvSpPr>
              <a:spLocks/>
            </p:cNvSpPr>
            <p:nvPr/>
          </p:nvSpPr>
          <p:spPr bwMode="auto">
            <a:xfrm>
              <a:off x="538" y="2754"/>
              <a:ext cx="179" cy="0"/>
            </a:xfrm>
            <a:custGeom>
              <a:avLst/>
              <a:gdLst>
                <a:gd name="T0" fmla="*/ 0 w 179"/>
                <a:gd name="T1" fmla="*/ 179 w 179"/>
                <a:gd name="T2" fmla="*/ 179 w 17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79">
                  <a:moveTo>
                    <a:pt x="0" y="0"/>
                  </a:moveTo>
                  <a:lnTo>
                    <a:pt x="179" y="0"/>
                  </a:lnTo>
                  <a:lnTo>
                    <a:pt x="179" y="0"/>
                  </a:lnTo>
                </a:path>
              </a:pathLst>
            </a:custGeom>
            <a:noFill/>
            <a:ln w="4763" cap="flat">
              <a:solidFill>
                <a:srgbClr val="00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5" name="Rectangle 487"/>
            <p:cNvSpPr>
              <a:spLocks noChangeArrowheads="1"/>
            </p:cNvSpPr>
            <p:nvPr/>
          </p:nvSpPr>
          <p:spPr bwMode="auto">
            <a:xfrm>
              <a:off x="534" y="2034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6" name="Oval 488"/>
            <p:cNvSpPr>
              <a:spLocks noChangeArrowheads="1"/>
            </p:cNvSpPr>
            <p:nvPr/>
          </p:nvSpPr>
          <p:spPr bwMode="auto">
            <a:xfrm>
              <a:off x="534" y="2036"/>
              <a:ext cx="9" cy="9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7" name="Rectangle 489"/>
            <p:cNvSpPr>
              <a:spLocks noChangeArrowheads="1"/>
            </p:cNvSpPr>
            <p:nvPr/>
          </p:nvSpPr>
          <p:spPr bwMode="auto">
            <a:xfrm>
              <a:off x="534" y="2034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8" name="Rectangle 490"/>
            <p:cNvSpPr>
              <a:spLocks noChangeArrowheads="1"/>
            </p:cNvSpPr>
            <p:nvPr/>
          </p:nvSpPr>
          <p:spPr bwMode="auto">
            <a:xfrm>
              <a:off x="713" y="2034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9" name="Oval 491"/>
            <p:cNvSpPr>
              <a:spLocks noChangeArrowheads="1"/>
            </p:cNvSpPr>
            <p:nvPr/>
          </p:nvSpPr>
          <p:spPr bwMode="auto">
            <a:xfrm>
              <a:off x="713" y="2036"/>
              <a:ext cx="8" cy="9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80" name="Rectangle 492"/>
            <p:cNvSpPr>
              <a:spLocks noChangeArrowheads="1"/>
            </p:cNvSpPr>
            <p:nvPr/>
          </p:nvSpPr>
          <p:spPr bwMode="auto">
            <a:xfrm>
              <a:off x="713" y="2034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81" name="Line 493"/>
            <p:cNvSpPr>
              <a:spLocks noChangeShapeType="1"/>
            </p:cNvSpPr>
            <p:nvPr/>
          </p:nvSpPr>
          <p:spPr bwMode="auto">
            <a:xfrm>
              <a:off x="538" y="2040"/>
              <a:ext cx="179" cy="0"/>
            </a:xfrm>
            <a:prstGeom prst="line">
              <a:avLst/>
            </a:prstGeom>
            <a:noFill/>
            <a:ln w="4763" cap="flat">
              <a:solidFill>
                <a:srgbClr val="00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655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by Linear Time Varying Circuit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simple time-variant circuit consisting of a switch controlled by the LO signal</a:t>
            </a:r>
            <a:endParaRPr lang="en-US" dirty="0"/>
          </a:p>
        </p:txBody>
      </p:sp>
      <p:grpSp>
        <p:nvGrpSpPr>
          <p:cNvPr id="76" name="Group 75"/>
          <p:cNvGrpSpPr>
            <a:grpSpLocks noChangeAspect="1"/>
          </p:cNvGrpSpPr>
          <p:nvPr/>
        </p:nvGrpSpPr>
        <p:grpSpPr>
          <a:xfrm>
            <a:off x="664381" y="1772892"/>
            <a:ext cx="3228386" cy="1592554"/>
            <a:chOff x="2127777" y="4384302"/>
            <a:chExt cx="4227495" cy="2085411"/>
          </a:xfrm>
        </p:grpSpPr>
        <p:grpSp>
          <p:nvGrpSpPr>
            <p:cNvPr id="5" name="Group 4"/>
            <p:cNvGrpSpPr/>
            <p:nvPr/>
          </p:nvGrpSpPr>
          <p:grpSpPr>
            <a:xfrm>
              <a:off x="2730235" y="4763798"/>
              <a:ext cx="399898" cy="399898"/>
              <a:chOff x="1877568" y="2036064"/>
              <a:chExt cx="499872" cy="499872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/>
            <p:cNvCxnSpPr>
              <a:endCxn id="27" idx="0"/>
            </p:cNvCxnSpPr>
            <p:nvPr/>
          </p:nvCxnSpPr>
          <p:spPr>
            <a:xfrm>
              <a:off x="2930184" y="5163696"/>
              <a:ext cx="0" cy="1724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930184" y="4620157"/>
              <a:ext cx="0" cy="143642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30184" y="4620157"/>
              <a:ext cx="874951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816623" y="5326504"/>
              <a:ext cx="227122" cy="310143"/>
              <a:chOff x="1972893" y="3251315"/>
              <a:chExt cx="283902" cy="387679"/>
            </a:xfrm>
          </p:grpSpPr>
          <p:cxnSp>
            <p:nvCxnSpPr>
              <p:cNvPr id="25" name="Straight Connector 24"/>
              <p:cNvCxnSpPr>
                <a:endCxn id="26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Isosceles Triangle 25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550454" y="5158972"/>
              <a:ext cx="227122" cy="310143"/>
              <a:chOff x="1972893" y="3251315"/>
              <a:chExt cx="283902" cy="387679"/>
            </a:xfrm>
          </p:grpSpPr>
          <p:cxnSp>
            <p:nvCxnSpPr>
              <p:cNvPr id="23" name="Straight Connector 22"/>
              <p:cNvCxnSpPr>
                <a:endCxn id="24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Isosceles Triangle 23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4273180" y="4437804"/>
              <a:ext cx="1481168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 bwMode="auto">
            <a:xfrm>
              <a:off x="5674176" y="4881330"/>
              <a:ext cx="160343" cy="477427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10800000">
              <a:off x="5640787" y="5909777"/>
              <a:ext cx="227122" cy="136366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20" name="Straight Connector 19"/>
            <p:cNvCxnSpPr>
              <a:endCxn id="18" idx="0"/>
            </p:cNvCxnSpPr>
            <p:nvPr/>
          </p:nvCxnSpPr>
          <p:spPr>
            <a:xfrm>
              <a:off x="5754348" y="4437804"/>
              <a:ext cx="0" cy="443526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0357" r="-12500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>
              <a:stCxn id="18" idx="2"/>
              <a:endCxn id="19" idx="3"/>
            </p:cNvCxnSpPr>
            <p:nvPr/>
          </p:nvCxnSpPr>
          <p:spPr>
            <a:xfrm flipH="1">
              <a:off x="5754347" y="5358757"/>
              <a:ext cx="1" cy="551019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808" r="-17808" b="-5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310" r="-19718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/>
            <p:cNvSpPr/>
            <p:nvPr/>
          </p:nvSpPr>
          <p:spPr bwMode="auto">
            <a:xfrm>
              <a:off x="3783737" y="4566654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4166175" y="4384302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4166174" y="4780970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273180" y="4838586"/>
              <a:ext cx="390835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664015" y="4838586"/>
              <a:ext cx="0" cy="32511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34" idx="1"/>
            </p:cNvCxnSpPr>
            <p:nvPr/>
          </p:nvCxnSpPr>
          <p:spPr>
            <a:xfrm flipV="1">
              <a:off x="3870461" y="4399972"/>
              <a:ext cx="311384" cy="200252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028458" y="5001003"/>
              <a:ext cx="0" cy="1045141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890742" y="5001003"/>
              <a:ext cx="275432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157618" y="6469713"/>
              <a:ext cx="293053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450671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450671" y="6144836"/>
              <a:ext cx="28365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734324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734324" y="6469713"/>
              <a:ext cx="285750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653674" y="6464345"/>
              <a:ext cx="220291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873965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873965" y="6139468"/>
              <a:ext cx="283654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157618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>
            <a:grpSpLocks noChangeAspect="1"/>
          </p:cNvGrpSpPr>
          <p:nvPr/>
        </p:nvGrpSpPr>
        <p:grpSpPr>
          <a:xfrm>
            <a:off x="4826556" y="1772892"/>
            <a:ext cx="3228386" cy="1592554"/>
            <a:chOff x="2127777" y="4384302"/>
            <a:chExt cx="4227495" cy="2085411"/>
          </a:xfrm>
        </p:grpSpPr>
        <p:grpSp>
          <p:nvGrpSpPr>
            <p:cNvPr id="78" name="Group 77"/>
            <p:cNvGrpSpPr/>
            <p:nvPr/>
          </p:nvGrpSpPr>
          <p:grpSpPr>
            <a:xfrm>
              <a:off x="2730235" y="4763798"/>
              <a:ext cx="399898" cy="399898"/>
              <a:chOff x="1877568" y="2036064"/>
              <a:chExt cx="499872" cy="499872"/>
            </a:xfrm>
          </p:grpSpPr>
          <p:sp>
            <p:nvSpPr>
              <p:cNvPr id="113" name="Oval 112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114" name="Freeform 113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9" name="Straight Connector 78"/>
            <p:cNvCxnSpPr/>
            <p:nvPr/>
          </p:nvCxnSpPr>
          <p:spPr>
            <a:xfrm>
              <a:off x="2930184" y="5163696"/>
              <a:ext cx="0" cy="1724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930184" y="4620157"/>
              <a:ext cx="0" cy="143642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930184" y="4620157"/>
              <a:ext cx="874951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2816623" y="5326504"/>
              <a:ext cx="227122" cy="310143"/>
              <a:chOff x="1972893" y="3251315"/>
              <a:chExt cx="283902" cy="387679"/>
            </a:xfrm>
          </p:grpSpPr>
          <p:cxnSp>
            <p:nvCxnSpPr>
              <p:cNvPr id="111" name="Straight Connector 110"/>
              <p:cNvCxnSpPr>
                <a:endCxn id="112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Isosceles Triangle 111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4550454" y="5158972"/>
              <a:ext cx="227122" cy="310143"/>
              <a:chOff x="1972893" y="3251315"/>
              <a:chExt cx="283902" cy="387679"/>
            </a:xfrm>
          </p:grpSpPr>
          <p:cxnSp>
            <p:nvCxnSpPr>
              <p:cNvPr id="109" name="Straight Connector 108"/>
              <p:cNvCxnSpPr>
                <a:endCxn id="110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Isosceles Triangle 109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84" name="Straight Connector 83"/>
            <p:cNvCxnSpPr/>
            <p:nvPr/>
          </p:nvCxnSpPr>
          <p:spPr>
            <a:xfrm>
              <a:off x="4273180" y="4437804"/>
              <a:ext cx="1481168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 bwMode="auto">
            <a:xfrm>
              <a:off x="5674176" y="4881330"/>
              <a:ext cx="160343" cy="477427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86" name="Isosceles Triangle 85"/>
            <p:cNvSpPr/>
            <p:nvPr/>
          </p:nvSpPr>
          <p:spPr bwMode="auto">
            <a:xfrm rot="10800000">
              <a:off x="5640787" y="5909777"/>
              <a:ext cx="227122" cy="136366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87" name="Straight Connector 86"/>
            <p:cNvCxnSpPr>
              <a:endCxn id="85" idx="0"/>
            </p:cNvCxnSpPr>
            <p:nvPr/>
          </p:nvCxnSpPr>
          <p:spPr>
            <a:xfrm>
              <a:off x="5754348" y="4437804"/>
              <a:ext cx="0" cy="44352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0909" r="-14545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>
              <a:stCxn id="85" idx="2"/>
              <a:endCxn id="86" idx="3"/>
            </p:cNvCxnSpPr>
            <p:nvPr/>
          </p:nvCxnSpPr>
          <p:spPr>
            <a:xfrm flipH="1">
              <a:off x="5754347" y="5358757"/>
              <a:ext cx="1" cy="551019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7808" r="-17808" b="-5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310" r="-19718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Oval 91"/>
            <p:cNvSpPr/>
            <p:nvPr/>
          </p:nvSpPr>
          <p:spPr bwMode="auto">
            <a:xfrm>
              <a:off x="3783737" y="4566654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4166175" y="4384302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4166174" y="4780970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273180" y="4838586"/>
              <a:ext cx="390835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664015" y="4838586"/>
              <a:ext cx="0" cy="32511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endCxn id="94" idx="7"/>
            </p:cNvCxnSpPr>
            <p:nvPr/>
          </p:nvCxnSpPr>
          <p:spPr>
            <a:xfrm>
              <a:off x="3870461" y="4600224"/>
              <a:ext cx="387048" cy="196416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028458" y="5001003"/>
              <a:ext cx="0" cy="1045141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890742" y="5001003"/>
              <a:ext cx="275432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895690" y="6469713"/>
              <a:ext cx="293053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4188743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188743" y="6144836"/>
              <a:ext cx="28365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472396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472396" y="6469713"/>
              <a:ext cx="285750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391746" y="6464345"/>
              <a:ext cx="220291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3612037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612037" y="6139468"/>
              <a:ext cx="28365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895690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490673" y="5028324"/>
                <a:ext cx="8493126" cy="778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+2/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𝐿𝑂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𝐿𝑂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3" y="5028324"/>
                <a:ext cx="8493126" cy="7789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490674" y="3572182"/>
                <a:ext cx="6804186" cy="10867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Kalinga" panose="020B0502040204020203" pitchFamily="34" charset="0"/>
                    <a:cs typeface="Kalinga" panose="020B0502040204020203" pitchFamily="34" charset="0"/>
                  </a:rPr>
                  <a:t>A square wave can be expanded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LO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𝐿𝑂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𝐿𝑂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4" y="3572182"/>
                <a:ext cx="6804186" cy="1086708"/>
              </a:xfrm>
              <a:prstGeom prst="rect">
                <a:avLst/>
              </a:prstGeom>
              <a:blipFill rotWithShape="0">
                <a:blip r:embed="rId10"/>
                <a:stretch>
                  <a:fillRect l="-895" t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95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by Linear Time Varying Circuit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simple time-variant circuit consisting of a switch controlled by the LO signal</a:t>
            </a:r>
            <a:endParaRPr lang="en-US" dirty="0"/>
          </a:p>
        </p:txBody>
      </p:sp>
      <p:grpSp>
        <p:nvGrpSpPr>
          <p:cNvPr id="76" name="Group 75"/>
          <p:cNvGrpSpPr>
            <a:grpSpLocks noChangeAspect="1"/>
          </p:cNvGrpSpPr>
          <p:nvPr/>
        </p:nvGrpSpPr>
        <p:grpSpPr>
          <a:xfrm>
            <a:off x="664381" y="1772892"/>
            <a:ext cx="3228386" cy="1592554"/>
            <a:chOff x="2127777" y="4384302"/>
            <a:chExt cx="4227495" cy="2085411"/>
          </a:xfrm>
        </p:grpSpPr>
        <p:grpSp>
          <p:nvGrpSpPr>
            <p:cNvPr id="5" name="Group 4"/>
            <p:cNvGrpSpPr/>
            <p:nvPr/>
          </p:nvGrpSpPr>
          <p:grpSpPr>
            <a:xfrm>
              <a:off x="2730235" y="4763798"/>
              <a:ext cx="399898" cy="399898"/>
              <a:chOff x="1877568" y="2036064"/>
              <a:chExt cx="499872" cy="499872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2930184" y="5163696"/>
              <a:ext cx="0" cy="1724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930184" y="4620157"/>
              <a:ext cx="0" cy="143642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30184" y="4620157"/>
              <a:ext cx="874951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816623" y="5326504"/>
              <a:ext cx="227122" cy="310143"/>
              <a:chOff x="1972893" y="3251315"/>
              <a:chExt cx="283902" cy="387679"/>
            </a:xfrm>
          </p:grpSpPr>
          <p:cxnSp>
            <p:nvCxnSpPr>
              <p:cNvPr id="25" name="Straight Connector 24"/>
              <p:cNvCxnSpPr>
                <a:endCxn id="26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Isosceles Triangle 25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550454" y="5158972"/>
              <a:ext cx="227122" cy="310143"/>
              <a:chOff x="1972893" y="3251315"/>
              <a:chExt cx="283902" cy="387679"/>
            </a:xfrm>
          </p:grpSpPr>
          <p:cxnSp>
            <p:nvCxnSpPr>
              <p:cNvPr id="23" name="Straight Connector 22"/>
              <p:cNvCxnSpPr>
                <a:endCxn id="24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Isosceles Triangle 23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4273180" y="4437804"/>
              <a:ext cx="1481168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 bwMode="auto">
            <a:xfrm>
              <a:off x="5674176" y="4881330"/>
              <a:ext cx="160343" cy="477427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10800000">
              <a:off x="5640787" y="5909777"/>
              <a:ext cx="227122" cy="136366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20" name="Straight Connector 19"/>
            <p:cNvCxnSpPr>
              <a:endCxn id="18" idx="0"/>
            </p:cNvCxnSpPr>
            <p:nvPr/>
          </p:nvCxnSpPr>
          <p:spPr>
            <a:xfrm>
              <a:off x="5754348" y="4437804"/>
              <a:ext cx="0" cy="443526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0357" r="-12500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>
              <a:stCxn id="18" idx="2"/>
              <a:endCxn id="19" idx="3"/>
            </p:cNvCxnSpPr>
            <p:nvPr/>
          </p:nvCxnSpPr>
          <p:spPr>
            <a:xfrm flipH="1">
              <a:off x="5754347" y="5358757"/>
              <a:ext cx="1" cy="551019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808" r="-17808" b="-5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310" r="-19718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/>
            <p:cNvSpPr/>
            <p:nvPr/>
          </p:nvSpPr>
          <p:spPr bwMode="auto">
            <a:xfrm>
              <a:off x="3783737" y="4566654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4166175" y="4384302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4166174" y="4780970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273180" y="4838586"/>
              <a:ext cx="390835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664015" y="4838586"/>
              <a:ext cx="0" cy="32511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34" idx="1"/>
            </p:cNvCxnSpPr>
            <p:nvPr/>
          </p:nvCxnSpPr>
          <p:spPr>
            <a:xfrm flipV="1">
              <a:off x="3870461" y="4399972"/>
              <a:ext cx="311384" cy="200252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028458" y="5001003"/>
              <a:ext cx="0" cy="1045141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890742" y="5001003"/>
              <a:ext cx="275432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157618" y="6469713"/>
              <a:ext cx="293053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450671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450671" y="6144836"/>
              <a:ext cx="28365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734324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734324" y="6469713"/>
              <a:ext cx="285750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653674" y="6464345"/>
              <a:ext cx="220291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873965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873965" y="6139468"/>
              <a:ext cx="283654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157618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>
            <a:grpSpLocks noChangeAspect="1"/>
          </p:cNvGrpSpPr>
          <p:nvPr/>
        </p:nvGrpSpPr>
        <p:grpSpPr>
          <a:xfrm>
            <a:off x="4826556" y="1772892"/>
            <a:ext cx="3228386" cy="1592554"/>
            <a:chOff x="2127777" y="4384302"/>
            <a:chExt cx="4227495" cy="2085411"/>
          </a:xfrm>
        </p:grpSpPr>
        <p:grpSp>
          <p:nvGrpSpPr>
            <p:cNvPr id="78" name="Group 77"/>
            <p:cNvGrpSpPr/>
            <p:nvPr/>
          </p:nvGrpSpPr>
          <p:grpSpPr>
            <a:xfrm>
              <a:off x="2730235" y="4763798"/>
              <a:ext cx="399898" cy="399898"/>
              <a:chOff x="1877568" y="2036064"/>
              <a:chExt cx="499872" cy="499872"/>
            </a:xfrm>
          </p:grpSpPr>
          <p:sp>
            <p:nvSpPr>
              <p:cNvPr id="113" name="Oval 112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114" name="Freeform 113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9" name="Straight Connector 78"/>
            <p:cNvCxnSpPr/>
            <p:nvPr/>
          </p:nvCxnSpPr>
          <p:spPr>
            <a:xfrm>
              <a:off x="2930184" y="5163696"/>
              <a:ext cx="0" cy="1724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930184" y="4620157"/>
              <a:ext cx="0" cy="143642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930184" y="4620157"/>
              <a:ext cx="874951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2816623" y="5326504"/>
              <a:ext cx="227122" cy="310143"/>
              <a:chOff x="1972893" y="3251315"/>
              <a:chExt cx="283902" cy="387679"/>
            </a:xfrm>
          </p:grpSpPr>
          <p:cxnSp>
            <p:nvCxnSpPr>
              <p:cNvPr id="111" name="Straight Connector 110"/>
              <p:cNvCxnSpPr>
                <a:endCxn id="112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Isosceles Triangle 111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4550454" y="5158972"/>
              <a:ext cx="227122" cy="310143"/>
              <a:chOff x="1972893" y="3251315"/>
              <a:chExt cx="283902" cy="387679"/>
            </a:xfrm>
          </p:grpSpPr>
          <p:cxnSp>
            <p:nvCxnSpPr>
              <p:cNvPr id="109" name="Straight Connector 108"/>
              <p:cNvCxnSpPr>
                <a:endCxn id="110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Isosceles Triangle 109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84" name="Straight Connector 83"/>
            <p:cNvCxnSpPr/>
            <p:nvPr/>
          </p:nvCxnSpPr>
          <p:spPr>
            <a:xfrm>
              <a:off x="4273180" y="4437804"/>
              <a:ext cx="1481168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 bwMode="auto">
            <a:xfrm>
              <a:off x="5674176" y="4881330"/>
              <a:ext cx="160343" cy="477427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86" name="Isosceles Triangle 85"/>
            <p:cNvSpPr/>
            <p:nvPr/>
          </p:nvSpPr>
          <p:spPr bwMode="auto">
            <a:xfrm rot="10800000">
              <a:off x="5640787" y="5909777"/>
              <a:ext cx="227122" cy="136366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87" name="Straight Connector 86"/>
            <p:cNvCxnSpPr>
              <a:endCxn id="85" idx="0"/>
            </p:cNvCxnSpPr>
            <p:nvPr/>
          </p:nvCxnSpPr>
          <p:spPr>
            <a:xfrm>
              <a:off x="5754348" y="4437804"/>
              <a:ext cx="0" cy="44352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0909" r="-14545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>
              <a:stCxn id="85" idx="2"/>
              <a:endCxn id="86" idx="3"/>
            </p:cNvCxnSpPr>
            <p:nvPr/>
          </p:nvCxnSpPr>
          <p:spPr>
            <a:xfrm flipH="1">
              <a:off x="5754347" y="5358757"/>
              <a:ext cx="1" cy="551019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808" r="-17808" b="-5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310" r="-19718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Oval 91"/>
            <p:cNvSpPr/>
            <p:nvPr/>
          </p:nvSpPr>
          <p:spPr bwMode="auto">
            <a:xfrm>
              <a:off x="3783737" y="4566654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4166175" y="4384302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4166174" y="4780970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273180" y="4838586"/>
              <a:ext cx="390835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664015" y="4838586"/>
              <a:ext cx="0" cy="32511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endCxn id="94" idx="7"/>
            </p:cNvCxnSpPr>
            <p:nvPr/>
          </p:nvCxnSpPr>
          <p:spPr>
            <a:xfrm>
              <a:off x="3870461" y="4600224"/>
              <a:ext cx="387048" cy="196416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028458" y="5001003"/>
              <a:ext cx="0" cy="1045141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890742" y="5001003"/>
              <a:ext cx="275432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895690" y="6469713"/>
              <a:ext cx="293053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4188743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188743" y="6144836"/>
              <a:ext cx="28365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472396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472396" y="6469713"/>
              <a:ext cx="285750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391746" y="6464345"/>
              <a:ext cx="220291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3612037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612037" y="6139468"/>
              <a:ext cx="28365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895690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490673" y="3846507"/>
                <a:ext cx="8548552" cy="25310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𝐿𝑂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𝐿𝑂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3" y="3846507"/>
                <a:ext cx="8548552" cy="253107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 bwMode="auto">
          <a:xfrm>
            <a:off x="1829654" y="4699753"/>
            <a:ext cx="989448" cy="44562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3229813" y="4699752"/>
            <a:ext cx="1885111" cy="445621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5566194" y="4710896"/>
            <a:ext cx="1885111" cy="445621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264324" y="3467096"/>
            <a:ext cx="2135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Mixing products</a:t>
            </a:r>
          </a:p>
        </p:txBody>
      </p:sp>
      <p:cxnSp>
        <p:nvCxnSpPr>
          <p:cNvPr id="121" name="Straight Arrow Connector 120"/>
          <p:cNvCxnSpPr>
            <a:stCxn id="120" idx="2"/>
          </p:cNvCxnSpPr>
          <p:nvPr/>
        </p:nvCxnSpPr>
        <p:spPr>
          <a:xfrm flipH="1">
            <a:off x="4571784" y="3867206"/>
            <a:ext cx="760301" cy="676219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5526048" y="3928762"/>
            <a:ext cx="926908" cy="669926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86795" y="3637037"/>
            <a:ext cx="2225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RF Feed-through</a:t>
            </a:r>
          </a:p>
        </p:txBody>
      </p:sp>
      <p:cxnSp>
        <p:nvCxnSpPr>
          <p:cNvPr id="124" name="Straight Arrow Connector 123"/>
          <p:cNvCxnSpPr>
            <a:stCxn id="123" idx="2"/>
          </p:cNvCxnSpPr>
          <p:nvPr/>
        </p:nvCxnSpPr>
        <p:spPr>
          <a:xfrm>
            <a:off x="1499440" y="4037147"/>
            <a:ext cx="715058" cy="561541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 bwMode="auto">
          <a:xfrm>
            <a:off x="1124654" y="5263128"/>
            <a:ext cx="2018596" cy="44562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3724538" y="5242680"/>
            <a:ext cx="2018596" cy="44562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324422" y="5244904"/>
            <a:ext cx="2018596" cy="44562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1124654" y="5817026"/>
            <a:ext cx="2018596" cy="44562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793049" y="6239086"/>
            <a:ext cx="3447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Spurs; but not with even order harmonics of the LO</a:t>
            </a:r>
          </a:p>
        </p:txBody>
      </p:sp>
      <p:cxnSp>
        <p:nvCxnSpPr>
          <p:cNvPr id="130" name="Straight Arrow Connector 129"/>
          <p:cNvCxnSpPr>
            <a:stCxn id="129" idx="0"/>
          </p:cNvCxnSpPr>
          <p:nvPr/>
        </p:nvCxnSpPr>
        <p:spPr>
          <a:xfrm flipV="1">
            <a:off x="6516580" y="5817026"/>
            <a:ext cx="76397" cy="42206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9" idx="0"/>
          </p:cNvCxnSpPr>
          <p:nvPr/>
        </p:nvCxnSpPr>
        <p:spPr>
          <a:xfrm flipH="1" flipV="1">
            <a:off x="4826592" y="5828864"/>
            <a:ext cx="1689988" cy="41022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9" idx="0"/>
          </p:cNvCxnSpPr>
          <p:nvPr/>
        </p:nvCxnSpPr>
        <p:spPr>
          <a:xfrm flipH="1" flipV="1">
            <a:off x="3247164" y="6076514"/>
            <a:ext cx="3269416" cy="16257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9" idx="0"/>
          </p:cNvCxnSpPr>
          <p:nvPr/>
        </p:nvCxnSpPr>
        <p:spPr>
          <a:xfrm flipH="1" flipV="1">
            <a:off x="3211648" y="5754664"/>
            <a:ext cx="3304932" cy="48442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6" grpId="0" animBg="1"/>
      <p:bldP spid="119" grpId="0" animBg="1"/>
      <p:bldP spid="120" grpId="0"/>
      <p:bldP spid="123" grpId="0"/>
      <p:bldP spid="125" grpId="0" animBg="1"/>
      <p:bldP spid="126" grpId="0" animBg="1"/>
      <p:bldP spid="127" grpId="0" animBg="1"/>
      <p:bldP spid="128" grpId="0" animBg="1"/>
      <p:bldP spid="1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ctangle 181"/>
              <p:cNvSpPr/>
              <p:nvPr/>
            </p:nvSpPr>
            <p:spPr>
              <a:xfrm>
                <a:off x="490673" y="5296315"/>
                <a:ext cx="9094761" cy="7839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𝐿𝑂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2" name="Rectangle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3" y="5296315"/>
                <a:ext cx="9094761" cy="7839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by Linear Time Varying Circuit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balanced LO drive can reduce RF feed-through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 bwMode="auto">
          <a:xfrm>
            <a:off x="2073168" y="5445648"/>
            <a:ext cx="1885111" cy="445621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4237971" y="5368098"/>
            <a:ext cx="2160194" cy="5922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592960" y="5370733"/>
            <a:ext cx="2204963" cy="59272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582103" y="6461299"/>
            <a:ext cx="894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Spurs</a:t>
            </a:r>
          </a:p>
        </p:txBody>
      </p:sp>
      <p:cxnSp>
        <p:nvCxnSpPr>
          <p:cNvPr id="130" name="Straight Arrow Connector 129"/>
          <p:cNvCxnSpPr>
            <a:stCxn id="129" idx="0"/>
          </p:cNvCxnSpPr>
          <p:nvPr/>
        </p:nvCxnSpPr>
        <p:spPr>
          <a:xfrm flipV="1">
            <a:off x="6029502" y="6039239"/>
            <a:ext cx="1352514" cy="42206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9" idx="0"/>
          </p:cNvCxnSpPr>
          <p:nvPr/>
        </p:nvCxnSpPr>
        <p:spPr>
          <a:xfrm flipH="1" flipV="1">
            <a:off x="5615611" y="6051076"/>
            <a:ext cx="413891" cy="410223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650975" y="1499467"/>
            <a:ext cx="3521393" cy="2076035"/>
            <a:chOff x="664381" y="1289411"/>
            <a:chExt cx="3521393" cy="2076035"/>
          </a:xfrm>
        </p:grpSpPr>
        <p:grpSp>
          <p:nvGrpSpPr>
            <p:cNvPr id="5" name="Group 4"/>
            <p:cNvGrpSpPr/>
            <p:nvPr/>
          </p:nvGrpSpPr>
          <p:grpSpPr>
            <a:xfrm>
              <a:off x="1124457" y="2062700"/>
              <a:ext cx="305388" cy="305388"/>
              <a:chOff x="1877568" y="2036064"/>
              <a:chExt cx="499872" cy="499872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1277150" y="2368087"/>
              <a:ext cx="0" cy="13166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277150" y="1953006"/>
              <a:ext cx="0" cy="109694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277150" y="1953006"/>
              <a:ext cx="668169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90428" y="2492418"/>
              <a:ext cx="173445" cy="236845"/>
              <a:chOff x="1972893" y="3251315"/>
              <a:chExt cx="283902" cy="387679"/>
            </a:xfrm>
          </p:grpSpPr>
          <p:cxnSp>
            <p:nvCxnSpPr>
              <p:cNvPr id="25" name="Straight Connector 24"/>
              <p:cNvCxnSpPr>
                <a:endCxn id="26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Isosceles Triangle 25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17" name="Straight Connector 16"/>
            <p:cNvCxnSpPr>
              <a:stCxn id="11" idx="0"/>
            </p:cNvCxnSpPr>
            <p:nvPr/>
          </p:nvCxnSpPr>
          <p:spPr>
            <a:xfrm>
              <a:off x="3029130" y="1819280"/>
              <a:ext cx="713455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 bwMode="auto">
            <a:xfrm>
              <a:off x="3681360" y="2157529"/>
              <a:ext cx="122448" cy="36459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10800000">
              <a:off x="3655862" y="2942917"/>
              <a:ext cx="173445" cy="104138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20" name="Straight Connector 19"/>
            <p:cNvCxnSpPr>
              <a:endCxn id="18" idx="0"/>
            </p:cNvCxnSpPr>
            <p:nvPr/>
          </p:nvCxnSpPr>
          <p:spPr>
            <a:xfrm>
              <a:off x="3742585" y="1818824"/>
              <a:ext cx="0" cy="338705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849317" y="1780654"/>
                  <a:ext cx="336457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317" y="1780654"/>
                  <a:ext cx="336457" cy="28204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0909" r="-14545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>
              <a:stCxn id="18" idx="2"/>
              <a:endCxn id="19" idx="3"/>
            </p:cNvCxnSpPr>
            <p:nvPr/>
          </p:nvCxnSpPr>
          <p:spPr>
            <a:xfrm flipH="1">
              <a:off x="3742584" y="2522123"/>
              <a:ext cx="1" cy="420794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64381" y="1854608"/>
                  <a:ext cx="444222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381" y="1854608"/>
                  <a:ext cx="444222" cy="2820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808" r="-17808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145220" y="2650219"/>
                  <a:ext cx="436387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220" y="2650219"/>
                  <a:ext cx="436387" cy="2820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310" r="-19718" b="-5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/>
            <p:cNvSpPr/>
            <p:nvPr/>
          </p:nvSpPr>
          <p:spPr bwMode="auto">
            <a:xfrm>
              <a:off x="1928978" y="1912148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2221032" y="1772892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2221032" y="2075813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302748" y="2119812"/>
              <a:ext cx="13554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34" idx="1"/>
            </p:cNvCxnSpPr>
            <p:nvPr/>
          </p:nvCxnSpPr>
          <p:spPr>
            <a:xfrm flipV="1">
              <a:off x="1995206" y="1784859"/>
              <a:ext cx="237793" cy="152925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115863" y="2243845"/>
              <a:ext cx="0" cy="79813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010694" y="2243845"/>
              <a:ext cx="210338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214498" y="3365446"/>
              <a:ext cx="22379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2438292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438292" y="3117349"/>
              <a:ext cx="216616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654907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654907" y="3365446"/>
              <a:ext cx="218217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829654" y="3361347"/>
              <a:ext cx="168228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997882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997882" y="3113250"/>
              <a:ext cx="21661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214498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 bwMode="auto">
            <a:xfrm rot="5400000">
              <a:off x="2620659" y="1629498"/>
              <a:ext cx="437378" cy="37956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18" name="Straight Connector 117"/>
            <p:cNvCxnSpPr>
              <a:endCxn id="11" idx="3"/>
            </p:cNvCxnSpPr>
            <p:nvPr/>
          </p:nvCxnSpPr>
          <p:spPr>
            <a:xfrm flipV="1">
              <a:off x="2310619" y="1819280"/>
              <a:ext cx="338948" cy="2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556003" y="1289411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+mj-lt"/>
                </a:rPr>
                <a:t>A=1</a:t>
              </a:r>
            </a:p>
          </p:txBody>
        </p:sp>
        <p:cxnSp>
          <p:nvCxnSpPr>
            <p:cNvPr id="134" name="Straight Connector 133"/>
            <p:cNvCxnSpPr>
              <a:stCxn id="135" idx="0"/>
            </p:cNvCxnSpPr>
            <p:nvPr/>
          </p:nvCxnSpPr>
          <p:spPr>
            <a:xfrm>
              <a:off x="3025143" y="2489681"/>
              <a:ext cx="309460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Isosceles Triangle 134"/>
            <p:cNvSpPr/>
            <p:nvPr/>
          </p:nvSpPr>
          <p:spPr bwMode="auto">
            <a:xfrm rot="5400000">
              <a:off x="2616672" y="2299899"/>
              <a:ext cx="437378" cy="37956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36" name="Straight Connector 135"/>
            <p:cNvCxnSpPr>
              <a:endCxn id="135" idx="3"/>
            </p:cNvCxnSpPr>
            <p:nvPr/>
          </p:nvCxnSpPr>
          <p:spPr>
            <a:xfrm>
              <a:off x="2438292" y="2489681"/>
              <a:ext cx="207288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2552016" y="1959812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+mj-lt"/>
                </a:rPr>
                <a:t>A=-1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2438292" y="2119812"/>
              <a:ext cx="0" cy="36986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334603" y="1813750"/>
              <a:ext cx="0" cy="675929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652954" y="3237298"/>
              <a:ext cx="1457569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4480939" y="1503099"/>
            <a:ext cx="3521393" cy="2076035"/>
            <a:chOff x="664381" y="1289411"/>
            <a:chExt cx="3521393" cy="2076035"/>
          </a:xfrm>
        </p:grpSpPr>
        <p:grpSp>
          <p:nvGrpSpPr>
            <p:cNvPr id="139" name="Group 138"/>
            <p:cNvGrpSpPr/>
            <p:nvPr/>
          </p:nvGrpSpPr>
          <p:grpSpPr>
            <a:xfrm>
              <a:off x="1124457" y="2062700"/>
              <a:ext cx="305388" cy="305388"/>
              <a:chOff x="1877568" y="2036064"/>
              <a:chExt cx="499872" cy="499872"/>
            </a:xfrm>
          </p:grpSpPr>
          <p:sp>
            <p:nvSpPr>
              <p:cNvPr id="180" name="Oval 179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181" name="Freeform 180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0" name="Straight Connector 139"/>
            <p:cNvCxnSpPr/>
            <p:nvPr/>
          </p:nvCxnSpPr>
          <p:spPr>
            <a:xfrm>
              <a:off x="1277150" y="2368087"/>
              <a:ext cx="0" cy="13166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1277150" y="1953006"/>
              <a:ext cx="0" cy="109694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277150" y="1953006"/>
              <a:ext cx="668169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1190428" y="2492418"/>
              <a:ext cx="173445" cy="236845"/>
              <a:chOff x="1972893" y="3251315"/>
              <a:chExt cx="283902" cy="387679"/>
            </a:xfrm>
          </p:grpSpPr>
          <p:cxnSp>
            <p:nvCxnSpPr>
              <p:cNvPr id="178" name="Straight Connector 177"/>
              <p:cNvCxnSpPr>
                <a:endCxn id="179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Isosceles Triangle 178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144" name="Straight Connector 143"/>
            <p:cNvCxnSpPr>
              <a:stCxn id="168" idx="0"/>
            </p:cNvCxnSpPr>
            <p:nvPr/>
          </p:nvCxnSpPr>
          <p:spPr>
            <a:xfrm>
              <a:off x="3029130" y="1819280"/>
              <a:ext cx="713455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 bwMode="auto">
            <a:xfrm>
              <a:off x="3681360" y="2157529"/>
              <a:ext cx="122448" cy="36459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46" name="Isosceles Triangle 145"/>
            <p:cNvSpPr/>
            <p:nvPr/>
          </p:nvSpPr>
          <p:spPr bwMode="auto">
            <a:xfrm rot="10800000">
              <a:off x="3655862" y="2942917"/>
              <a:ext cx="173445" cy="104138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47" name="Straight Connector 146"/>
            <p:cNvCxnSpPr>
              <a:endCxn id="145" idx="0"/>
            </p:cNvCxnSpPr>
            <p:nvPr/>
          </p:nvCxnSpPr>
          <p:spPr>
            <a:xfrm>
              <a:off x="3742585" y="1818824"/>
              <a:ext cx="0" cy="338705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3849317" y="1780654"/>
                  <a:ext cx="336457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317" y="1780654"/>
                  <a:ext cx="336457" cy="2820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2727" r="-14545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Connector 148"/>
            <p:cNvCxnSpPr>
              <a:stCxn id="145" idx="2"/>
              <a:endCxn id="146" idx="3"/>
            </p:cNvCxnSpPr>
            <p:nvPr/>
          </p:nvCxnSpPr>
          <p:spPr>
            <a:xfrm flipH="1">
              <a:off x="3742584" y="2522123"/>
              <a:ext cx="1" cy="420794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664381" y="1854608"/>
                  <a:ext cx="444222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381" y="1854608"/>
                  <a:ext cx="444222" cy="2820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7808" r="-17808" b="-5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145220" y="2650219"/>
                  <a:ext cx="436387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220" y="2650219"/>
                  <a:ext cx="436387" cy="28204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056" r="-18056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Oval 151"/>
            <p:cNvSpPr/>
            <p:nvPr/>
          </p:nvSpPr>
          <p:spPr bwMode="auto">
            <a:xfrm>
              <a:off x="1928978" y="1912148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53" name="Oval 152"/>
            <p:cNvSpPr/>
            <p:nvPr/>
          </p:nvSpPr>
          <p:spPr bwMode="auto">
            <a:xfrm>
              <a:off x="2221032" y="1772892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54" name="Oval 153"/>
            <p:cNvSpPr/>
            <p:nvPr/>
          </p:nvSpPr>
          <p:spPr bwMode="auto">
            <a:xfrm>
              <a:off x="2221032" y="2075813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55" name="Straight Connector 154"/>
            <p:cNvCxnSpPr/>
            <p:nvPr/>
          </p:nvCxnSpPr>
          <p:spPr>
            <a:xfrm>
              <a:off x="2302748" y="2119812"/>
              <a:ext cx="135544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endCxn id="154" idx="0"/>
            </p:cNvCxnSpPr>
            <p:nvPr/>
          </p:nvCxnSpPr>
          <p:spPr>
            <a:xfrm>
              <a:off x="1995206" y="1937785"/>
              <a:ext cx="266684" cy="138028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2115863" y="2243845"/>
              <a:ext cx="0" cy="79813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2010694" y="2243845"/>
              <a:ext cx="210338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1989150" y="3365446"/>
              <a:ext cx="22379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V="1">
              <a:off x="2212944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2212944" y="3117349"/>
              <a:ext cx="216616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2429559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2429559" y="3365446"/>
              <a:ext cx="218217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1604306" y="3361347"/>
              <a:ext cx="168228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V="1">
              <a:off x="1772534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1772534" y="3113250"/>
              <a:ext cx="21661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1989150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Isosceles Triangle 167"/>
            <p:cNvSpPr/>
            <p:nvPr/>
          </p:nvSpPr>
          <p:spPr bwMode="auto">
            <a:xfrm rot="5400000">
              <a:off x="2620659" y="1629498"/>
              <a:ext cx="437378" cy="37956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69" name="Straight Connector 168"/>
            <p:cNvCxnSpPr>
              <a:endCxn id="168" idx="3"/>
            </p:cNvCxnSpPr>
            <p:nvPr/>
          </p:nvCxnSpPr>
          <p:spPr>
            <a:xfrm flipV="1">
              <a:off x="2310619" y="1819280"/>
              <a:ext cx="338948" cy="2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2556003" y="1289411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+mj-lt"/>
                </a:rPr>
                <a:t>A=1</a:t>
              </a:r>
            </a:p>
          </p:txBody>
        </p:sp>
        <p:cxnSp>
          <p:nvCxnSpPr>
            <p:cNvPr id="171" name="Straight Connector 170"/>
            <p:cNvCxnSpPr>
              <a:stCxn id="172" idx="0"/>
            </p:cNvCxnSpPr>
            <p:nvPr/>
          </p:nvCxnSpPr>
          <p:spPr>
            <a:xfrm>
              <a:off x="3025143" y="2489681"/>
              <a:ext cx="309460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Isosceles Triangle 171"/>
            <p:cNvSpPr/>
            <p:nvPr/>
          </p:nvSpPr>
          <p:spPr bwMode="auto">
            <a:xfrm rot="5400000">
              <a:off x="2616672" y="2299899"/>
              <a:ext cx="437378" cy="37956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73" name="Straight Connector 172"/>
            <p:cNvCxnSpPr>
              <a:endCxn id="172" idx="3"/>
            </p:cNvCxnSpPr>
            <p:nvPr/>
          </p:nvCxnSpPr>
          <p:spPr>
            <a:xfrm>
              <a:off x="2438292" y="2489681"/>
              <a:ext cx="207288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2552016" y="1959812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+mj-lt"/>
                </a:rPr>
                <a:t>A=-1</a:t>
              </a:r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2438292" y="2119812"/>
              <a:ext cx="0" cy="369867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3334603" y="1813750"/>
              <a:ext cx="0" cy="675929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1652954" y="3237298"/>
              <a:ext cx="1457569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/>
          <p:nvPr/>
        </p:nvCxnSpPr>
        <p:spPr>
          <a:xfrm>
            <a:off x="7151161" y="2032512"/>
            <a:ext cx="407981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Rectangle 182"/>
              <p:cNvSpPr/>
              <p:nvPr/>
            </p:nvSpPr>
            <p:spPr>
              <a:xfrm>
                <a:off x="490674" y="3903954"/>
                <a:ext cx="8135436" cy="10917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Kalinga" panose="020B0502040204020203" pitchFamily="34" charset="0"/>
                    <a:cs typeface="Kalinga" panose="020B0502040204020203" pitchFamily="34" charset="0"/>
                  </a:rPr>
                  <a:t>A balanced (centered at 0) square wave can be expanded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LO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𝐿𝑂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3" name="Rectangle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4" y="3903954"/>
                <a:ext cx="8135436" cy="1091709"/>
              </a:xfrm>
              <a:prstGeom prst="rect">
                <a:avLst/>
              </a:prstGeom>
              <a:blipFill rotWithShape="0">
                <a:blip r:embed="rId9"/>
                <a:stretch>
                  <a:fillRect l="-749" t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TextBox 183"/>
          <p:cNvSpPr txBox="1"/>
          <p:nvPr/>
        </p:nvSpPr>
        <p:spPr>
          <a:xfrm>
            <a:off x="2603883" y="6454616"/>
            <a:ext cx="2135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Mixing products</a:t>
            </a:r>
          </a:p>
        </p:txBody>
      </p:sp>
      <p:cxnSp>
        <p:nvCxnSpPr>
          <p:cNvPr id="185" name="Straight Arrow Connector 184"/>
          <p:cNvCxnSpPr>
            <a:stCxn id="184" idx="0"/>
          </p:cNvCxnSpPr>
          <p:nvPr/>
        </p:nvCxnSpPr>
        <p:spPr>
          <a:xfrm flipH="1" flipV="1">
            <a:off x="3011737" y="5963459"/>
            <a:ext cx="659907" cy="491157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4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  <p:bldP spid="116" grpId="0" animBg="1"/>
      <p:bldP spid="126" grpId="0" animBg="1"/>
      <p:bldP spid="127" grpId="0" animBg="1"/>
      <p:bldP spid="129" grpId="0"/>
      <p:bldP spid="1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Mixer Designs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729424" cy="4335463"/>
          </a:xfrm>
        </p:spPr>
        <p:txBody>
          <a:bodyPr/>
          <a:lstStyle/>
          <a:p>
            <a:r>
              <a:rPr lang="en-US" dirty="0" smtClean="0"/>
              <a:t>Single balanced</a:t>
            </a:r>
          </a:p>
          <a:p>
            <a:pPr lvl="1"/>
            <a:r>
              <a:rPr lang="en-US" dirty="0" smtClean="0"/>
              <a:t>2 diodes for flipping the sign of the RF signal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Double balanced</a:t>
            </a:r>
          </a:p>
          <a:p>
            <a:pPr lvl="1"/>
            <a:r>
              <a:rPr lang="en-US" dirty="0" smtClean="0"/>
              <a:t>A ring of 4 diodes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Double Double-balanced</a:t>
            </a:r>
          </a:p>
          <a:p>
            <a:pPr lvl="1"/>
            <a:r>
              <a:rPr lang="en-US" dirty="0" smtClean="0"/>
              <a:t>Double ring of 8 diodes</a:t>
            </a:r>
            <a:endParaRPr lang="en-US" dirty="0"/>
          </a:p>
        </p:txBody>
      </p:sp>
      <p:pic>
        <p:nvPicPr>
          <p:cNvPr id="2050" name="Picture 2" descr="The circuit of a diode single balanced mix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32" y="914400"/>
            <a:ext cx="2143885" cy="167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minicircuits.com/pages/images/mimage0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805" y="2853619"/>
            <a:ext cx="3075338" cy="100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62034" y="6401399"/>
            <a:ext cx="6606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http://www.radio-electronics.com/info/circuits/diode_single_balanced_mixer/diode_single_balanced_mixer.php</a:t>
            </a:r>
          </a:p>
          <a:p>
            <a:r>
              <a:rPr lang="en-US" sz="800" dirty="0" smtClean="0">
                <a:solidFill>
                  <a:srgbClr val="000000"/>
                </a:solidFill>
              </a:rPr>
              <a:t>http</a:t>
            </a:r>
            <a:r>
              <a:rPr lang="en-US" sz="800" dirty="0">
                <a:solidFill>
                  <a:srgbClr val="000000"/>
                </a:solidFill>
              </a:rPr>
              <a:t>://www.minicircuits.com/pages/SIM_Upcon_U712H_int1.htm</a:t>
            </a:r>
          </a:p>
          <a:p>
            <a:r>
              <a:rPr lang="en-US" sz="800" dirty="0" smtClean="0">
                <a:solidFill>
                  <a:srgbClr val="000000"/>
                </a:solidFill>
              </a:rPr>
              <a:t>http</a:t>
            </a:r>
            <a:r>
              <a:rPr lang="en-US" sz="800" dirty="0">
                <a:solidFill>
                  <a:srgbClr val="000000"/>
                </a:solidFill>
              </a:rPr>
              <a:t>://www.robkalmeijer.nl/techniek/electronica/radiotechniek/hambladen/qst/1993/12/page32/</a:t>
            </a:r>
          </a:p>
        </p:txBody>
      </p:sp>
      <p:pic>
        <p:nvPicPr>
          <p:cNvPr id="2054" name="Picture 6" descr="fig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43" y="4097874"/>
            <a:ext cx="3260073" cy="254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9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Realizing a Switching based Mixer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3" cy="4335463"/>
          </a:xfrm>
        </p:spPr>
        <p:txBody>
          <a:bodyPr/>
          <a:lstStyle/>
          <a:p>
            <a:r>
              <a:rPr lang="en-US" dirty="0" smtClean="0"/>
              <a:t>Diode as a switch</a:t>
            </a:r>
          </a:p>
          <a:p>
            <a:pPr lvl="1"/>
            <a:r>
              <a:rPr lang="en-US" dirty="0" smtClean="0"/>
              <a:t>Use a large (typically 20-dB larger than RF) LO to turn the diode on and off</a:t>
            </a:r>
          </a:p>
          <a:p>
            <a:pPr lvl="1"/>
            <a:r>
              <a:rPr lang="en-US" dirty="0" smtClean="0"/>
              <a:t>Circuit would be identical to a non-linear diode mixer, but much less spurs</a:t>
            </a:r>
          </a:p>
        </p:txBody>
      </p:sp>
      <p:grpSp>
        <p:nvGrpSpPr>
          <p:cNvPr id="103" name="Group 102"/>
          <p:cNvGrpSpPr>
            <a:grpSpLocks noChangeAspect="1"/>
          </p:cNvGrpSpPr>
          <p:nvPr/>
        </p:nvGrpSpPr>
        <p:grpSpPr>
          <a:xfrm>
            <a:off x="783375" y="3100993"/>
            <a:ext cx="3414666" cy="2282982"/>
            <a:chOff x="4512997" y="711317"/>
            <a:chExt cx="4552889" cy="3043981"/>
          </a:xfrm>
        </p:grpSpPr>
        <p:grpSp>
          <p:nvGrpSpPr>
            <p:cNvPr id="104" name="Group 103"/>
            <p:cNvGrpSpPr/>
            <p:nvPr/>
          </p:nvGrpSpPr>
          <p:grpSpPr>
            <a:xfrm>
              <a:off x="6766766" y="1515545"/>
              <a:ext cx="471695" cy="1428750"/>
              <a:chOff x="3965710" y="2333625"/>
              <a:chExt cx="471695" cy="1428750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3965710" y="2834291"/>
                <a:ext cx="471695" cy="404209"/>
                <a:chOff x="3965710" y="2834291"/>
                <a:chExt cx="471695" cy="404209"/>
              </a:xfrm>
            </p:grpSpPr>
            <p:sp>
              <p:nvSpPr>
                <p:cNvPr id="191" name="Isosceles Triangle 190"/>
                <p:cNvSpPr/>
                <p:nvPr/>
              </p:nvSpPr>
              <p:spPr bwMode="auto">
                <a:xfrm rot="10800000">
                  <a:off x="3965710" y="2834291"/>
                  <a:ext cx="471695" cy="404208"/>
                </a:xfrm>
                <a:prstGeom prst="triangle">
                  <a:avLst/>
                </a:prstGeom>
                <a:solidFill>
                  <a:srgbClr val="00000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itchFamily="1" charset="0"/>
                  </a:endParaRPr>
                </a:p>
              </p:txBody>
            </p: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4008733" y="3238500"/>
                  <a:ext cx="417798" cy="0"/>
                </a:xfrm>
                <a:prstGeom prst="line">
                  <a:avLst/>
                </a:prstGeom>
                <a:ln w="5715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9" name="Straight Connector 188"/>
              <p:cNvCxnSpPr/>
              <p:nvPr/>
            </p:nvCxnSpPr>
            <p:spPr>
              <a:xfrm flipV="1">
                <a:off x="4217632" y="3228975"/>
                <a:ext cx="0" cy="533400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flipV="1">
                <a:off x="4217632" y="2333625"/>
                <a:ext cx="0" cy="533400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/>
            <p:nvPr/>
          </p:nvCxnSpPr>
          <p:spPr>
            <a:xfrm flipH="1">
              <a:off x="5791200" y="1515545"/>
              <a:ext cx="1238250" cy="811003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 flipV="1">
              <a:off x="5219700" y="957539"/>
              <a:ext cx="1798988" cy="5580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7029450" y="1286850"/>
              <a:ext cx="1562100" cy="22869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5791200" y="2944295"/>
              <a:ext cx="1238250" cy="811003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5219700" y="2386289"/>
              <a:ext cx="1798988" cy="5580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7029450" y="2715600"/>
              <a:ext cx="1562100" cy="22869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/>
            <p:cNvGrpSpPr/>
            <p:nvPr/>
          </p:nvGrpSpPr>
          <p:grpSpPr>
            <a:xfrm>
              <a:off x="5746348" y="2326548"/>
              <a:ext cx="89704" cy="443529"/>
              <a:chOff x="4965298" y="2914650"/>
              <a:chExt cx="89704" cy="443529"/>
            </a:xfrm>
          </p:grpSpPr>
          <p:cxnSp>
            <p:nvCxnSpPr>
              <p:cNvPr id="186" name="Straight Connector 185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Oval 186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 flipV="1">
              <a:off x="5746348" y="3304509"/>
              <a:ext cx="89704" cy="443529"/>
              <a:chOff x="4965298" y="2914650"/>
              <a:chExt cx="89704" cy="443529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Oval 132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5180042" y="957539"/>
              <a:ext cx="89704" cy="443529"/>
              <a:chOff x="4965298" y="2914650"/>
              <a:chExt cx="89704" cy="443529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Oval 127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 flipV="1">
              <a:off x="5180042" y="1935500"/>
              <a:ext cx="89704" cy="443529"/>
              <a:chOff x="4965298" y="2914650"/>
              <a:chExt cx="89704" cy="443529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sp>
          <p:nvSpPr>
            <p:cNvPr id="115" name="Rectangle 114"/>
            <p:cNvSpPr/>
            <p:nvPr/>
          </p:nvSpPr>
          <p:spPr bwMode="auto">
            <a:xfrm>
              <a:off x="8491335" y="1719170"/>
              <a:ext cx="200429" cy="59678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8591550" y="1286850"/>
              <a:ext cx="0" cy="43232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591550" y="2306170"/>
              <a:ext cx="0" cy="41905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4512997" y="1206619"/>
                  <a:ext cx="75935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997" y="1206619"/>
                  <a:ext cx="759354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677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5136554" y="2719787"/>
                  <a:ext cx="74567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554" y="2719787"/>
                  <a:ext cx="745675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696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8385615" y="711317"/>
                  <a:ext cx="68027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615" y="711317"/>
                  <a:ext cx="680271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714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3" name="Picture 6" descr="http://www.radio-electronics.com/info/data/semicond/schottky_diode/schottky-diode-iv-characteristic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166" y="2827900"/>
            <a:ext cx="3725971" cy="228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 rot="5400000">
            <a:off x="6135633" y="4838594"/>
            <a:ext cx="1043470" cy="633523"/>
            <a:chOff x="1829654" y="3113250"/>
            <a:chExt cx="1043470" cy="252196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2214498" y="3365446"/>
              <a:ext cx="22379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V="1">
              <a:off x="2438292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2438292" y="3117349"/>
              <a:ext cx="216616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2654907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2654907" y="3365446"/>
              <a:ext cx="218217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1829654" y="3361347"/>
              <a:ext cx="168228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1997882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1997882" y="3113250"/>
              <a:ext cx="216616" cy="0"/>
            </a:xfrm>
            <a:prstGeom prst="line">
              <a:avLst/>
            </a:prstGeom>
            <a:ln w="285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214498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V="1">
            <a:off x="6974130" y="2974428"/>
            <a:ext cx="0" cy="2267830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36204" y="5761173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LO Drive</a:t>
            </a:r>
          </a:p>
        </p:txBody>
      </p:sp>
    </p:spTree>
    <p:extLst>
      <p:ext uri="{BB962C8B-B14F-4D97-AF65-F5344CB8AC3E}">
        <p14:creationId xmlns:p14="http://schemas.microsoft.com/office/powerpoint/2010/main" val="2375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Circuit Implementation of a Multiplier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Gilbert Cell</a:t>
            </a:r>
          </a:p>
          <a:p>
            <a:pPr lvl="1"/>
            <a:r>
              <a:rPr lang="en-US" dirty="0" smtClean="0"/>
              <a:t>A general 4-quadrand multiplier</a:t>
            </a:r>
          </a:p>
          <a:p>
            <a:pPr lvl="1"/>
            <a:r>
              <a:rPr lang="en-US" dirty="0" smtClean="0"/>
              <a:t>Active circuit, so it give gain to the RF signal</a:t>
            </a:r>
          </a:p>
          <a:p>
            <a:pPr lvl="1"/>
            <a:r>
              <a:rPr lang="en-US" dirty="0" smtClean="0"/>
              <a:t>Double balanced</a:t>
            </a:r>
          </a:p>
          <a:p>
            <a:pPr lvl="1"/>
            <a:r>
              <a:rPr lang="en-US" dirty="0" smtClean="0"/>
              <a:t>When used as an RF-mixer, LO signal needs to be large in amplitude so that they can switch the transistors fast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5900" y="664615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http://www.bessernet.com/articles/mixernoise/mixerNoise6.htm</a:t>
            </a:r>
          </a:p>
        </p:txBody>
      </p:sp>
      <p:pic>
        <p:nvPicPr>
          <p:cNvPr id="27652" name="Picture 4" descr="http://examcrazy.com/Engineering/Electronics-Communication/images/Mixers_Gilbert_Cell/image00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5" y="2917120"/>
            <a:ext cx="442912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 descr="http://examcrazy.com/Engineering/Electronics-Communication/images/Mixers_Gilbert_Cell/image00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12" y="2959983"/>
            <a:ext cx="45148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83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Circuit Implementation of a Multiplier</a:t>
            </a:r>
            <a:endParaRPr lang="en-US" dirty="0"/>
          </a:p>
        </p:txBody>
      </p:sp>
      <p:pic>
        <p:nvPicPr>
          <p:cNvPr id="27650" name="Picture 2" descr="http://www.bessernet.com/articles/mixernoise/Image1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4" y="1072168"/>
            <a:ext cx="7105187" cy="538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85900" y="664615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http://www.bessernet.com/articles/mixernoise/mixerNoise6.htm</a:t>
            </a:r>
          </a:p>
        </p:txBody>
      </p:sp>
    </p:spTree>
    <p:extLst>
      <p:ext uri="{BB962C8B-B14F-4D97-AF65-F5344CB8AC3E}">
        <p14:creationId xmlns:p14="http://schemas.microsoft.com/office/powerpoint/2010/main" val="33937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Mixer Specifications – Impedance Matching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273644" cy="4335463"/>
          </a:xfrm>
        </p:spPr>
        <p:txBody>
          <a:bodyPr/>
          <a:lstStyle/>
          <a:p>
            <a:r>
              <a:rPr lang="en-US" dirty="0" smtClean="0"/>
              <a:t>The need for impedance matching doesn’t need further explanation</a:t>
            </a:r>
          </a:p>
          <a:p>
            <a:r>
              <a:rPr lang="en-US" dirty="0" smtClean="0"/>
              <a:t>However, for switching based mixers, impedance matching can be difficult of the time-varying nature of the circuit</a:t>
            </a:r>
          </a:p>
          <a:p>
            <a:pPr lvl="1"/>
            <a:r>
              <a:rPr lang="en-US" dirty="0" smtClean="0"/>
              <a:t>Impedance matching is really a LTI concept</a:t>
            </a:r>
          </a:p>
          <a:p>
            <a:pPr lvl="1"/>
            <a:r>
              <a:rPr lang="en-US" dirty="0" smtClean="0"/>
              <a:t>Pay attention to the VSWR or return loss specs of mixers!</a:t>
            </a:r>
            <a:endParaRPr lang="en-US" dirty="0"/>
          </a:p>
        </p:txBody>
      </p:sp>
      <p:sp>
        <p:nvSpPr>
          <p:cNvPr id="65" name="Text Placeholder 2"/>
          <p:cNvSpPr txBox="1">
            <a:spLocks/>
          </p:cNvSpPr>
          <p:nvPr/>
        </p:nvSpPr>
        <p:spPr bwMode="auto">
          <a:xfrm>
            <a:off x="308786" y="4373522"/>
            <a:ext cx="8493125" cy="114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 b="0">
                <a:solidFill>
                  <a:srgbClr val="0070C0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1pPr>
            <a:lvl2pPr marL="742950" indent="-28575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8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2pPr>
            <a:lvl3pPr marL="11430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6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3pPr>
            <a:lvl4pPr marL="16002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4pPr>
            <a:lvl5pPr marL="20574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pPr marL="342900" lvl="1" indent="-342900">
              <a:buFont typeface="Wingdings" panose="05000000000000000000" pitchFamily="2" charset="2"/>
              <a:buChar char="v"/>
            </a:pPr>
            <a:r>
              <a:rPr lang="en-US" sz="2000" kern="0" dirty="0" smtClean="0">
                <a:solidFill>
                  <a:srgbClr val="0070C0"/>
                </a:solidFill>
              </a:rPr>
              <a:t>Attenuators or isolator/circulators may be needed to improve matching</a:t>
            </a:r>
            <a:endParaRPr lang="en-US" kern="0" dirty="0" smtClean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056" y="4749765"/>
            <a:ext cx="5188218" cy="2086817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>
            <a:off x="5276531" y="863608"/>
            <a:ext cx="3521393" cy="2076035"/>
            <a:chOff x="664381" y="1289411"/>
            <a:chExt cx="3521393" cy="2076035"/>
          </a:xfrm>
        </p:grpSpPr>
        <p:grpSp>
          <p:nvGrpSpPr>
            <p:cNvPr id="80" name="Group 79"/>
            <p:cNvGrpSpPr/>
            <p:nvPr/>
          </p:nvGrpSpPr>
          <p:grpSpPr>
            <a:xfrm>
              <a:off x="1124457" y="2062700"/>
              <a:ext cx="305388" cy="305388"/>
              <a:chOff x="1877568" y="2036064"/>
              <a:chExt cx="499872" cy="499872"/>
            </a:xfrm>
          </p:grpSpPr>
          <p:sp>
            <p:nvSpPr>
              <p:cNvPr id="121" name="Oval 120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122" name="Freeform 121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1" name="Straight Connector 80"/>
            <p:cNvCxnSpPr/>
            <p:nvPr/>
          </p:nvCxnSpPr>
          <p:spPr>
            <a:xfrm>
              <a:off x="1277150" y="2368087"/>
              <a:ext cx="0" cy="13166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277150" y="1953006"/>
              <a:ext cx="0" cy="109694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277150" y="1953006"/>
              <a:ext cx="668169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1190428" y="2492418"/>
              <a:ext cx="173445" cy="236845"/>
              <a:chOff x="1972893" y="3251315"/>
              <a:chExt cx="283902" cy="387679"/>
            </a:xfrm>
          </p:grpSpPr>
          <p:cxnSp>
            <p:nvCxnSpPr>
              <p:cNvPr id="119" name="Straight Connector 118"/>
              <p:cNvCxnSpPr>
                <a:endCxn id="120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Isosceles Triangle 119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85" name="Straight Connector 84"/>
            <p:cNvCxnSpPr>
              <a:stCxn id="109" idx="0"/>
            </p:cNvCxnSpPr>
            <p:nvPr/>
          </p:nvCxnSpPr>
          <p:spPr>
            <a:xfrm>
              <a:off x="3029130" y="1819280"/>
              <a:ext cx="713455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 bwMode="auto">
            <a:xfrm>
              <a:off x="3681360" y="2157529"/>
              <a:ext cx="122448" cy="36459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87" name="Isosceles Triangle 86"/>
            <p:cNvSpPr/>
            <p:nvPr/>
          </p:nvSpPr>
          <p:spPr bwMode="auto">
            <a:xfrm rot="10800000">
              <a:off x="3655862" y="2942917"/>
              <a:ext cx="173445" cy="104138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88" name="Straight Connector 87"/>
            <p:cNvCxnSpPr>
              <a:endCxn id="86" idx="0"/>
            </p:cNvCxnSpPr>
            <p:nvPr/>
          </p:nvCxnSpPr>
          <p:spPr>
            <a:xfrm>
              <a:off x="3742585" y="1818824"/>
              <a:ext cx="0" cy="338705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3849317" y="1780654"/>
                  <a:ext cx="336457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317" y="1780654"/>
                  <a:ext cx="336457" cy="28204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0909" r="-14545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Connector 89"/>
            <p:cNvCxnSpPr>
              <a:stCxn id="86" idx="2"/>
              <a:endCxn id="87" idx="3"/>
            </p:cNvCxnSpPr>
            <p:nvPr/>
          </p:nvCxnSpPr>
          <p:spPr>
            <a:xfrm flipH="1">
              <a:off x="3742584" y="2522123"/>
              <a:ext cx="1" cy="420794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664381" y="1854608"/>
                  <a:ext cx="444222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381" y="1854608"/>
                  <a:ext cx="444222" cy="2820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808" r="-17808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145220" y="2650219"/>
                  <a:ext cx="436387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220" y="2650219"/>
                  <a:ext cx="436387" cy="2820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310" r="-19718" b="-5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Oval 92"/>
            <p:cNvSpPr/>
            <p:nvPr/>
          </p:nvSpPr>
          <p:spPr bwMode="auto">
            <a:xfrm>
              <a:off x="1928978" y="1912148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2221032" y="1772892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2221032" y="2075813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2302748" y="2119812"/>
              <a:ext cx="13554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endCxn id="94" idx="1"/>
            </p:cNvCxnSpPr>
            <p:nvPr/>
          </p:nvCxnSpPr>
          <p:spPr>
            <a:xfrm flipV="1">
              <a:off x="1995206" y="1784859"/>
              <a:ext cx="237793" cy="152925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115863" y="2243845"/>
              <a:ext cx="0" cy="79813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2010694" y="2243845"/>
              <a:ext cx="210338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214498" y="3365446"/>
              <a:ext cx="22379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438292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438292" y="3117349"/>
              <a:ext cx="216616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2654907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2654907" y="3365446"/>
              <a:ext cx="218217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829654" y="3361347"/>
              <a:ext cx="168228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997882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997882" y="3113250"/>
              <a:ext cx="21661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214498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Isosceles Triangle 108"/>
            <p:cNvSpPr/>
            <p:nvPr/>
          </p:nvSpPr>
          <p:spPr bwMode="auto">
            <a:xfrm rot="5400000">
              <a:off x="2620659" y="1629498"/>
              <a:ext cx="437378" cy="37956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10" name="Straight Connector 109"/>
            <p:cNvCxnSpPr>
              <a:endCxn id="109" idx="3"/>
            </p:cNvCxnSpPr>
            <p:nvPr/>
          </p:nvCxnSpPr>
          <p:spPr>
            <a:xfrm flipV="1">
              <a:off x="2310619" y="1819280"/>
              <a:ext cx="338948" cy="2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2556003" y="1289411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+mj-lt"/>
                </a:rPr>
                <a:t>A=1</a:t>
              </a:r>
            </a:p>
          </p:txBody>
        </p:sp>
        <p:cxnSp>
          <p:nvCxnSpPr>
            <p:cNvPr id="112" name="Straight Connector 111"/>
            <p:cNvCxnSpPr>
              <a:stCxn id="113" idx="0"/>
            </p:cNvCxnSpPr>
            <p:nvPr/>
          </p:nvCxnSpPr>
          <p:spPr>
            <a:xfrm>
              <a:off x="3025143" y="2489681"/>
              <a:ext cx="309460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Isosceles Triangle 112"/>
            <p:cNvSpPr/>
            <p:nvPr/>
          </p:nvSpPr>
          <p:spPr bwMode="auto">
            <a:xfrm rot="5400000">
              <a:off x="2616672" y="2299899"/>
              <a:ext cx="437378" cy="37956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14" name="Straight Connector 113"/>
            <p:cNvCxnSpPr>
              <a:endCxn id="113" idx="3"/>
            </p:cNvCxnSpPr>
            <p:nvPr/>
          </p:nvCxnSpPr>
          <p:spPr>
            <a:xfrm>
              <a:off x="2438292" y="2489681"/>
              <a:ext cx="207288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552016" y="1959812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+mj-lt"/>
                </a:rPr>
                <a:t>A=-1</a:t>
              </a:r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2438292" y="2119812"/>
              <a:ext cx="0" cy="36986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3334603" y="1813750"/>
              <a:ext cx="0" cy="675929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1652954" y="3237298"/>
              <a:ext cx="1457569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78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Heterodyne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“Heterodyning </a:t>
            </a:r>
            <a:r>
              <a:rPr lang="en-US" dirty="0"/>
              <a:t>is a radio signal processing technique popularized by Canadian inventor-engineer Reginald Fessenden in 1901, in which new frequencies are created by combining or mixing two </a:t>
            </a:r>
            <a:r>
              <a:rPr lang="en-US" dirty="0" smtClean="0"/>
              <a:t>frequencies.”</a:t>
            </a:r>
          </a:p>
          <a:p>
            <a:pPr lvl="1"/>
            <a:r>
              <a:rPr lang="en-US" dirty="0" smtClean="0"/>
              <a:t>“The </a:t>
            </a:r>
            <a:r>
              <a:rPr lang="en-US" dirty="0"/>
              <a:t>two frequencies are combined in a nonlinear signal-processing device such as a vacuum tube, transistor, or diode, usually called a </a:t>
            </a:r>
            <a:r>
              <a:rPr lang="en-US" i="1" dirty="0"/>
              <a:t>mixer</a:t>
            </a:r>
            <a:r>
              <a:rPr lang="en-US" dirty="0" smtClean="0"/>
              <a:t>. In </a:t>
            </a:r>
            <a:r>
              <a:rPr lang="en-US" dirty="0"/>
              <a:t>the most common application, two signals at frequencies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r>
              <a:rPr lang="en-US" dirty="0"/>
              <a:t> are mixed, creating two new signals, one at the sum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dirty="0"/>
              <a:t> + 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r>
              <a:rPr lang="en-US" dirty="0"/>
              <a:t> of the two frequencies, and the other at the difference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dirty="0"/>
              <a:t> − 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r>
              <a:rPr lang="en-US" dirty="0" smtClean="0"/>
              <a:t>. </a:t>
            </a:r>
            <a:r>
              <a:rPr lang="en-US" dirty="0"/>
              <a:t>These new frequencies are called </a:t>
            </a:r>
            <a:r>
              <a:rPr lang="en-US" i="1" dirty="0"/>
              <a:t>heterodynes</a:t>
            </a:r>
            <a:r>
              <a:rPr lang="en-US" dirty="0"/>
              <a:t>. Typically only one of the new frequencies is desired, and the other signal is filtered out of the output of the mixer</a:t>
            </a:r>
            <a:r>
              <a:rPr lang="en-US" dirty="0" smtClean="0"/>
              <a:t>.” 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upload.wikimedia.org/wikipedia/commons/thumb/0/05/IdealMixer.svg/350px-IdealMix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544" y="4320250"/>
            <a:ext cx="3333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23179" y="49350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</a:rPr>
              <a:t>f</a:t>
            </a:r>
            <a:r>
              <a:rPr lang="en-US" i="1" baseline="-25000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1671" y="6301451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</a:rPr>
              <a:t>f</a:t>
            </a:r>
            <a:r>
              <a:rPr lang="en-US" i="1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29441" y="4640213"/>
            <a:ext cx="963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i="1" baseline="-25000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 +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i="1" baseline="-25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6529441" y="5249131"/>
            <a:ext cx="963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i="1" baseline="-25000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−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i="1" baseline="-25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59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Attenuator (Pad) as Matching Network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4" cy="4335463"/>
          </a:xfrm>
        </p:spPr>
        <p:txBody>
          <a:bodyPr/>
          <a:lstStyle/>
          <a:p>
            <a:r>
              <a:rPr lang="en-US" dirty="0" smtClean="0"/>
              <a:t>Attenuators can indeed work as a matching network, and in fact a very wideband one</a:t>
            </a:r>
          </a:p>
          <a:p>
            <a:pPr lvl="1"/>
            <a:r>
              <a:rPr lang="en-US" dirty="0" smtClean="0"/>
              <a:t>Albeit with a lot of signal loss! 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2906744" y="3667442"/>
            <a:ext cx="3564791" cy="2139683"/>
            <a:chOff x="4957761" y="1882244"/>
            <a:chExt cx="3564791" cy="2139683"/>
          </a:xfrm>
        </p:grpSpPr>
        <p:sp>
          <p:nvSpPr>
            <p:cNvPr id="5" name="Rectangle 4"/>
            <p:cNvSpPr/>
            <p:nvPr/>
          </p:nvSpPr>
          <p:spPr bwMode="auto">
            <a:xfrm>
              <a:off x="6939052" y="2574126"/>
              <a:ext cx="259130" cy="719805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6" name="Isosceles Triangle 5"/>
            <p:cNvSpPr/>
            <p:nvPr/>
          </p:nvSpPr>
          <p:spPr bwMode="auto">
            <a:xfrm rot="10800000">
              <a:off x="6897168" y="3774277"/>
              <a:ext cx="342900" cy="247650"/>
            </a:xfrm>
            <a:prstGeom prst="triangle">
              <a:avLst/>
            </a:prstGeom>
            <a:solidFill>
              <a:schemeClr val="accent1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7" name="Shape 14"/>
            <p:cNvCxnSpPr>
              <a:endCxn id="5" idx="0"/>
            </p:cNvCxnSpPr>
            <p:nvPr/>
          </p:nvCxnSpPr>
          <p:spPr>
            <a:xfrm>
              <a:off x="4957761" y="2109651"/>
              <a:ext cx="2110856" cy="464475"/>
            </a:xfrm>
            <a:prstGeom prst="bentConnector2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5" idx="2"/>
              <a:endCxn id="6" idx="3"/>
            </p:cNvCxnSpPr>
            <p:nvPr/>
          </p:nvCxnSpPr>
          <p:spPr>
            <a:xfrm rot="16200000" flipH="1">
              <a:off x="6828444" y="3534103"/>
              <a:ext cx="480346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153266" y="1882244"/>
              <a:ext cx="1369286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</a:rPr>
                <a:t>300 </a:t>
              </a:r>
              <a:r>
                <a:rPr lang="el-GR" sz="3000" dirty="0" smtClean="0">
                  <a:solidFill>
                    <a:srgbClr val="000000"/>
                  </a:solidFill>
                  <a:latin typeface="+mj-lt"/>
                </a:rPr>
                <a:t>Ω</a:t>
              </a:r>
              <a:endParaRPr lang="en-US" sz="3000" dirty="0" smtClean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906744" y="2713363"/>
            <a:ext cx="2486002" cy="1696748"/>
            <a:chOff x="4679204" y="3096943"/>
            <a:chExt cx="2486002" cy="1696748"/>
          </a:xfrm>
        </p:grpSpPr>
        <p:sp>
          <p:nvSpPr>
            <p:cNvPr id="10" name="TextBox 9"/>
            <p:cNvSpPr txBox="1"/>
            <p:nvPr/>
          </p:nvSpPr>
          <p:spPr>
            <a:xfrm>
              <a:off x="4679204" y="3096943"/>
              <a:ext cx="2486002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</a:rPr>
                <a:t>10 dB </a:t>
              </a:r>
              <a:r>
                <a:rPr lang="en-US" sz="3000" dirty="0" err="1" smtClean="0">
                  <a:solidFill>
                    <a:srgbClr val="000000"/>
                  </a:solidFill>
                  <a:latin typeface="+mj-lt"/>
                </a:rPr>
                <a:t>Atten</a:t>
              </a:r>
              <a:endParaRPr lang="en-US" sz="3000" dirty="0" smtClean="0">
                <a:solidFill>
                  <a:srgbClr val="000000"/>
                </a:solidFill>
                <a:latin typeface="+mj-lt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418033" y="3722800"/>
              <a:ext cx="717847" cy="1070891"/>
              <a:chOff x="5418033" y="3722800"/>
              <a:chExt cx="717847" cy="1070891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5418033" y="3837062"/>
                <a:ext cx="717847" cy="852621"/>
              </a:xfrm>
              <a:prstGeom prst="rect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5648736" y="3930816"/>
                <a:ext cx="273469" cy="663335"/>
                <a:chOff x="7017280" y="2291958"/>
                <a:chExt cx="273469" cy="826438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7017284" y="2352511"/>
                  <a:ext cx="273465" cy="10255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7017283" y="2556186"/>
                  <a:ext cx="273465" cy="10255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7017282" y="2453636"/>
                  <a:ext cx="273465" cy="10255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7017282" y="2759861"/>
                  <a:ext cx="273465" cy="10255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7017281" y="2657311"/>
                  <a:ext cx="273465" cy="10255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017281" y="2962111"/>
                  <a:ext cx="273465" cy="10255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7017280" y="2859561"/>
                  <a:ext cx="273465" cy="10255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7136052" y="3060386"/>
                  <a:ext cx="154693" cy="5801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7017280" y="2291958"/>
                  <a:ext cx="163559" cy="61335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Straight Connector 41"/>
              <p:cNvCxnSpPr/>
              <p:nvPr/>
            </p:nvCxnSpPr>
            <p:spPr>
              <a:xfrm>
                <a:off x="5802070" y="3722800"/>
                <a:ext cx="0" cy="208016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767508" y="4585675"/>
                <a:ext cx="0" cy="208016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224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Mixer Specifications – Conversion Gain (Loss)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273644" cy="4335463"/>
          </a:xfrm>
        </p:spPr>
        <p:txBody>
          <a:bodyPr/>
          <a:lstStyle/>
          <a:p>
            <a:r>
              <a:rPr lang="en-US" dirty="0" smtClean="0"/>
              <a:t>Conversion Gain (Loss): energy conversion efficiency from RF to IF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736466" y="933262"/>
            <a:ext cx="4075195" cy="1718605"/>
            <a:chOff x="4292244" y="986952"/>
            <a:chExt cx="4075195" cy="1718605"/>
          </a:xfrm>
        </p:grpSpPr>
        <p:grpSp>
          <p:nvGrpSpPr>
            <p:cNvPr id="5" name="Group 4"/>
            <p:cNvGrpSpPr/>
            <p:nvPr/>
          </p:nvGrpSpPr>
          <p:grpSpPr>
            <a:xfrm>
              <a:off x="4752320" y="1601947"/>
              <a:ext cx="305388" cy="305388"/>
              <a:chOff x="1877568" y="2036064"/>
              <a:chExt cx="499872" cy="499872"/>
            </a:xfrm>
          </p:grpSpPr>
          <p:sp>
            <p:nvSpPr>
              <p:cNvPr id="40" name="Oval 39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4905013" y="1907334"/>
              <a:ext cx="0" cy="13166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905013" y="1492253"/>
              <a:ext cx="0" cy="109694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905014" y="1492253"/>
              <a:ext cx="1540390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4818291" y="2031665"/>
              <a:ext cx="173445" cy="236845"/>
              <a:chOff x="1972893" y="3251315"/>
              <a:chExt cx="283902" cy="387679"/>
            </a:xfrm>
          </p:grpSpPr>
          <p:cxnSp>
            <p:nvCxnSpPr>
              <p:cNvPr id="38" name="Straight Connector 37"/>
              <p:cNvCxnSpPr>
                <a:endCxn id="39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Isosceles Triangle 38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6893054" y="1492253"/>
              <a:ext cx="759403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 bwMode="auto">
            <a:xfrm>
              <a:off x="7591232" y="1824581"/>
              <a:ext cx="122448" cy="36459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3" name="Isosceles Triangle 12"/>
            <p:cNvSpPr/>
            <p:nvPr/>
          </p:nvSpPr>
          <p:spPr bwMode="auto">
            <a:xfrm rot="10800000">
              <a:off x="7565733" y="2364574"/>
              <a:ext cx="173445" cy="104138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4" name="Straight Connector 13"/>
            <p:cNvCxnSpPr>
              <a:endCxn id="12" idx="0"/>
            </p:cNvCxnSpPr>
            <p:nvPr/>
          </p:nvCxnSpPr>
          <p:spPr>
            <a:xfrm>
              <a:off x="7652457" y="1485876"/>
              <a:ext cx="0" cy="338705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030982" y="1709875"/>
                  <a:ext cx="336457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0982" y="1709875"/>
                  <a:ext cx="336457" cy="28204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0909" r="-14545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>
              <a:stCxn id="12" idx="2"/>
            </p:cNvCxnSpPr>
            <p:nvPr/>
          </p:nvCxnSpPr>
          <p:spPr>
            <a:xfrm>
              <a:off x="7652456" y="2189175"/>
              <a:ext cx="1" cy="185084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292244" y="1393855"/>
                  <a:ext cx="444222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2244" y="1393855"/>
                  <a:ext cx="444222" cy="28204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808" r="-17808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/>
            <p:cNvSpPr/>
            <p:nvPr/>
          </p:nvSpPr>
          <p:spPr bwMode="auto">
            <a:xfrm rot="5400000">
              <a:off x="5308800" y="1303579"/>
              <a:ext cx="122448" cy="36459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 flipH="1">
              <a:off x="6453935" y="1270000"/>
              <a:ext cx="431749" cy="431749"/>
              <a:chOff x="2555428" y="1495327"/>
              <a:chExt cx="1194816" cy="1194816"/>
            </a:xfrm>
          </p:grpSpPr>
          <p:sp>
            <p:nvSpPr>
              <p:cNvPr id="46" name="Oval 45"/>
              <p:cNvSpPr/>
              <p:nvPr/>
            </p:nvSpPr>
            <p:spPr bwMode="auto">
              <a:xfrm>
                <a:off x="2555428" y="1495327"/>
                <a:ext cx="1194816" cy="1194816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cxnSp>
            <p:nvCxnSpPr>
              <p:cNvPr id="47" name="Straight Connector 46"/>
              <p:cNvCxnSpPr>
                <a:stCxn id="46" idx="1"/>
                <a:endCxn id="46" idx="5"/>
              </p:cNvCxnSpPr>
              <p:nvPr/>
            </p:nvCxnSpPr>
            <p:spPr>
              <a:xfrm>
                <a:off x="2730405" y="1670304"/>
                <a:ext cx="844862" cy="844862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6" idx="3"/>
                <a:endCxn id="46" idx="7"/>
              </p:cNvCxnSpPr>
              <p:nvPr/>
            </p:nvCxnSpPr>
            <p:spPr>
              <a:xfrm flipV="1">
                <a:off x="2730405" y="1670304"/>
                <a:ext cx="844862" cy="844862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6515053" y="2038994"/>
              <a:ext cx="305388" cy="305388"/>
              <a:chOff x="1877568" y="2036064"/>
              <a:chExt cx="499872" cy="499872"/>
            </a:xfrm>
          </p:grpSpPr>
          <p:sp>
            <p:nvSpPr>
              <p:cNvPr id="51" name="Oval 50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52" name="Freeform 51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581024" y="2468712"/>
              <a:ext cx="173445" cy="236845"/>
              <a:chOff x="1972893" y="3251315"/>
              <a:chExt cx="283902" cy="387679"/>
            </a:xfrm>
          </p:grpSpPr>
          <p:cxnSp>
            <p:nvCxnSpPr>
              <p:cNvPr id="54" name="Straight Connector 53"/>
              <p:cNvCxnSpPr>
                <a:endCxn id="55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Isosceles Triangle 54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6787660" y="2216441"/>
                  <a:ext cx="5714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7660" y="2216441"/>
                  <a:ext cx="57143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255" r="-1064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/>
            <p:cNvCxnSpPr>
              <a:endCxn id="51" idx="0"/>
            </p:cNvCxnSpPr>
            <p:nvPr/>
          </p:nvCxnSpPr>
          <p:spPr>
            <a:xfrm>
              <a:off x="6667747" y="1711642"/>
              <a:ext cx="0" cy="327352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667746" y="2337052"/>
              <a:ext cx="0" cy="13166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150225" y="986952"/>
                  <a:ext cx="4310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0225" y="986952"/>
                  <a:ext cx="43107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857" r="-1429" b="-180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904262" y="1827262"/>
                  <a:ext cx="5137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4262" y="1827262"/>
                  <a:ext cx="51373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706" r="-1176" b="-180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5909922" y="1407687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j-lt"/>
                </a:rPr>
                <a:t>+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66027" y="2231260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+mj-lt"/>
                </a:rPr>
                <a:t>-</a:t>
              </a:r>
              <a:endParaRPr lang="en-US" dirty="0" smtClean="0">
                <a:solidFill>
                  <a:schemeClr val="bg1"/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591722" y="986952"/>
                  <a:ext cx="52238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722" y="986952"/>
                  <a:ext cx="522387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651" b="-16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3775" y="1881617"/>
                <a:ext cx="2420085" cy="579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𝐶𝑜𝑛𝑣𝐺𝑎𝑖𝑛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𝐼𝐹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75" y="1881617"/>
                <a:ext cx="2420085" cy="57958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744248" y="2502706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3775" y="2788100"/>
                <a:ext cx="3797706" cy="1234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𝑂𝑢𝑡𝑝𝑢𝑡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𝑃𝑜𝑤𝑒𝑟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𝐼𝐹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𝐴𝑣𝑎𝑖𝑙𝑎𝑏𝑙𝑒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𝑝𝑜𝑤𝑒𝑟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𝐼𝐹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75" y="2788100"/>
                <a:ext cx="3797706" cy="123463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 Placeholder 2"/>
          <p:cNvSpPr txBox="1">
            <a:spLocks/>
          </p:cNvSpPr>
          <p:nvPr/>
        </p:nvSpPr>
        <p:spPr bwMode="auto">
          <a:xfrm>
            <a:off x="308786" y="4835001"/>
            <a:ext cx="8493125" cy="114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 b="0">
                <a:solidFill>
                  <a:srgbClr val="0070C0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1pPr>
            <a:lvl2pPr marL="742950" indent="-28575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8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2pPr>
            <a:lvl3pPr marL="11430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6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3pPr>
            <a:lvl4pPr marL="16002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4pPr>
            <a:lvl5pPr marL="20574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pPr marL="342900" lvl="1" indent="-34290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70C0"/>
                </a:solidFill>
              </a:rPr>
              <a:t>Note that because two mixing products (sum and difference) are generated, there is an automatic 3-dB loss</a:t>
            </a:r>
          </a:p>
          <a:p>
            <a:r>
              <a:rPr lang="en-US" kern="0" dirty="0" smtClean="0"/>
              <a:t>Active mixers may give gain; while passive mixers (e.g. diode mixers) give loss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03581" y="2751957"/>
            <a:ext cx="4445904" cy="1674969"/>
            <a:chOff x="4803581" y="2751957"/>
            <a:chExt cx="4445904" cy="1674969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912346" y="4426925"/>
              <a:ext cx="3975280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4912346" y="3194065"/>
              <a:ext cx="0" cy="123286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5353786" y="3948444"/>
              <a:ext cx="0" cy="47848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6410249" y="3194065"/>
              <a:ext cx="0" cy="123286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6802078" y="3738895"/>
              <a:ext cx="0" cy="68803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5994231" y="2751957"/>
                  <a:ext cx="5550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231" y="2751957"/>
                  <a:ext cx="55502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6478248" y="3336328"/>
                  <a:ext cx="5647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248" y="3336328"/>
                  <a:ext cx="56470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4803581" y="3479712"/>
                  <a:ext cx="17318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3581" y="3479712"/>
                  <a:ext cx="1731884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Freeform 74"/>
            <p:cNvSpPr/>
            <p:nvPr/>
          </p:nvSpPr>
          <p:spPr bwMode="auto">
            <a:xfrm>
              <a:off x="5421007" y="3923579"/>
              <a:ext cx="1313370" cy="149641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350" h="386319">
                  <a:moveTo>
                    <a:pt x="2038350" y="62469"/>
                  </a:moveTo>
                  <a:cubicBezTo>
                    <a:pt x="1665287" y="16431"/>
                    <a:pt x="1292225" y="-29606"/>
                    <a:pt x="952500" y="24369"/>
                  </a:cubicBezTo>
                  <a:cubicBezTo>
                    <a:pt x="612775" y="78344"/>
                    <a:pt x="152400" y="335519"/>
                    <a:pt x="0" y="386319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8499340" y="3948444"/>
              <a:ext cx="0" cy="47848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7517601" y="3479712"/>
                  <a:ext cx="17318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7601" y="3479712"/>
                  <a:ext cx="1731884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Freeform 77"/>
            <p:cNvSpPr/>
            <p:nvPr/>
          </p:nvSpPr>
          <p:spPr bwMode="auto">
            <a:xfrm flipH="1">
              <a:off x="6870030" y="3923579"/>
              <a:ext cx="1561608" cy="197958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350" h="386319">
                  <a:moveTo>
                    <a:pt x="2038350" y="62469"/>
                  </a:moveTo>
                  <a:cubicBezTo>
                    <a:pt x="1665287" y="16431"/>
                    <a:pt x="1292225" y="-29606"/>
                    <a:pt x="952500" y="24369"/>
                  </a:cubicBezTo>
                  <a:cubicBezTo>
                    <a:pt x="612775" y="78344"/>
                    <a:pt x="152400" y="335519"/>
                    <a:pt x="0" y="386319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0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Mixer Specifications – Noise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Single-sideband noise: takes signal from one sideband but noise from both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Double-sideband noise: takes signals and noise from both sidebands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DSB NF would usually be 3-dB less than the SSB NF</a:t>
            </a:r>
          </a:p>
          <a:p>
            <a:r>
              <a:rPr lang="en-US" dirty="0" smtClean="0"/>
              <a:t>For passive mixers, the NF is usually equal to the conversion gain (under the assumption that the mixer is well matched at the RF and IF ports)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528" y="1310978"/>
            <a:ext cx="5054809" cy="1720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353" y="3408733"/>
            <a:ext cx="5112192" cy="166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1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Mixer Specifications – Power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concept of nonlinearity metrics such as P1dB and IP3 are the same as in amplifiers we studied before</a:t>
            </a:r>
          </a:p>
          <a:p>
            <a:r>
              <a:rPr lang="en-US" dirty="0" smtClean="0"/>
              <a:t>Gain compression – P1dB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Intermodulation – IP3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8" y="2025478"/>
            <a:ext cx="6145226" cy="200813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468" y="4504539"/>
            <a:ext cx="4902682" cy="235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6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Mixer Specifications – Intermodulation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At the IF output, you may have a lot of intermodulation products </a:t>
            </a:r>
          </a:p>
          <a:p>
            <a:r>
              <a:rPr lang="en-US" dirty="0" smtClean="0"/>
              <a:t>Some vendors provide tables of these </a:t>
            </a:r>
            <a:r>
              <a:rPr lang="en-US" dirty="0" err="1" smtClean="0"/>
              <a:t>intermod</a:t>
            </a:r>
            <a:r>
              <a:rPr lang="en-US" dirty="0" smtClean="0"/>
              <a:t> products (often specified relative to the IF output power)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81" y="1982813"/>
            <a:ext cx="7123951" cy="428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Mixer Specifications  -- Isolation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1869759"/>
          </a:xfrm>
        </p:spPr>
        <p:txBody>
          <a:bodyPr/>
          <a:lstStyle/>
          <a:p>
            <a:r>
              <a:rPr lang="en-US" dirty="0" smtClean="0"/>
              <a:t>Isolation (feed-through): insertion loss between ports (at the same frequency)</a:t>
            </a:r>
          </a:p>
          <a:p>
            <a:pPr lvl="1"/>
            <a:r>
              <a:rPr lang="en-US" dirty="0" smtClean="0"/>
              <a:t>Important ones: LO-&gt;RF feed-through, LO-&gt;IF feed-through</a:t>
            </a:r>
          </a:p>
          <a:p>
            <a:pPr lvl="1"/>
            <a:r>
              <a:rPr lang="en-US" dirty="0" smtClean="0"/>
              <a:t>Not so important ones: </a:t>
            </a:r>
          </a:p>
          <a:p>
            <a:pPr lvl="2"/>
            <a:r>
              <a:rPr lang="en-US" dirty="0" smtClean="0"/>
              <a:t>RF-&gt;IF: typically too small compared with the IF signals</a:t>
            </a:r>
          </a:p>
          <a:p>
            <a:pPr lvl="2"/>
            <a:r>
              <a:rPr lang="en-US" dirty="0" smtClean="0"/>
              <a:t>IF-&gt;RF: </a:t>
            </a:r>
            <a:r>
              <a:rPr lang="en-US" dirty="0"/>
              <a:t>typically too small compared with the </a:t>
            </a:r>
            <a:r>
              <a:rPr lang="en-US" dirty="0" smtClean="0"/>
              <a:t>LO-&gt;RF feed-through</a:t>
            </a:r>
          </a:p>
          <a:p>
            <a:pPr lvl="2"/>
            <a:r>
              <a:rPr lang="en-US" dirty="0" smtClean="0"/>
              <a:t>IF-&gt;LO and RF-&gt;LO: </a:t>
            </a:r>
            <a:r>
              <a:rPr lang="en-US" dirty="0"/>
              <a:t>typically too small </a:t>
            </a:r>
            <a:r>
              <a:rPr lang="en-US" dirty="0" smtClean="0"/>
              <a:t>to interfere with the LO circuit</a:t>
            </a:r>
            <a:endParaRPr lang="en-US" dirty="0"/>
          </a:p>
          <a:p>
            <a:pPr lvl="2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710583" y="3604486"/>
            <a:ext cx="1194816" cy="1194816"/>
            <a:chOff x="2555428" y="1495327"/>
            <a:chExt cx="1194816" cy="1194816"/>
          </a:xfrm>
        </p:grpSpPr>
        <p:sp>
          <p:nvSpPr>
            <p:cNvPr id="5" name="Oval 4"/>
            <p:cNvSpPr/>
            <p:nvPr/>
          </p:nvSpPr>
          <p:spPr bwMode="auto">
            <a:xfrm>
              <a:off x="2555428" y="1495327"/>
              <a:ext cx="1194816" cy="1194816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6" name="Straight Connector 5"/>
            <p:cNvCxnSpPr>
              <a:stCxn id="5" idx="1"/>
              <a:endCxn id="5" idx="5"/>
            </p:cNvCxnSpPr>
            <p:nvPr/>
          </p:nvCxnSpPr>
          <p:spPr>
            <a:xfrm>
              <a:off x="2730405" y="1670304"/>
              <a:ext cx="844862" cy="84486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3"/>
              <a:endCxn id="5" idx="7"/>
            </p:cNvCxnSpPr>
            <p:nvPr/>
          </p:nvCxnSpPr>
          <p:spPr>
            <a:xfrm flipV="1">
              <a:off x="2730405" y="1670304"/>
              <a:ext cx="844862" cy="84486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>
            <a:stCxn id="5" idx="2"/>
          </p:cNvCxnSpPr>
          <p:nvPr/>
        </p:nvCxnSpPr>
        <p:spPr>
          <a:xfrm flipH="1">
            <a:off x="2804630" y="4201894"/>
            <a:ext cx="905953" cy="0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4"/>
          </p:cNvCxnSpPr>
          <p:nvPr/>
        </p:nvCxnSpPr>
        <p:spPr>
          <a:xfrm>
            <a:off x="4307991" y="4799302"/>
            <a:ext cx="0" cy="780288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905399" y="4207990"/>
            <a:ext cx="905953" cy="0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6161" y="3588367"/>
            <a:ext cx="673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RF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81095" y="5125807"/>
            <a:ext cx="6986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LO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11352" y="3586391"/>
            <a:ext cx="5677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IF</a:t>
            </a:r>
          </a:p>
        </p:txBody>
      </p:sp>
      <p:sp>
        <p:nvSpPr>
          <p:cNvPr id="15" name="Freeform 14"/>
          <p:cNvSpPr/>
          <p:nvPr/>
        </p:nvSpPr>
        <p:spPr bwMode="auto">
          <a:xfrm>
            <a:off x="2850234" y="4621513"/>
            <a:ext cx="1059679" cy="905963"/>
          </a:xfrm>
          <a:custGeom>
            <a:avLst/>
            <a:gdLst>
              <a:gd name="connsiteX0" fmla="*/ 1059679 w 1059679"/>
              <a:gd name="connsiteY0" fmla="*/ 905854 h 905854"/>
              <a:gd name="connsiteX1" fmla="*/ 0 w 1059679"/>
              <a:gd name="connsiteY1" fmla="*/ 0 h 905854"/>
              <a:gd name="connsiteX2" fmla="*/ 0 w 1059679"/>
              <a:gd name="connsiteY2" fmla="*/ 0 h 905854"/>
              <a:gd name="connsiteX0" fmla="*/ 1059679 w 1059679"/>
              <a:gd name="connsiteY0" fmla="*/ 905893 h 905893"/>
              <a:gd name="connsiteX1" fmla="*/ 0 w 1059679"/>
              <a:gd name="connsiteY1" fmla="*/ 39 h 905893"/>
              <a:gd name="connsiteX2" fmla="*/ 0 w 1059679"/>
              <a:gd name="connsiteY2" fmla="*/ 39 h 905893"/>
              <a:gd name="connsiteX0" fmla="*/ 1059679 w 1059679"/>
              <a:gd name="connsiteY0" fmla="*/ 905963 h 905963"/>
              <a:gd name="connsiteX1" fmla="*/ 0 w 1059679"/>
              <a:gd name="connsiteY1" fmla="*/ 109 h 905963"/>
              <a:gd name="connsiteX2" fmla="*/ 0 w 1059679"/>
              <a:gd name="connsiteY2" fmla="*/ 109 h 90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9679" h="905963">
                <a:moveTo>
                  <a:pt x="1059679" y="905963"/>
                </a:moveTo>
                <a:cubicBezTo>
                  <a:pt x="1014101" y="210906"/>
                  <a:pt x="524141" y="-5588"/>
                  <a:pt x="0" y="109"/>
                </a:cubicBezTo>
                <a:lnTo>
                  <a:pt x="0" y="109"/>
                </a:lnTo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 bwMode="auto">
          <a:xfrm flipH="1">
            <a:off x="5218105" y="4624325"/>
            <a:ext cx="1095286" cy="905963"/>
          </a:xfrm>
          <a:custGeom>
            <a:avLst/>
            <a:gdLst>
              <a:gd name="connsiteX0" fmla="*/ 1059679 w 1059679"/>
              <a:gd name="connsiteY0" fmla="*/ 905854 h 905854"/>
              <a:gd name="connsiteX1" fmla="*/ 0 w 1059679"/>
              <a:gd name="connsiteY1" fmla="*/ 0 h 905854"/>
              <a:gd name="connsiteX2" fmla="*/ 0 w 1059679"/>
              <a:gd name="connsiteY2" fmla="*/ 0 h 905854"/>
              <a:gd name="connsiteX0" fmla="*/ 1059679 w 1059679"/>
              <a:gd name="connsiteY0" fmla="*/ 905893 h 905893"/>
              <a:gd name="connsiteX1" fmla="*/ 0 w 1059679"/>
              <a:gd name="connsiteY1" fmla="*/ 39 h 905893"/>
              <a:gd name="connsiteX2" fmla="*/ 0 w 1059679"/>
              <a:gd name="connsiteY2" fmla="*/ 39 h 905893"/>
              <a:gd name="connsiteX0" fmla="*/ 1059679 w 1059679"/>
              <a:gd name="connsiteY0" fmla="*/ 905963 h 905963"/>
              <a:gd name="connsiteX1" fmla="*/ 0 w 1059679"/>
              <a:gd name="connsiteY1" fmla="*/ 109 h 905963"/>
              <a:gd name="connsiteX2" fmla="*/ 0 w 1059679"/>
              <a:gd name="connsiteY2" fmla="*/ 109 h 90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9679" h="905963">
                <a:moveTo>
                  <a:pt x="1059679" y="905963"/>
                </a:moveTo>
                <a:cubicBezTo>
                  <a:pt x="1014101" y="210906"/>
                  <a:pt x="524141" y="-5588"/>
                  <a:pt x="0" y="109"/>
                </a:cubicBezTo>
                <a:lnTo>
                  <a:pt x="0" y="109"/>
                </a:lnTo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4542" y="4464087"/>
            <a:ext cx="2408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LO-RF feed-through may radiate through the antenna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23662" y="4527726"/>
            <a:ext cx="2408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LO-IF feed-through may interfere with weak IF signals</a:t>
            </a:r>
          </a:p>
        </p:txBody>
      </p:sp>
    </p:spTree>
    <p:extLst>
      <p:ext uri="{BB962C8B-B14F-4D97-AF65-F5344CB8AC3E}">
        <p14:creationId xmlns:p14="http://schemas.microsoft.com/office/powerpoint/2010/main" val="70462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Mixer Example: Analog Devices ADL5801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C MXR 10MHZ-6GHZ UP/DWN 24LFCSP | ADL5801ACPZ-R7 | ADL5801ACPZ-R7TR-ND | Digi-Key Corp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8" t="13033" r="11088" b="12540"/>
          <a:stretch/>
        </p:blipFill>
        <p:spPr bwMode="auto">
          <a:xfrm>
            <a:off x="6571507" y="1077100"/>
            <a:ext cx="1721751" cy="16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587" y="1077100"/>
            <a:ext cx="1661471" cy="1768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1" y="914400"/>
            <a:ext cx="3751900" cy="22955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84086" y="2584680"/>
            <a:ext cx="140010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12967" y="2848280"/>
            <a:ext cx="4140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Internal LO amplifier allows a small LO input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043017" y="2584680"/>
            <a:ext cx="2508346" cy="4256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015" y="3458972"/>
            <a:ext cx="4067096" cy="339902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 bwMode="auto">
          <a:xfrm>
            <a:off x="1554015" y="4981575"/>
            <a:ext cx="430173" cy="81915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199322" y="4981575"/>
            <a:ext cx="430173" cy="81915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 rot="5400000">
            <a:off x="3432039" y="3128111"/>
            <a:ext cx="430173" cy="81915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063161" y="3630398"/>
            <a:ext cx="1966897" cy="35968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984189" y="4001820"/>
            <a:ext cx="4045869" cy="13640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607057" y="3990083"/>
            <a:ext cx="423001" cy="120219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59969" y="3813557"/>
            <a:ext cx="30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All ports are differential</a:t>
            </a:r>
          </a:p>
        </p:txBody>
      </p:sp>
    </p:spTree>
    <p:extLst>
      <p:ext uri="{BB962C8B-B14F-4D97-AF65-F5344CB8AC3E}">
        <p14:creationId xmlns:p14="http://schemas.microsoft.com/office/powerpoint/2010/main" val="411365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17" grpId="0" animBg="1"/>
      <p:bldP spid="18" grpId="0" animBg="1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ADL5801 – Impedance Matching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38" y="914400"/>
            <a:ext cx="3878122" cy="30736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075" y="914400"/>
            <a:ext cx="3913832" cy="31113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483" y="4025783"/>
            <a:ext cx="7019150" cy="241405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1089061" y="5157627"/>
            <a:ext cx="7233006" cy="18493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2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ADL5801 – Isolation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08" y="914400"/>
            <a:ext cx="4368415" cy="3416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823" y="951355"/>
            <a:ext cx="4375839" cy="33423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667" y="4311755"/>
            <a:ext cx="3281388" cy="257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Mixer Example – </a:t>
            </a:r>
            <a:r>
              <a:rPr lang="en-US" dirty="0" err="1" smtClean="0"/>
              <a:t>MiniCircuits</a:t>
            </a:r>
            <a:r>
              <a:rPr lang="en-US" dirty="0" smtClean="0"/>
              <a:t> MAC-80H+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914400"/>
            <a:ext cx="8324851" cy="55904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3449" y="1762125"/>
            <a:ext cx="3086101" cy="1296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907" y="2115691"/>
            <a:ext cx="3005140" cy="9233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The level of a mixer is basically the required LO signal level</a:t>
            </a:r>
          </a:p>
        </p:txBody>
      </p:sp>
    </p:spTree>
    <p:extLst>
      <p:ext uri="{BB962C8B-B14F-4D97-AF65-F5344CB8AC3E}">
        <p14:creationId xmlns:p14="http://schemas.microsoft.com/office/powerpoint/2010/main" val="114064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Ideal Multiplier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multiplier can realize the mixer function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723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555428" y="1495327"/>
            <a:ext cx="1194816" cy="1194816"/>
            <a:chOff x="2555428" y="1495327"/>
            <a:chExt cx="1194816" cy="1194816"/>
          </a:xfrm>
        </p:grpSpPr>
        <p:sp>
          <p:nvSpPr>
            <p:cNvPr id="4" name="Oval 3"/>
            <p:cNvSpPr/>
            <p:nvPr/>
          </p:nvSpPr>
          <p:spPr bwMode="auto">
            <a:xfrm>
              <a:off x="2555428" y="1495327"/>
              <a:ext cx="1194816" cy="1194816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6" name="Straight Connector 5"/>
            <p:cNvCxnSpPr>
              <a:stCxn id="4" idx="1"/>
              <a:endCxn id="4" idx="5"/>
            </p:cNvCxnSpPr>
            <p:nvPr/>
          </p:nvCxnSpPr>
          <p:spPr>
            <a:xfrm>
              <a:off x="2730405" y="1670304"/>
              <a:ext cx="844862" cy="84486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" idx="3"/>
              <a:endCxn id="4" idx="7"/>
            </p:cNvCxnSpPr>
            <p:nvPr/>
          </p:nvCxnSpPr>
          <p:spPr>
            <a:xfrm flipV="1">
              <a:off x="2730405" y="1670304"/>
              <a:ext cx="844862" cy="84486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stCxn id="4" idx="2"/>
          </p:cNvCxnSpPr>
          <p:nvPr/>
        </p:nvCxnSpPr>
        <p:spPr>
          <a:xfrm flipH="1">
            <a:off x="1649475" y="2092735"/>
            <a:ext cx="905953" cy="0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4"/>
          </p:cNvCxnSpPr>
          <p:nvPr/>
        </p:nvCxnSpPr>
        <p:spPr>
          <a:xfrm>
            <a:off x="3152836" y="2690143"/>
            <a:ext cx="0" cy="780288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750244" y="2098831"/>
            <a:ext cx="905953" cy="0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0785" y="1479208"/>
            <a:ext cx="11705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input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12455" y="2726421"/>
            <a:ext cx="11705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input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39124" y="1490516"/>
            <a:ext cx="14510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77509" y="2021899"/>
                <a:ext cx="50982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509" y="2021899"/>
                <a:ext cx="50982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42801" y="3149151"/>
                <a:ext cx="51873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801" y="3149151"/>
                <a:ext cx="518732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30288" y="2033206"/>
                <a:ext cx="2214324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288" y="2033206"/>
                <a:ext cx="221432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9358" y="4433100"/>
                <a:ext cx="6696705" cy="1060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b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58" y="4433100"/>
                <a:ext cx="6696705" cy="1060803"/>
              </a:xfrm>
              <a:prstGeom prst="rect">
                <a:avLst/>
              </a:prstGeom>
              <a:blipFill rotWithShape="0">
                <a:blip r:embed="rId6"/>
                <a:stretch>
                  <a:fillRect r="-1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799759" y="5826150"/>
            <a:ext cx="3054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Sum and difference</a:t>
            </a:r>
          </a:p>
          <a:p>
            <a:r>
              <a:rPr lang="en-US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frequencies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312455" y="5443703"/>
            <a:ext cx="125689" cy="415314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559552" y="5443703"/>
            <a:ext cx="953083" cy="428526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46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Mixer Example – </a:t>
            </a:r>
            <a:r>
              <a:rPr lang="en-US" dirty="0" err="1" smtClean="0"/>
              <a:t>MiniCircuits</a:t>
            </a:r>
            <a:r>
              <a:rPr lang="en-US" dirty="0" smtClean="0"/>
              <a:t> MAC-80H+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914400"/>
            <a:ext cx="8669313" cy="50241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42446" y="5839371"/>
            <a:ext cx="5331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+mj-lt"/>
              </a:rPr>
              <a:t>Read the fine prints: 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Landing pad dimensions may be dependent on the substrate type and thickness </a:t>
            </a:r>
            <a:endParaRPr lang="en-US" sz="1600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24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Mixer in an RF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Down-conversion example 1: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=2450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=2400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What is the IF frequency?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Down-conversion example 2: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=2450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What is the IF frequency</a:t>
                </a:r>
                <a:r>
                  <a:rPr lang="en-US" dirty="0" smtClean="0"/>
                  <a:t>?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Up-conversion example 1: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=2400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What is the RF frequency?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723" t="-1266" b="-27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17904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http://www.digikey.com/en/articles/techzone/2011/oct/the-basics-of-mixers</a:t>
            </a:r>
          </a:p>
        </p:txBody>
      </p:sp>
      <p:grpSp>
        <p:nvGrpSpPr>
          <p:cNvPr id="27652" name="Group 27651"/>
          <p:cNvGrpSpPr/>
          <p:nvPr/>
        </p:nvGrpSpPr>
        <p:grpSpPr>
          <a:xfrm>
            <a:off x="5343695" y="833041"/>
            <a:ext cx="3749362" cy="1455191"/>
            <a:chOff x="5343695" y="833041"/>
            <a:chExt cx="3749362" cy="1455191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5378335" y="2288231"/>
              <a:ext cx="3308465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5378335" y="1055371"/>
              <a:ext cx="0" cy="123286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5819775" y="1809750"/>
              <a:ext cx="0" cy="47848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7820025" y="1055371"/>
              <a:ext cx="0" cy="123286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8220075" y="1600201"/>
              <a:ext cx="0" cy="68803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7816707" y="833041"/>
                  <a:ext cx="6821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707" y="833041"/>
                  <a:ext cx="6821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93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400623" y="1404119"/>
                  <a:ext cx="6924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0623" y="1404119"/>
                  <a:ext cx="692434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77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343695" y="1326241"/>
                  <a:ext cx="63312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3695" y="1326241"/>
                  <a:ext cx="633122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4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651" name="Freeform 27650"/>
            <p:cNvSpPr/>
            <p:nvPr/>
          </p:nvSpPr>
          <p:spPr bwMode="auto">
            <a:xfrm>
              <a:off x="6029325" y="1699656"/>
              <a:ext cx="2038350" cy="386319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350" h="386319">
                  <a:moveTo>
                    <a:pt x="2038350" y="62469"/>
                  </a:moveTo>
                  <a:cubicBezTo>
                    <a:pt x="1665287" y="16431"/>
                    <a:pt x="1292225" y="-29606"/>
                    <a:pt x="952500" y="24369"/>
                  </a:cubicBezTo>
                  <a:cubicBezTo>
                    <a:pt x="612775" y="78344"/>
                    <a:pt x="152400" y="335519"/>
                    <a:pt x="0" y="386319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53" name="Group 27652"/>
          <p:cNvGrpSpPr/>
          <p:nvPr/>
        </p:nvGrpSpPr>
        <p:grpSpPr>
          <a:xfrm>
            <a:off x="5338180" y="2870160"/>
            <a:ext cx="3347576" cy="1571279"/>
            <a:chOff x="5343695" y="2394660"/>
            <a:chExt cx="3347576" cy="1571279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5382806" y="3965938"/>
              <a:ext cx="3308465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382806" y="2733078"/>
              <a:ext cx="0" cy="123286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5824246" y="3487457"/>
              <a:ext cx="0" cy="47848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7593598" y="2394660"/>
              <a:ext cx="682174" cy="1571278"/>
              <a:chOff x="7184959" y="2413523"/>
              <a:chExt cx="682174" cy="1571278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7824496" y="2751941"/>
                <a:ext cx="0" cy="1232860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7184959" y="2413523"/>
                    <a:ext cx="6821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Rectangl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4959" y="2413523"/>
                    <a:ext cx="682174" cy="46166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786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648" name="Group 27647"/>
            <p:cNvGrpSpPr/>
            <p:nvPr/>
          </p:nvGrpSpPr>
          <p:grpSpPr>
            <a:xfrm>
              <a:off x="7242251" y="2870160"/>
              <a:ext cx="692434" cy="1095779"/>
              <a:chOff x="7646772" y="2833310"/>
              <a:chExt cx="692434" cy="1095779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8224546" y="3277909"/>
                <a:ext cx="0" cy="651180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7646772" y="2833310"/>
                    <a:ext cx="69243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6772" y="2833310"/>
                    <a:ext cx="692434" cy="46166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877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343695" y="3003948"/>
                  <a:ext cx="63312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3695" y="3003948"/>
                  <a:ext cx="633122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42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Freeform 35"/>
            <p:cNvSpPr/>
            <p:nvPr/>
          </p:nvSpPr>
          <p:spPr bwMode="auto">
            <a:xfrm>
              <a:off x="5924302" y="3360972"/>
              <a:ext cx="1743153" cy="386319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350" h="386319">
                  <a:moveTo>
                    <a:pt x="2038350" y="62469"/>
                  </a:moveTo>
                  <a:cubicBezTo>
                    <a:pt x="1665287" y="16431"/>
                    <a:pt x="1292225" y="-29606"/>
                    <a:pt x="952500" y="24369"/>
                  </a:cubicBezTo>
                  <a:cubicBezTo>
                    <a:pt x="612775" y="78344"/>
                    <a:pt x="152400" y="335519"/>
                    <a:pt x="0" y="386319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478938" y="4706723"/>
            <a:ext cx="682174" cy="1664274"/>
            <a:chOff x="7279375" y="2294967"/>
            <a:chExt cx="682174" cy="1664274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7824496" y="2751941"/>
              <a:ext cx="0" cy="120730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7279375" y="2294967"/>
                  <a:ext cx="6821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9375" y="2294967"/>
                  <a:ext cx="682174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786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5335711" y="5138136"/>
            <a:ext cx="3671591" cy="1232861"/>
            <a:chOff x="5335711" y="5138136"/>
            <a:chExt cx="3671591" cy="1232861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5374822" y="6370996"/>
              <a:ext cx="3308465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374822" y="5138136"/>
              <a:ext cx="0" cy="123286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816262" y="5892515"/>
              <a:ext cx="0" cy="47848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7084166" y="5238368"/>
              <a:ext cx="692434" cy="1132629"/>
              <a:chOff x="7496671" y="2796460"/>
              <a:chExt cx="692434" cy="1132629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8074445" y="3241058"/>
                <a:ext cx="0" cy="68803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7496671" y="2796460"/>
                    <a:ext cx="69243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6671" y="2796460"/>
                    <a:ext cx="692434" cy="461665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877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5335711" y="5409006"/>
                  <a:ext cx="63312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5711" y="5409006"/>
                  <a:ext cx="633122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962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Freeform 39"/>
            <p:cNvSpPr/>
            <p:nvPr/>
          </p:nvSpPr>
          <p:spPr bwMode="auto">
            <a:xfrm flipH="1">
              <a:off x="5913228" y="5787434"/>
              <a:ext cx="1572425" cy="419629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  <a:gd name="connsiteX0" fmla="*/ 2038350 w 2038350"/>
                <a:gd name="connsiteY0" fmla="*/ 367317 h 367317"/>
                <a:gd name="connsiteX1" fmla="*/ 952500 w 2038350"/>
                <a:gd name="connsiteY1" fmla="*/ 5367 h 367317"/>
                <a:gd name="connsiteX2" fmla="*/ 0 w 2038350"/>
                <a:gd name="connsiteY2" fmla="*/ 367317 h 367317"/>
                <a:gd name="connsiteX0" fmla="*/ 2004337 w 2004337"/>
                <a:gd name="connsiteY0" fmla="*/ 181696 h 371965"/>
                <a:gd name="connsiteX1" fmla="*/ 952500 w 2004337"/>
                <a:gd name="connsiteY1" fmla="*/ 10015 h 371965"/>
                <a:gd name="connsiteX2" fmla="*/ 0 w 2004337"/>
                <a:gd name="connsiteY2" fmla="*/ 371965 h 371965"/>
                <a:gd name="connsiteX0" fmla="*/ 1838710 w 1838710"/>
                <a:gd name="connsiteY0" fmla="*/ 437115 h 437116"/>
                <a:gd name="connsiteX1" fmla="*/ 786873 w 1838710"/>
                <a:gd name="connsiteY1" fmla="*/ 265434 h 437116"/>
                <a:gd name="connsiteX2" fmla="*/ 0 w 1838710"/>
                <a:gd name="connsiteY2" fmla="*/ 4860 h 437116"/>
                <a:gd name="connsiteX0" fmla="*/ 1838710 w 1838710"/>
                <a:gd name="connsiteY0" fmla="*/ 437085 h 437085"/>
                <a:gd name="connsiteX1" fmla="*/ 799438 w 1838710"/>
                <a:gd name="connsiteY1" fmla="*/ 267943 h 437085"/>
                <a:gd name="connsiteX2" fmla="*/ 0 w 1838710"/>
                <a:gd name="connsiteY2" fmla="*/ 4830 h 437085"/>
                <a:gd name="connsiteX0" fmla="*/ 1838710 w 1838710"/>
                <a:gd name="connsiteY0" fmla="*/ 437085 h 437085"/>
                <a:gd name="connsiteX1" fmla="*/ 799438 w 1838710"/>
                <a:gd name="connsiteY1" fmla="*/ 267943 h 437085"/>
                <a:gd name="connsiteX2" fmla="*/ 0 w 1838710"/>
                <a:gd name="connsiteY2" fmla="*/ 4830 h 437085"/>
                <a:gd name="connsiteX0" fmla="*/ 1838710 w 1838710"/>
                <a:gd name="connsiteY0" fmla="*/ 437085 h 437085"/>
                <a:gd name="connsiteX1" fmla="*/ 799438 w 1838710"/>
                <a:gd name="connsiteY1" fmla="*/ 267943 h 437085"/>
                <a:gd name="connsiteX2" fmla="*/ 0 w 1838710"/>
                <a:gd name="connsiteY2" fmla="*/ 4830 h 437085"/>
                <a:gd name="connsiteX0" fmla="*/ 1838710 w 1838710"/>
                <a:gd name="connsiteY0" fmla="*/ 435650 h 439467"/>
                <a:gd name="connsiteX1" fmla="*/ 1838710 w 1838710"/>
                <a:gd name="connsiteY1" fmla="*/ 435650 h 439467"/>
                <a:gd name="connsiteX2" fmla="*/ 0 w 1838710"/>
                <a:gd name="connsiteY2" fmla="*/ 3395 h 439467"/>
                <a:gd name="connsiteX0" fmla="*/ 1838710 w 1838710"/>
                <a:gd name="connsiteY0" fmla="*/ 435627 h 443236"/>
                <a:gd name="connsiteX1" fmla="*/ 1838710 w 1838710"/>
                <a:gd name="connsiteY1" fmla="*/ 439444 h 443236"/>
                <a:gd name="connsiteX2" fmla="*/ 0 w 1838710"/>
                <a:gd name="connsiteY2" fmla="*/ 3372 h 443236"/>
                <a:gd name="connsiteX0" fmla="*/ 1838710 w 1838710"/>
                <a:gd name="connsiteY0" fmla="*/ 457603 h 461420"/>
                <a:gd name="connsiteX1" fmla="*/ 1838710 w 1838710"/>
                <a:gd name="connsiteY1" fmla="*/ 461420 h 461420"/>
                <a:gd name="connsiteX2" fmla="*/ 0 w 1838710"/>
                <a:gd name="connsiteY2" fmla="*/ 25348 h 46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8710" h="461420">
                  <a:moveTo>
                    <a:pt x="1838710" y="457603"/>
                  </a:moveTo>
                  <a:lnTo>
                    <a:pt x="1838710" y="461420"/>
                  </a:lnTo>
                  <a:cubicBezTo>
                    <a:pt x="939341" y="-49829"/>
                    <a:pt x="152400" y="-25452"/>
                    <a:pt x="0" y="25348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8314868" y="5256539"/>
              <a:ext cx="692434" cy="1113158"/>
              <a:chOff x="8043173" y="2815931"/>
              <a:chExt cx="692434" cy="1113158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 flipV="1">
                <a:off x="8074445" y="3241058"/>
                <a:ext cx="0" cy="68803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8043173" y="2815931"/>
                    <a:ext cx="69243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3173" y="2815931"/>
                    <a:ext cx="692434" cy="46166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1754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" name="Freeform 47"/>
            <p:cNvSpPr/>
            <p:nvPr/>
          </p:nvSpPr>
          <p:spPr bwMode="auto">
            <a:xfrm flipH="1">
              <a:off x="5912876" y="5530253"/>
              <a:ext cx="2289013" cy="676810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  <a:gd name="connsiteX0" fmla="*/ 2038350 w 2038350"/>
                <a:gd name="connsiteY0" fmla="*/ 367317 h 367317"/>
                <a:gd name="connsiteX1" fmla="*/ 952500 w 2038350"/>
                <a:gd name="connsiteY1" fmla="*/ 5367 h 367317"/>
                <a:gd name="connsiteX2" fmla="*/ 0 w 2038350"/>
                <a:gd name="connsiteY2" fmla="*/ 367317 h 367317"/>
                <a:gd name="connsiteX0" fmla="*/ 2004337 w 2004337"/>
                <a:gd name="connsiteY0" fmla="*/ 181696 h 371965"/>
                <a:gd name="connsiteX1" fmla="*/ 952500 w 2004337"/>
                <a:gd name="connsiteY1" fmla="*/ 10015 h 371965"/>
                <a:gd name="connsiteX2" fmla="*/ 0 w 2004337"/>
                <a:gd name="connsiteY2" fmla="*/ 371965 h 371965"/>
                <a:gd name="connsiteX0" fmla="*/ 1838710 w 1838710"/>
                <a:gd name="connsiteY0" fmla="*/ 437115 h 437116"/>
                <a:gd name="connsiteX1" fmla="*/ 786873 w 1838710"/>
                <a:gd name="connsiteY1" fmla="*/ 265434 h 437116"/>
                <a:gd name="connsiteX2" fmla="*/ 0 w 1838710"/>
                <a:gd name="connsiteY2" fmla="*/ 4860 h 437116"/>
                <a:gd name="connsiteX0" fmla="*/ 1838710 w 1838710"/>
                <a:gd name="connsiteY0" fmla="*/ 437085 h 437085"/>
                <a:gd name="connsiteX1" fmla="*/ 799438 w 1838710"/>
                <a:gd name="connsiteY1" fmla="*/ 267943 h 437085"/>
                <a:gd name="connsiteX2" fmla="*/ 0 w 1838710"/>
                <a:gd name="connsiteY2" fmla="*/ 4830 h 437085"/>
                <a:gd name="connsiteX0" fmla="*/ 1838710 w 1838710"/>
                <a:gd name="connsiteY0" fmla="*/ 437085 h 437085"/>
                <a:gd name="connsiteX1" fmla="*/ 799438 w 1838710"/>
                <a:gd name="connsiteY1" fmla="*/ 267943 h 437085"/>
                <a:gd name="connsiteX2" fmla="*/ 0 w 1838710"/>
                <a:gd name="connsiteY2" fmla="*/ 4830 h 437085"/>
                <a:gd name="connsiteX0" fmla="*/ 1838710 w 1838710"/>
                <a:gd name="connsiteY0" fmla="*/ 437085 h 437085"/>
                <a:gd name="connsiteX1" fmla="*/ 799438 w 1838710"/>
                <a:gd name="connsiteY1" fmla="*/ 267943 h 437085"/>
                <a:gd name="connsiteX2" fmla="*/ 0 w 1838710"/>
                <a:gd name="connsiteY2" fmla="*/ 4830 h 437085"/>
                <a:gd name="connsiteX0" fmla="*/ 1838710 w 1838710"/>
                <a:gd name="connsiteY0" fmla="*/ 435650 h 439467"/>
                <a:gd name="connsiteX1" fmla="*/ 1838710 w 1838710"/>
                <a:gd name="connsiteY1" fmla="*/ 435650 h 439467"/>
                <a:gd name="connsiteX2" fmla="*/ 0 w 1838710"/>
                <a:gd name="connsiteY2" fmla="*/ 3395 h 439467"/>
                <a:gd name="connsiteX0" fmla="*/ 1838710 w 1838710"/>
                <a:gd name="connsiteY0" fmla="*/ 435627 h 443236"/>
                <a:gd name="connsiteX1" fmla="*/ 1838710 w 1838710"/>
                <a:gd name="connsiteY1" fmla="*/ 439444 h 443236"/>
                <a:gd name="connsiteX2" fmla="*/ 0 w 1838710"/>
                <a:gd name="connsiteY2" fmla="*/ 3372 h 443236"/>
                <a:gd name="connsiteX0" fmla="*/ 1838710 w 1838710"/>
                <a:gd name="connsiteY0" fmla="*/ 457603 h 461420"/>
                <a:gd name="connsiteX1" fmla="*/ 1838710 w 1838710"/>
                <a:gd name="connsiteY1" fmla="*/ 461420 h 461420"/>
                <a:gd name="connsiteX2" fmla="*/ 0 w 1838710"/>
                <a:gd name="connsiteY2" fmla="*/ 25348 h 461420"/>
                <a:gd name="connsiteX0" fmla="*/ 1785386 w 1785386"/>
                <a:gd name="connsiteY0" fmla="*/ 323111 h 326928"/>
                <a:gd name="connsiteX1" fmla="*/ 1785386 w 1785386"/>
                <a:gd name="connsiteY1" fmla="*/ 326928 h 326928"/>
                <a:gd name="connsiteX2" fmla="*/ 0 w 1785386"/>
                <a:gd name="connsiteY2" fmla="*/ 94616 h 326928"/>
                <a:gd name="connsiteX0" fmla="*/ 1785386 w 1785386"/>
                <a:gd name="connsiteY0" fmla="*/ 362941 h 366758"/>
                <a:gd name="connsiteX1" fmla="*/ 1785386 w 1785386"/>
                <a:gd name="connsiteY1" fmla="*/ 366758 h 366758"/>
                <a:gd name="connsiteX2" fmla="*/ 0 w 1785386"/>
                <a:gd name="connsiteY2" fmla="*/ 134446 h 36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5386" h="366758">
                  <a:moveTo>
                    <a:pt x="1785386" y="362941"/>
                  </a:moveTo>
                  <a:lnTo>
                    <a:pt x="1785386" y="366758"/>
                  </a:lnTo>
                  <a:cubicBezTo>
                    <a:pt x="886017" y="-144491"/>
                    <a:pt x="499009" y="-18234"/>
                    <a:pt x="0" y="134446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10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Frequency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Let’s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=2400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=2450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en-US" dirty="0"/>
                  <a:t>, what is the IF?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=2350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en-US" dirty="0"/>
                  <a:t>, what is the IF?</a:t>
                </a:r>
              </a:p>
              <a:p>
                <a:r>
                  <a:rPr lang="en-US" dirty="0" smtClean="0"/>
                  <a:t>Signals at the image frequency will be down-converted to IF frequency and corrupted the desired signal</a:t>
                </a:r>
              </a:p>
              <a:p>
                <a:pPr lvl="1"/>
                <a:r>
                  <a:rPr lang="en-US" dirty="0" smtClean="0"/>
                  <a:t>Even if there is no other signal at the image frequency, noise can still be down-converted, lowering your NF by 3 dB!</a:t>
                </a:r>
              </a:p>
              <a:p>
                <a:pPr lvl="1"/>
                <a:r>
                  <a:rPr lang="en-US" dirty="0" smtClean="0"/>
                  <a:t>An image reject filter is usually put in front of the mixer to attenuate the signals and noise at the image frequency; more on this later!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723" t="-1125" r="-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856509" y="6649240"/>
            <a:ext cx="6616930" cy="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856509" y="4183520"/>
            <a:ext cx="0" cy="246572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9389" y="5692278"/>
            <a:ext cx="0" cy="956964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739889" y="4183520"/>
            <a:ext cx="0" cy="246572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54279" y="5267510"/>
            <a:ext cx="0" cy="1376062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390353" y="3738860"/>
                <a:ext cx="136434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353" y="3738860"/>
                <a:ext cx="1364348" cy="9233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475312" y="4692263"/>
                <a:ext cx="138486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312" y="4692263"/>
                <a:ext cx="1384868" cy="9233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68866" y="5142886"/>
                <a:ext cx="126624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𝐼𝐹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866" y="5142886"/>
                <a:ext cx="1266244" cy="9233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 12"/>
          <p:cNvSpPr/>
          <p:nvPr/>
        </p:nvSpPr>
        <p:spPr bwMode="auto">
          <a:xfrm>
            <a:off x="3158489" y="5184001"/>
            <a:ext cx="2451736" cy="627461"/>
          </a:xfrm>
          <a:custGeom>
            <a:avLst/>
            <a:gdLst>
              <a:gd name="connsiteX0" fmla="*/ 2038350 w 2038350"/>
              <a:gd name="connsiteY0" fmla="*/ 62469 h 386319"/>
              <a:gd name="connsiteX1" fmla="*/ 952500 w 2038350"/>
              <a:gd name="connsiteY1" fmla="*/ 24369 h 386319"/>
              <a:gd name="connsiteX2" fmla="*/ 0 w 2038350"/>
              <a:gd name="connsiteY2" fmla="*/ 386319 h 38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86319">
                <a:moveTo>
                  <a:pt x="2038350" y="62469"/>
                </a:moveTo>
                <a:cubicBezTo>
                  <a:pt x="1665287" y="16431"/>
                  <a:pt x="1292225" y="-29606"/>
                  <a:pt x="952500" y="24369"/>
                </a:cubicBezTo>
                <a:cubicBezTo>
                  <a:pt x="612775" y="78344"/>
                  <a:pt x="152400" y="335519"/>
                  <a:pt x="0" y="386319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678355" y="5267510"/>
            <a:ext cx="0" cy="1376062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670181" y="4692263"/>
                <a:ext cx="1103507" cy="491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181" y="4692263"/>
                <a:ext cx="1103507" cy="491738"/>
              </a:xfrm>
              <a:prstGeom prst="rect">
                <a:avLst/>
              </a:prstGeom>
              <a:blipFill rotWithShape="0">
                <a:blip r:embed="rId6"/>
                <a:stretch>
                  <a:fillRect l="-55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 15"/>
          <p:cNvSpPr/>
          <p:nvPr/>
        </p:nvSpPr>
        <p:spPr bwMode="auto">
          <a:xfrm>
            <a:off x="2947465" y="5203930"/>
            <a:ext cx="4529660" cy="856323"/>
          </a:xfrm>
          <a:custGeom>
            <a:avLst/>
            <a:gdLst>
              <a:gd name="connsiteX0" fmla="*/ 2038350 w 2038350"/>
              <a:gd name="connsiteY0" fmla="*/ 62469 h 386319"/>
              <a:gd name="connsiteX1" fmla="*/ 952500 w 2038350"/>
              <a:gd name="connsiteY1" fmla="*/ 24369 h 386319"/>
              <a:gd name="connsiteX2" fmla="*/ 0 w 2038350"/>
              <a:gd name="connsiteY2" fmla="*/ 386319 h 38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86319">
                <a:moveTo>
                  <a:pt x="2038350" y="62469"/>
                </a:moveTo>
                <a:cubicBezTo>
                  <a:pt x="1665287" y="16431"/>
                  <a:pt x="1292225" y="-29606"/>
                  <a:pt x="952500" y="24369"/>
                </a:cubicBezTo>
                <a:cubicBezTo>
                  <a:pt x="612775" y="78344"/>
                  <a:pt x="152400" y="335519"/>
                  <a:pt x="0" y="386319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419089" y="5399359"/>
            <a:ext cx="869632" cy="1441620"/>
            <a:chOff x="5395965" y="5416380"/>
            <a:chExt cx="869632" cy="1441620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395965" y="5426110"/>
              <a:ext cx="214260" cy="143189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10225" y="5426110"/>
              <a:ext cx="448931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6051337" y="5416380"/>
              <a:ext cx="214260" cy="143189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42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Superheterodyne</a:t>
            </a:r>
            <a:r>
              <a:rPr lang="en-US" dirty="0" smtClean="0"/>
              <a:t> Receiver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Block diagram with a more modern look</a:t>
            </a:r>
          </a:p>
          <a:p>
            <a:pPr lvl="1"/>
            <a:r>
              <a:rPr lang="en-US" dirty="0" smtClean="0"/>
              <a:t>Principles are still the same</a:t>
            </a:r>
            <a:endParaRPr lang="en-US" dirty="0"/>
          </a:p>
        </p:txBody>
      </p:sp>
      <p:pic>
        <p:nvPicPr>
          <p:cNvPr id="2050" name="Picture 2" descr="http://mwrf.com/site-files/mwrf.com/files/archive/mwrf.com/Files/30/7470/Figure_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93" y="1623792"/>
            <a:ext cx="6924907" cy="303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64112" y="6611779"/>
            <a:ext cx="52283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http://mwrf.com/components/quad-demodulators-arm-direct-conversion-receivers</a:t>
            </a:r>
          </a:p>
        </p:txBody>
      </p:sp>
    </p:spTree>
    <p:extLst>
      <p:ext uri="{BB962C8B-B14F-4D97-AF65-F5344CB8AC3E}">
        <p14:creationId xmlns:p14="http://schemas.microsoft.com/office/powerpoint/2010/main" val="25469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Mixer Implementations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Fundamentally, mixing (heterodyning) can happen by two mechanisms</a:t>
            </a:r>
          </a:p>
          <a:p>
            <a:pPr lvl="1"/>
            <a:r>
              <a:rPr lang="en-US" dirty="0" smtClean="0"/>
              <a:t>Non-linear circuit</a:t>
            </a:r>
          </a:p>
          <a:p>
            <a:pPr lvl="1"/>
            <a:r>
              <a:rPr lang="en-US" dirty="0" smtClean="0"/>
              <a:t>Linear but time-variant circuit</a:t>
            </a:r>
          </a:p>
          <a:p>
            <a:pPr lvl="1"/>
            <a:r>
              <a:rPr lang="en-US" dirty="0" smtClean="0"/>
              <a:t>(Of course!) non-linear and time-variant circuit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by Non-linear Circuit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3718317" cy="4335463"/>
          </a:xfrm>
        </p:spPr>
        <p:txBody>
          <a:bodyPr/>
          <a:lstStyle/>
          <a:p>
            <a:r>
              <a:rPr lang="en-US" dirty="0" smtClean="0"/>
              <a:t>Example: consider a square-law device (could be a properly biased diode or FET transistor)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23707" y="2352647"/>
                <a:ext cx="1157368" cy="3244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7" y="2352647"/>
                <a:ext cx="1157368" cy="324448"/>
              </a:xfrm>
              <a:prstGeom prst="rect">
                <a:avLst/>
              </a:prstGeom>
              <a:blipFill rotWithShape="0">
                <a:blip r:embed="rId2"/>
                <a:stretch>
                  <a:fillRect l="-3158" r="-526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717" name="Group 29716"/>
          <p:cNvGrpSpPr>
            <a:grpSpLocks noChangeAspect="1"/>
          </p:cNvGrpSpPr>
          <p:nvPr/>
        </p:nvGrpSpPr>
        <p:grpSpPr>
          <a:xfrm>
            <a:off x="5103202" y="1070665"/>
            <a:ext cx="3625037" cy="1554836"/>
            <a:chOff x="829320" y="1695450"/>
            <a:chExt cx="4531297" cy="1943545"/>
          </a:xfrm>
        </p:grpSpPr>
        <p:grpSp>
          <p:nvGrpSpPr>
            <p:cNvPr id="39" name="Group 38"/>
            <p:cNvGrpSpPr/>
            <p:nvPr/>
          </p:nvGrpSpPr>
          <p:grpSpPr>
            <a:xfrm>
              <a:off x="829320" y="2036064"/>
              <a:ext cx="499872" cy="499872"/>
              <a:chOff x="1877568" y="2036064"/>
              <a:chExt cx="499872" cy="499872"/>
            </a:xfrm>
          </p:grpSpPr>
          <p:sp>
            <p:nvSpPr>
              <p:cNvPr id="5" name="Oval 4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829320" y="2751443"/>
              <a:ext cx="499872" cy="499872"/>
              <a:chOff x="1877568" y="2036064"/>
              <a:chExt cx="499872" cy="499872"/>
            </a:xfrm>
          </p:grpSpPr>
          <p:sp>
            <p:nvSpPr>
              <p:cNvPr id="60" name="Oval 59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Connector 40"/>
            <p:cNvCxnSpPr>
              <a:endCxn id="60" idx="0"/>
            </p:cNvCxnSpPr>
            <p:nvPr/>
          </p:nvCxnSpPr>
          <p:spPr>
            <a:xfrm>
              <a:off x="1079256" y="2535936"/>
              <a:ext cx="0" cy="21550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079256" y="1856512"/>
              <a:ext cx="0" cy="17955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079256" y="1856512"/>
              <a:ext cx="1093689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706" name="Group 29705"/>
            <p:cNvGrpSpPr/>
            <p:nvPr/>
          </p:nvGrpSpPr>
          <p:grpSpPr>
            <a:xfrm>
              <a:off x="937305" y="3251315"/>
              <a:ext cx="283902" cy="387679"/>
              <a:chOff x="1972893" y="3251315"/>
              <a:chExt cx="283902" cy="387679"/>
            </a:xfrm>
          </p:grpSpPr>
          <p:cxnSp>
            <p:nvCxnSpPr>
              <p:cNvPr id="63" name="Straight Connector 62"/>
              <p:cNvCxnSpPr>
                <a:endCxn id="47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Isosceles Triangle 46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sp>
          <p:nvSpPr>
            <p:cNvPr id="29697" name="Rectangle 29696"/>
            <p:cNvSpPr/>
            <p:nvPr/>
          </p:nvSpPr>
          <p:spPr bwMode="auto">
            <a:xfrm>
              <a:off x="2172945" y="1695450"/>
              <a:ext cx="1342828" cy="1664475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29699" name="Straight Arrow Connector 29698"/>
            <p:cNvCxnSpPr/>
            <p:nvPr/>
          </p:nvCxnSpPr>
          <p:spPr>
            <a:xfrm flipV="1">
              <a:off x="2422881" y="1946289"/>
              <a:ext cx="0" cy="1255115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01" name="Straight Arrow Connector 29700"/>
            <p:cNvCxnSpPr/>
            <p:nvPr/>
          </p:nvCxnSpPr>
          <p:spPr>
            <a:xfrm>
              <a:off x="2422881" y="3201404"/>
              <a:ext cx="884931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05" name="Freeform 29704"/>
            <p:cNvSpPr/>
            <p:nvPr/>
          </p:nvSpPr>
          <p:spPr bwMode="auto">
            <a:xfrm>
              <a:off x="2402937" y="1943100"/>
              <a:ext cx="771525" cy="1257300"/>
            </a:xfrm>
            <a:custGeom>
              <a:avLst/>
              <a:gdLst>
                <a:gd name="connsiteX0" fmla="*/ 0 w 733425"/>
                <a:gd name="connsiteY0" fmla="*/ 1238250 h 1238250"/>
                <a:gd name="connsiteX1" fmla="*/ 733425 w 733425"/>
                <a:gd name="connsiteY1" fmla="*/ 0 h 1238250"/>
                <a:gd name="connsiteX0" fmla="*/ 0 w 771525"/>
                <a:gd name="connsiteY0" fmla="*/ 1257300 h 1257300"/>
                <a:gd name="connsiteX1" fmla="*/ 771525 w 771525"/>
                <a:gd name="connsiteY1" fmla="*/ 0 h 1257300"/>
                <a:gd name="connsiteX0" fmla="*/ 0 w 771525"/>
                <a:gd name="connsiteY0" fmla="*/ 1257300 h 1257300"/>
                <a:gd name="connsiteX1" fmla="*/ 771525 w 771525"/>
                <a:gd name="connsiteY1" fmla="*/ 0 h 1257300"/>
                <a:gd name="connsiteX0" fmla="*/ 0 w 771525"/>
                <a:gd name="connsiteY0" fmla="*/ 1257300 h 1257300"/>
                <a:gd name="connsiteX1" fmla="*/ 771525 w 771525"/>
                <a:gd name="connsiteY1" fmla="*/ 0 h 1257300"/>
                <a:gd name="connsiteX0" fmla="*/ 0 w 771525"/>
                <a:gd name="connsiteY0" fmla="*/ 1257300 h 1257301"/>
                <a:gd name="connsiteX1" fmla="*/ 771525 w 771525"/>
                <a:gd name="connsiteY1" fmla="*/ 0 h 1257301"/>
                <a:gd name="connsiteX0" fmla="*/ 0 w 771525"/>
                <a:gd name="connsiteY0" fmla="*/ 1257300 h 1257301"/>
                <a:gd name="connsiteX1" fmla="*/ 771525 w 771525"/>
                <a:gd name="connsiteY1" fmla="*/ 0 h 1257301"/>
                <a:gd name="connsiteX0" fmla="*/ 0 w 771525"/>
                <a:gd name="connsiteY0" fmla="*/ 1257300 h 1257300"/>
                <a:gd name="connsiteX1" fmla="*/ 771525 w 771525"/>
                <a:gd name="connsiteY1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1525" h="1257300">
                  <a:moveTo>
                    <a:pt x="0" y="1257300"/>
                  </a:moveTo>
                  <a:cubicBezTo>
                    <a:pt x="255587" y="1248569"/>
                    <a:pt x="654050" y="954088"/>
                    <a:pt x="771525" y="0"/>
                  </a:cubicBezTo>
                </a:path>
              </a:pathLst>
            </a:cu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1783638" y="3251315"/>
              <a:ext cx="283902" cy="387679"/>
              <a:chOff x="1972893" y="3251315"/>
              <a:chExt cx="283902" cy="387679"/>
            </a:xfrm>
          </p:grpSpPr>
          <p:cxnSp>
            <p:nvCxnSpPr>
              <p:cNvPr id="76" name="Straight Connector 75"/>
              <p:cNvCxnSpPr>
                <a:endCxn id="77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Isosceles Triangle 76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29708" name="Straight Connector 29707"/>
            <p:cNvCxnSpPr/>
            <p:nvPr/>
          </p:nvCxnSpPr>
          <p:spPr>
            <a:xfrm>
              <a:off x="1925589" y="3251315"/>
              <a:ext cx="247356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515773" y="1856512"/>
              <a:ext cx="1093689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 bwMode="auto">
            <a:xfrm>
              <a:off x="4509247" y="2182979"/>
              <a:ext cx="200429" cy="59678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84" name="Isosceles Triangle 83"/>
            <p:cNvSpPr/>
            <p:nvPr/>
          </p:nvSpPr>
          <p:spPr bwMode="auto">
            <a:xfrm rot="10800000">
              <a:off x="4467510" y="3468537"/>
              <a:ext cx="283902" cy="170458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86" name="Straight Connector 85"/>
            <p:cNvCxnSpPr>
              <a:endCxn id="81" idx="0"/>
            </p:cNvCxnSpPr>
            <p:nvPr/>
          </p:nvCxnSpPr>
          <p:spPr>
            <a:xfrm>
              <a:off x="4609461" y="1856512"/>
              <a:ext cx="1" cy="32646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12" name="TextBox 29711"/>
                <p:cNvSpPr txBox="1"/>
                <p:nvPr/>
              </p:nvSpPr>
              <p:spPr>
                <a:xfrm>
                  <a:off x="4809889" y="1984785"/>
                  <a:ext cx="550728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9712" name="TextBox 297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889" y="1984785"/>
                  <a:ext cx="550728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500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716" name="Straight Connector 29715"/>
            <p:cNvCxnSpPr>
              <a:stCxn id="81" idx="2"/>
              <a:endCxn id="84" idx="3"/>
            </p:cNvCxnSpPr>
            <p:nvPr/>
          </p:nvCxnSpPr>
          <p:spPr>
            <a:xfrm flipH="1">
              <a:off x="4609461" y="2779763"/>
              <a:ext cx="1" cy="688774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4500744" y="1070665"/>
                <a:ext cx="581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744" y="1070665"/>
                <a:ext cx="581698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167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508985" y="1675309"/>
                <a:ext cx="5714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985" y="1675309"/>
                <a:ext cx="571438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4301" r="-1075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18" name="TextBox 29717"/>
              <p:cNvSpPr txBox="1"/>
              <p:nvPr/>
            </p:nvSpPr>
            <p:spPr>
              <a:xfrm>
                <a:off x="7427893" y="776104"/>
                <a:ext cx="3575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718" name="TextBox 297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893" y="776104"/>
                <a:ext cx="357534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355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5688792" y="1474993"/>
                <a:ext cx="5137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792" y="1474993"/>
                <a:ext cx="513730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762" r="-2381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19" name="TextBox 29718"/>
          <p:cNvSpPr txBox="1"/>
          <p:nvPr/>
        </p:nvSpPr>
        <p:spPr>
          <a:xfrm>
            <a:off x="5737600" y="1112324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+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793705" y="1935897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-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3707" y="3012561"/>
                <a:ext cx="6804186" cy="1858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0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𝐿𝑂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20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𝐿𝑂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m:rPr>
                              <m:aln/>
                            </m:rPr>
                            <a:rPr lang="en-US" sz="20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7" y="3012561"/>
                <a:ext cx="6804186" cy="1858779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64771" y="5514314"/>
            <a:ext cx="252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Mixing products</a:t>
            </a: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2426495" y="4839200"/>
            <a:ext cx="251391" cy="675114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</p:cNvCxnSpPr>
          <p:nvPr/>
        </p:nvCxnSpPr>
        <p:spPr>
          <a:xfrm flipV="1">
            <a:off x="2426495" y="4776859"/>
            <a:ext cx="3076605" cy="737455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59529" y="3007878"/>
            <a:ext cx="2592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Spurious signals</a:t>
            </a:r>
          </a:p>
        </p:txBody>
      </p:sp>
      <p:cxnSp>
        <p:nvCxnSpPr>
          <p:cNvPr id="12" name="Straight Arrow Connector 11"/>
          <p:cNvCxnSpPr>
            <a:stCxn id="48" idx="2"/>
          </p:cNvCxnSpPr>
          <p:nvPr/>
        </p:nvCxnSpPr>
        <p:spPr>
          <a:xfrm flipH="1">
            <a:off x="3466921" y="3469543"/>
            <a:ext cx="3888796" cy="377646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416712" y="3474226"/>
            <a:ext cx="1939005" cy="372708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61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by Non-linear Circuit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5206945" cy="4335463"/>
          </a:xfrm>
        </p:spPr>
        <p:txBody>
          <a:bodyPr/>
          <a:lstStyle/>
          <a:p>
            <a:r>
              <a:rPr lang="en-US" dirty="0" smtClean="0"/>
              <a:t>Simple diode mixer</a:t>
            </a:r>
          </a:p>
          <a:p>
            <a:pPr lvl="1"/>
            <a:r>
              <a:rPr lang="en-US" dirty="0" smtClean="0"/>
              <a:t>Diodes typically exhibit exponential I-V characteristics, which, at small signals, can be expanded to a polynomial</a:t>
            </a:r>
          </a:p>
          <a:p>
            <a:pPr lvl="1"/>
            <a:r>
              <a:rPr lang="en-US" dirty="0" err="1" smtClean="0"/>
              <a:t>Schottky</a:t>
            </a:r>
            <a:r>
              <a:rPr lang="en-US" dirty="0" smtClean="0"/>
              <a:t> diodes are predominant in mixer applications, particularly at millimeter-wave frequencies, </a:t>
            </a:r>
            <a:r>
              <a:rPr lang="en-US" smtClean="0"/>
              <a:t>because of their </a:t>
            </a:r>
            <a:r>
              <a:rPr lang="en-US" dirty="0" smtClean="0"/>
              <a:t>fast transition time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31697" y="3478457"/>
                <a:ext cx="4050981" cy="1164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𝑛𝑘𝑇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𝑛𝑘𝑇</m:t>
                              </m:r>
                            </m:den>
                          </m:f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𝑛𝑘𝑇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𝑛𝑘𝑇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97" y="3478457"/>
                <a:ext cx="4050981" cy="11648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5461440" y="870316"/>
            <a:ext cx="3414666" cy="2282982"/>
            <a:chOff x="4512997" y="711317"/>
            <a:chExt cx="4552889" cy="3043981"/>
          </a:xfrm>
        </p:grpSpPr>
        <p:grpSp>
          <p:nvGrpSpPr>
            <p:cNvPr id="11" name="Group 10"/>
            <p:cNvGrpSpPr/>
            <p:nvPr/>
          </p:nvGrpSpPr>
          <p:grpSpPr>
            <a:xfrm>
              <a:off x="6766766" y="1515545"/>
              <a:ext cx="471695" cy="1428750"/>
              <a:chOff x="3965710" y="2333625"/>
              <a:chExt cx="471695" cy="14287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965710" y="2834291"/>
                <a:ext cx="471695" cy="404209"/>
                <a:chOff x="3965710" y="2834291"/>
                <a:chExt cx="471695" cy="404209"/>
              </a:xfrm>
            </p:grpSpPr>
            <p:sp>
              <p:nvSpPr>
                <p:cNvPr id="4" name="Isosceles Triangle 3"/>
                <p:cNvSpPr/>
                <p:nvPr/>
              </p:nvSpPr>
              <p:spPr bwMode="auto">
                <a:xfrm rot="10800000">
                  <a:off x="3965710" y="2834291"/>
                  <a:ext cx="471695" cy="404208"/>
                </a:xfrm>
                <a:prstGeom prst="triangle">
                  <a:avLst/>
                </a:prstGeom>
                <a:solidFill>
                  <a:srgbClr val="00000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itchFamily="1" charset="0"/>
                  </a:endParaRPr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4008733" y="3238500"/>
                  <a:ext cx="417798" cy="0"/>
                </a:xfrm>
                <a:prstGeom prst="line">
                  <a:avLst/>
                </a:prstGeom>
                <a:ln w="5715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Connector 7"/>
              <p:cNvCxnSpPr/>
              <p:nvPr/>
            </p:nvCxnSpPr>
            <p:spPr>
              <a:xfrm flipV="1">
                <a:off x="4217632" y="3228975"/>
                <a:ext cx="0" cy="533400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4217632" y="2333625"/>
                <a:ext cx="0" cy="533400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 flipH="1">
              <a:off x="5791200" y="1515545"/>
              <a:ext cx="1238250" cy="811003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5219700" y="957539"/>
              <a:ext cx="1798988" cy="5580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029450" y="1286850"/>
              <a:ext cx="1562100" cy="22869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791200" y="2944295"/>
              <a:ext cx="1238250" cy="811003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5219700" y="2386289"/>
              <a:ext cx="1798988" cy="5580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7029450" y="2715600"/>
              <a:ext cx="1562100" cy="22869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5746348" y="2326548"/>
              <a:ext cx="89704" cy="443529"/>
              <a:chOff x="4965298" y="2914650"/>
              <a:chExt cx="89704" cy="443529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 flipV="1">
              <a:off x="5746348" y="3304509"/>
              <a:ext cx="89704" cy="443529"/>
              <a:chOff x="4965298" y="2914650"/>
              <a:chExt cx="89704" cy="44352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180042" y="957539"/>
              <a:ext cx="89704" cy="443529"/>
              <a:chOff x="4965298" y="2914650"/>
              <a:chExt cx="89704" cy="443529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flipV="1">
              <a:off x="5180042" y="1935500"/>
              <a:ext cx="89704" cy="443529"/>
              <a:chOff x="4965298" y="2914650"/>
              <a:chExt cx="89704" cy="443529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 bwMode="auto">
            <a:xfrm>
              <a:off x="8491335" y="1719170"/>
              <a:ext cx="200429" cy="59678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8591550" y="1286850"/>
              <a:ext cx="0" cy="43232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591550" y="2306170"/>
              <a:ext cx="0" cy="41905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512997" y="1206619"/>
                  <a:ext cx="75935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997" y="1206619"/>
                  <a:ext cx="759354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677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5136554" y="2719787"/>
                  <a:ext cx="74567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554" y="2719787"/>
                  <a:ext cx="745675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890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8385615" y="711317"/>
                  <a:ext cx="68027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615" y="711317"/>
                  <a:ext cx="680271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524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9702" name="Picture 6" descr="http://www.radio-electronics.com/info/data/semicond/schottky_diode/schottky-diode-iv-characteristic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44" y="3987682"/>
            <a:ext cx="3725971" cy="228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/>
          <p:nvPr/>
        </p:nvSpPr>
        <p:spPr bwMode="auto">
          <a:xfrm>
            <a:off x="6915858" y="3887138"/>
            <a:ext cx="1299210" cy="2589900"/>
          </a:xfrm>
          <a:prstGeom prst="rect">
            <a:avLst/>
          </a:prstGeom>
          <a:solidFill>
            <a:srgbClr val="FF9999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53731" y="3278887"/>
            <a:ext cx="2555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Non-linear region for mixer applications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87693" y="4956449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Mixing</a:t>
            </a:r>
          </a:p>
        </p:txBody>
      </p:sp>
      <p:cxnSp>
        <p:nvCxnSpPr>
          <p:cNvPr id="47" name="Straight Arrow Connector 46"/>
          <p:cNvCxnSpPr>
            <a:stCxn id="44" idx="0"/>
          </p:cNvCxnSpPr>
          <p:nvPr/>
        </p:nvCxnSpPr>
        <p:spPr>
          <a:xfrm flipV="1">
            <a:off x="2262530" y="4643328"/>
            <a:ext cx="393121" cy="31312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0"/>
          </p:cNvCxnSpPr>
          <p:nvPr/>
        </p:nvCxnSpPr>
        <p:spPr>
          <a:xfrm flipV="1">
            <a:off x="2262530" y="4643328"/>
            <a:ext cx="1301734" cy="31312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22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44" grpId="0"/>
    </p:bldLst>
  </p:timing>
</p:sld>
</file>

<file path=ppt/theme/theme1.xml><?xml version="1.0" encoding="utf-8"?>
<a:theme xmlns:a="http://schemas.openxmlformats.org/drawingml/2006/main" name="UCDart_Template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32632</TotalTime>
  <Words>1119</Words>
  <Application>Microsoft Office PowerPoint</Application>
  <PresentationFormat>On-screen Show (4:3)</PresentationFormat>
  <Paragraphs>305</Paragraphs>
  <Slides>30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Kalinga</vt:lpstr>
      <vt:lpstr>ＭＳ Ｐゴシック</vt:lpstr>
      <vt:lpstr>Arial</vt:lpstr>
      <vt:lpstr>Cambria Math</vt:lpstr>
      <vt:lpstr>Courier New</vt:lpstr>
      <vt:lpstr>Franklin Gothic Demi</vt:lpstr>
      <vt:lpstr>Franklin Gothic Medium Cond</vt:lpstr>
      <vt:lpstr>Myriad Pro</vt:lpstr>
      <vt:lpstr>Tahoma</vt:lpstr>
      <vt:lpstr>Times</vt:lpstr>
      <vt:lpstr>Verdana</vt:lpstr>
      <vt:lpstr>Wingdings</vt:lpstr>
      <vt:lpstr>UCDart_Template</vt:lpstr>
      <vt:lpstr>Design of RF &amp; Microwave Systems</vt:lpstr>
      <vt:lpstr>Heterodyne </vt:lpstr>
      <vt:lpstr>The Ideal Multiplier</vt:lpstr>
      <vt:lpstr>Mixer in an RF System</vt:lpstr>
      <vt:lpstr>Image Frequency</vt:lpstr>
      <vt:lpstr>Superheterodyne Receiver</vt:lpstr>
      <vt:lpstr>Mixer Implementations</vt:lpstr>
      <vt:lpstr>Mixing by Non-linear Circuit</vt:lpstr>
      <vt:lpstr>Mixing by Non-linear Circuit</vt:lpstr>
      <vt:lpstr>Diode Mixer</vt:lpstr>
      <vt:lpstr>Mixing by Other Forms of Non-linearities</vt:lpstr>
      <vt:lpstr>Mixing by Linear Time Varying Circuit</vt:lpstr>
      <vt:lpstr>Mixing by Linear Time Varying Circuit</vt:lpstr>
      <vt:lpstr>Mixing by Linear Time Varying Circuit</vt:lpstr>
      <vt:lpstr>Balanced Mixer Designs</vt:lpstr>
      <vt:lpstr>Realizing a Switching based Mixer</vt:lpstr>
      <vt:lpstr>Circuit Implementation of a Multiplier</vt:lpstr>
      <vt:lpstr>Circuit Implementation of a Multiplier</vt:lpstr>
      <vt:lpstr>Mixer Specifications – Impedance Matching</vt:lpstr>
      <vt:lpstr>Attenuator (Pad) as Matching Network</vt:lpstr>
      <vt:lpstr>Mixer Specifications – Conversion Gain (Loss)</vt:lpstr>
      <vt:lpstr>Mixer Specifications – Noise</vt:lpstr>
      <vt:lpstr>Mixer Specifications – Power Handling</vt:lpstr>
      <vt:lpstr>Mixer Specifications – Intermodulation</vt:lpstr>
      <vt:lpstr>Mixer Specifications  -- Isolation</vt:lpstr>
      <vt:lpstr>Mixer Example: Analog Devices ADL5801</vt:lpstr>
      <vt:lpstr>ADL5801 – Impedance Matching</vt:lpstr>
      <vt:lpstr>ADL5801 – Isolation </vt:lpstr>
      <vt:lpstr>Mixer Example – MiniCircuits MAC-80H+</vt:lpstr>
      <vt:lpstr>Mixer Example – MiniCircuits MAC-80H+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1138</cp:revision>
  <cp:lastPrinted>2013-10-02T22:47:25Z</cp:lastPrinted>
  <dcterms:created xsi:type="dcterms:W3CDTF">2012-04-15T01:51:12Z</dcterms:created>
  <dcterms:modified xsi:type="dcterms:W3CDTF">2018-03-12T00:09:14Z</dcterms:modified>
</cp:coreProperties>
</file>