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8" r:id="rId2"/>
    <p:sldId id="276" r:id="rId3"/>
    <p:sldId id="282" r:id="rId4"/>
    <p:sldId id="277" r:id="rId5"/>
    <p:sldId id="278" r:id="rId6"/>
    <p:sldId id="279" r:id="rId7"/>
    <p:sldId id="280" r:id="rId8"/>
    <p:sldId id="281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3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aoguang" initials="X" lastIdx="1" clrIdx="0"/>
  <p:cmAuthor id="1" name="Xiaoguang Liu" initials="XL" lastIdx="1" clrIdx="1">
    <p:extLst>
      <p:ext uri="{19B8F6BF-5375-455C-9EA6-DF929625EA0E}">
        <p15:presenceInfo xmlns:p15="http://schemas.microsoft.com/office/powerpoint/2012/main" userId="Xiaoguang Liu" providerId="None"/>
      </p:ext>
    </p:extLst>
  </p:cmAuthor>
  <p:cmAuthor id="2" name="Xiaoguang Liu" initials="XL [2]" lastIdx="1" clrIdx="2">
    <p:extLst>
      <p:ext uri="{19B8F6BF-5375-455C-9EA6-DF929625EA0E}">
        <p15:presenceInfo xmlns:p15="http://schemas.microsoft.com/office/powerpoint/2012/main" userId="38ca93d2050687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FF9999"/>
    <a:srgbClr val="FF0000"/>
    <a:srgbClr val="FFCCCC"/>
    <a:srgbClr val="000000"/>
    <a:srgbClr val="FFFFFF"/>
    <a:srgbClr val="091D58"/>
    <a:srgbClr val="FFFFCC"/>
    <a:srgbClr val="BF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45" autoAdjust="0"/>
    <p:restoredTop sz="81713" autoAdjust="0"/>
  </p:normalViewPr>
  <p:slideViewPr>
    <p:cSldViewPr snapToGrid="0" snapToObjects="1">
      <p:cViewPr varScale="1">
        <p:scale>
          <a:sx n="43" d="100"/>
          <a:sy n="43" d="100"/>
        </p:scale>
        <p:origin x="420" y="42"/>
      </p:cViewPr>
      <p:guideLst>
        <p:guide orient="horz" pos="2160"/>
        <p:guide pos="13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3516" y="-102"/>
      </p:cViewPr>
      <p:guideLst>
        <p:guide orient="horz" pos="2928"/>
        <p:guide pos="2208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3530C9-BF13-40EE-A1EC-EBBB0134EBBA}" type="datetime1">
              <a:rPr lang="en-US"/>
              <a:pPr/>
              <a:t>10/9/2015</a:t>
            </a:fld>
            <a:endParaRPr lang="en-US"/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73B9CC-05C5-43A0-B8BB-C3B1453C37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3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D20F8F-B3A0-465C-A2C5-4272F8BE0711}" type="datetime1">
              <a:rPr lang="en-US"/>
              <a:pPr/>
              <a:t>10/9/2015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87388"/>
            <a:ext cx="467995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060" y="4425646"/>
            <a:ext cx="5191004" cy="419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F31767-D1A3-4648-B372-2E096E58CC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21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2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introduction</a:t>
            </a:r>
            <a:r>
              <a:rPr lang="en-US" baseline="0" dirty="0" smtClean="0"/>
              <a:t> to ITU and FCC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02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38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30213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824096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21797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11862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05745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39962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30213" y="401638"/>
            <a:ext cx="3227387" cy="9699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9" descr="PPT_Template_WHITE_TITL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799" y="0"/>
            <a:ext cx="84931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 userDrawn="1"/>
        </p:nvSpPr>
        <p:spPr bwMode="auto">
          <a:xfrm>
            <a:off x="304799" y="806820"/>
            <a:ext cx="8493125" cy="0"/>
          </a:xfrm>
          <a:prstGeom prst="line">
            <a:avLst/>
          </a:prstGeom>
          <a:noFill/>
          <a:ln w="57150">
            <a:solidFill>
              <a:srgbClr val="B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" pitchFamily="1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4335463"/>
          </a:xfrm>
        </p:spPr>
        <p:txBody>
          <a:bodyPr lIns="0"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v"/>
              <a:defRPr sz="200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defRPr>
            </a:lvl1pPr>
            <a:lvl2pPr marL="742950" indent="-285750">
              <a:lnSpc>
                <a:spcPct val="100000"/>
              </a:lnSpc>
              <a:buFont typeface="Wingdings" panose="05000000000000000000" pitchFamily="2" charset="2"/>
              <a:buChar char="Ø"/>
              <a:defRPr sz="1800">
                <a:latin typeface="Kalinga" panose="020B0502040204020203" pitchFamily="34" charset="0"/>
                <a:cs typeface="Kalinga" panose="020B0502040204020203" pitchFamily="34" charset="0"/>
              </a:defRPr>
            </a:lvl2pPr>
            <a:lvl3pPr>
              <a:lnSpc>
                <a:spcPct val="100000"/>
              </a:lnSpc>
              <a:defRPr sz="1600">
                <a:latin typeface="Kalinga" panose="020B0502040204020203" pitchFamily="34" charset="0"/>
                <a:cs typeface="Kalinga" panose="020B0502040204020203" pitchFamily="34" charset="0"/>
              </a:defRPr>
            </a:lvl3pPr>
            <a:lvl4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4pPr>
            <a:lvl5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652587"/>
            <a:ext cx="8193087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4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46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28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799" y="997520"/>
            <a:ext cx="846512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2377" y="6506703"/>
            <a:ext cx="1025236" cy="26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7772400" y="6400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066F8BE-C668-46BB-9D13-04172E05E42B}" type="slidenum">
              <a:rPr lang="en-US" sz="180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C2990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9pPr>
    </p:titleStyle>
    <p:bodyStyle>
      <a:lvl1pPr marL="342900" indent="-3429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Wingdings" pitchFamily="2" charset="2"/>
        <a:buChar char="q"/>
        <a:defRPr sz="30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Verdana" pitchFamily="34" charset="0"/>
        <a:buChar char="●"/>
        <a:defRPr sz="2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ourier New" pitchFamily="49" charset="0"/>
        <a:buChar char="o"/>
        <a:defRPr sz="24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xgliu@ucdavis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ucdart.ne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21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png"/><Relationship Id="rId11" Type="http://schemas.openxmlformats.org/officeDocument/2006/relationships/image" Target="../media/image25.wmf"/><Relationship Id="rId5" Type="http://schemas.openxmlformats.org/officeDocument/2006/relationships/image" Target="../media/image16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23.png"/><Relationship Id="rId9" Type="http://schemas.openxmlformats.org/officeDocument/2006/relationships/image" Target="../media/image2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ttite.com/products/view.html/view/HMC-ALH444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na.tm.agilent.com/plts/help/WebHelp/FilePrint/SnP_File_Format.htm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hitehouse.gov/the-press-office/2011/02/10/president-obama-details-plan-win-future-through-expanded-wireless-access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74007" y="4226412"/>
            <a:ext cx="5786199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Xiaoguang “Leo” Liu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Assistant Professor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School of Electrical and Computer Engineering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Tel: </a:t>
            </a:r>
            <a:r>
              <a:rPr lang="en-US" sz="2000" dirty="0" smtClean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530-289-6367</a:t>
            </a:r>
            <a:endParaRPr lang="en-US" sz="20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3"/>
              </a:rPr>
              <a:t>lxgliu@ucdavis.edu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4"/>
              </a:rPr>
              <a:t>http://</a:t>
            </a:r>
            <a:r>
              <a:rPr lang="en-US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4"/>
              </a:rPr>
              <a:t>ucdart.net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1611" y="1302327"/>
            <a:ext cx="8073362" cy="1143000"/>
          </a:xfrm>
        </p:spPr>
        <p:txBody>
          <a:bodyPr lIns="0">
            <a:normAutofit/>
          </a:bodyPr>
          <a:lstStyle/>
          <a:p>
            <a:r>
              <a:rPr lang="en-US" dirty="0" smtClean="0">
                <a:latin typeface="Franklin Gothic Demi" panose="020B0703020102020204" pitchFamily="34" charset="0"/>
              </a:rPr>
              <a:t>Design of RF &amp; Microwave Systems</a:t>
            </a:r>
            <a:endParaRPr lang="en-US" dirty="0">
              <a:latin typeface="Franklin Gothic Demi" panose="020B07030201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629767" y="1194971"/>
            <a:ext cx="4419600" cy="381000"/>
          </a:xfrm>
        </p:spPr>
        <p:txBody>
          <a:bodyPr lIns="0"/>
          <a:lstStyle/>
          <a:p>
            <a:r>
              <a:rPr lang="en-US" sz="2400" b="1" dirty="0" smtClean="0">
                <a:solidFill>
                  <a:srgbClr val="BF9900"/>
                </a:solidFill>
              </a:rPr>
              <a:t>EEC 134 A&amp;B</a:t>
            </a:r>
            <a:endParaRPr lang="en-US" sz="2400" b="1" dirty="0">
              <a:solidFill>
                <a:srgbClr val="BF9900"/>
              </a:solidFill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662432" y="2651616"/>
            <a:ext cx="576151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>
            <a:spAutoFit/>
          </a:bodyPr>
          <a:lstStyle/>
          <a:p>
            <a:pPr marL="1771650" indent="-1771650"/>
            <a:r>
              <a:rPr lang="en-US" sz="3200" dirty="0">
                <a:solidFill>
                  <a:srgbClr val="091D58"/>
                </a:solidFill>
                <a:latin typeface="Myriad Pro" panose="020B0503030403020204" pitchFamily="34" charset="0"/>
              </a:rPr>
              <a:t>Lecture 2</a:t>
            </a:r>
            <a:r>
              <a:rPr lang="en-US" sz="3200" dirty="0" smtClean="0">
                <a:solidFill>
                  <a:srgbClr val="091D58"/>
                </a:solidFill>
                <a:latin typeface="Myriad Pro" panose="020B0503030403020204" pitchFamily="34" charset="0"/>
              </a:rPr>
              <a:t>: 	Basics Concepts</a:t>
            </a:r>
            <a:endParaRPr lang="en-US" sz="3200" dirty="0">
              <a:solidFill>
                <a:srgbClr val="091D58"/>
              </a:solidFill>
              <a:latin typeface="Myriad Pro" panose="020B05030304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Units in RF Systems – A Simple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324640" y="1629049"/>
            <a:ext cx="2025126" cy="836023"/>
            <a:chOff x="6052074" y="1672047"/>
            <a:chExt cx="2025126" cy="836023"/>
          </a:xfrm>
        </p:grpSpPr>
        <p:sp>
          <p:nvSpPr>
            <p:cNvPr id="4" name="Isosceles Triangle 3"/>
            <p:cNvSpPr/>
            <p:nvPr/>
          </p:nvSpPr>
          <p:spPr bwMode="auto">
            <a:xfrm rot="5400000">
              <a:off x="6692536" y="1685110"/>
              <a:ext cx="836023" cy="809898"/>
            </a:xfrm>
            <a:prstGeom prst="triangle">
              <a:avLst/>
            </a:prstGeom>
            <a:solidFill>
              <a:schemeClr val="accent1"/>
            </a:solidFill>
            <a:ln w="381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6" name="Straight Connector 5"/>
            <p:cNvCxnSpPr>
              <a:stCxn id="4" idx="3"/>
            </p:cNvCxnSpPr>
            <p:nvPr/>
          </p:nvCxnSpPr>
          <p:spPr>
            <a:xfrm flipH="1">
              <a:off x="6052074" y="2090060"/>
              <a:ext cx="653525" cy="1"/>
            </a:xfrm>
            <a:prstGeom prst="line">
              <a:avLst/>
            </a:prstGeom>
            <a:ln w="28575">
              <a:solidFill>
                <a:schemeClr val="bg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7515497" y="2090060"/>
              <a:ext cx="561703" cy="1"/>
            </a:xfrm>
            <a:prstGeom prst="line">
              <a:avLst/>
            </a:prstGeom>
            <a:ln w="28575">
              <a:solidFill>
                <a:schemeClr val="bg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340996" y="1003351"/>
            <a:ext cx="19062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+mj-lt"/>
              </a:rPr>
              <a:t>Amplifier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83810" y="2872542"/>
            <a:ext cx="10631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+mj-lt"/>
              </a:rPr>
              <a:t>Gain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628289" y="5047428"/>
            <a:ext cx="2985635" cy="903451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180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-128" charset="-122"/>
                <a:cs typeface="+mn-cs"/>
              </a:rPr>
              <a:t>Only holds when the input and output impedance are </a:t>
            </a:r>
            <a:r>
              <a:rPr kumimoji="0" lang="en-US" altLang="zh-CN" sz="1800" b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-128" charset="-122"/>
                <a:cs typeface="+mn-cs"/>
              </a:rPr>
              <a:t>equal</a:t>
            </a:r>
            <a:r>
              <a:rPr lang="en-US" altLang="zh-CN" sz="1800" kern="0" dirty="0">
                <a:solidFill>
                  <a:srgbClr val="FF0000"/>
                </a:solidFill>
                <a:latin typeface="+mn-lt"/>
                <a:ea typeface="宋体" pitchFamily="-128" charset="-122"/>
              </a:rPr>
              <a:t>!</a:t>
            </a:r>
            <a:r>
              <a:rPr kumimoji="0" lang="en-US" altLang="zh-CN" sz="180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-128" charset="-122"/>
                <a:cs typeface="+mn-cs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79295" y="1716453"/>
            <a:ext cx="6495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 smtClean="0">
                <a:solidFill>
                  <a:srgbClr val="0070C0"/>
                </a:solidFill>
                <a:latin typeface="+mj-lt"/>
              </a:rPr>
              <a:t>P</a:t>
            </a:r>
            <a:r>
              <a:rPr lang="en-US" sz="3000" i="1" baseline="-25000" dirty="0" smtClean="0">
                <a:solidFill>
                  <a:srgbClr val="0070C0"/>
                </a:solidFill>
                <a:latin typeface="+mj-lt"/>
              </a:rPr>
              <a:t>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33408" y="1716453"/>
            <a:ext cx="8354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 smtClean="0">
                <a:solidFill>
                  <a:srgbClr val="0070C0"/>
                </a:solidFill>
                <a:latin typeface="+mj-lt"/>
              </a:rPr>
              <a:t>P</a:t>
            </a:r>
            <a:r>
              <a:rPr lang="en-US" sz="3000" i="1" baseline="-25000" dirty="0" smtClean="0">
                <a:solidFill>
                  <a:srgbClr val="0070C0"/>
                </a:solidFill>
                <a:latin typeface="+mj-lt"/>
              </a:rPr>
              <a:t>out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/>
          </p:nvPr>
        </p:nvGraphicFramePr>
        <p:xfrm>
          <a:off x="2552207" y="2755202"/>
          <a:ext cx="3398943" cy="2905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3" imgW="1574640" imgH="1346040" progId="Equation.DSMT4">
                  <p:embed/>
                </p:oleObj>
              </mc:Choice>
              <mc:Fallback>
                <p:oleObj name="Equation" r:id="rId3" imgW="157464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2207" y="2755202"/>
                        <a:ext cx="3398943" cy="2905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448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Units in RF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4" name="Rectangle 3"/>
          <p:cNvSpPr txBox="1">
            <a:spLocks noGrp="1" noChangeArrowheads="1"/>
          </p:cNvSpPr>
          <p:nvPr>
            <p:ph type="body" sz="quarter" idx="10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 Quick calculation</a:t>
            </a:r>
            <a:r>
              <a:rPr lang="en-US" altLang="zh-CN" sz="2800" dirty="0" smtClean="0"/>
              <a:t>s:</a:t>
            </a:r>
            <a:endParaRPr kumimoji="0" lang="en-US" altLang="zh-CN" sz="2800" i="0" u="none" strike="noStrike" kern="0" cap="none" spc="0" normalizeH="0" baseline="0" noProof="0" dirty="0" smtClean="0">
              <a:ln>
                <a:noFill/>
              </a:ln>
              <a:solidFill>
                <a:srgbClr val="002062"/>
              </a:solidFill>
              <a:effectLst/>
              <a:uLnTx/>
              <a:uFillTx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91D58"/>
                </a:solidFill>
              </a:rPr>
              <a:t> 2 × ≈ +3 dB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solidFill>
                  <a:srgbClr val="091D58"/>
                </a:solidFill>
              </a:rPr>
              <a:t> </a:t>
            </a:r>
            <a:r>
              <a:rPr lang="en-US" sz="2400" dirty="0" smtClean="0">
                <a:solidFill>
                  <a:srgbClr val="091D58"/>
                </a:solidFill>
              </a:rPr>
              <a:t>0.5 × </a:t>
            </a:r>
            <a:r>
              <a:rPr lang="en-US" sz="2400" dirty="0">
                <a:solidFill>
                  <a:srgbClr val="091D58"/>
                </a:solidFill>
              </a:rPr>
              <a:t>≈ </a:t>
            </a:r>
            <a:r>
              <a:rPr lang="en-US" sz="2400" dirty="0" smtClean="0">
                <a:solidFill>
                  <a:srgbClr val="091D58"/>
                </a:solidFill>
              </a:rPr>
              <a:t>-3 dB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solidFill>
                  <a:srgbClr val="091D58"/>
                </a:solidFill>
              </a:rPr>
              <a:t>4</a:t>
            </a:r>
            <a:r>
              <a:rPr kumimoji="0" lang="en-US" altLang="zh-CN" sz="2400" u="none" strike="noStrike" kern="0" cap="none" spc="0" normalizeH="0" baseline="0" noProof="0" dirty="0" smtClean="0">
                <a:ln>
                  <a:noFill/>
                </a:ln>
                <a:solidFill>
                  <a:srgbClr val="091D58"/>
                </a:solidFill>
                <a:effectLst/>
                <a:uLnTx/>
                <a:uFillTx/>
              </a:rPr>
              <a:t> </a:t>
            </a:r>
            <a:r>
              <a:rPr kumimoji="0" lang="en-US" altLang="zh-CN" sz="2400" u="none" strike="noStrike" kern="0" cap="none" spc="0" normalizeH="0" baseline="0" noProof="0" dirty="0" smtClean="0">
                <a:ln>
                  <a:noFill/>
                </a:ln>
                <a:solidFill>
                  <a:srgbClr val="091D58"/>
                </a:solidFill>
                <a:effectLst/>
                <a:uLnTx/>
                <a:uFillTx/>
              </a:rPr>
              <a:t>× ≈ 6 dB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091D58"/>
                </a:solidFill>
              </a:rPr>
              <a:t>0.25 × ≈ - 6 dB</a:t>
            </a:r>
          </a:p>
          <a:p>
            <a:pPr lvl="1">
              <a:buFont typeface="Arial" pitchFamily="34" charset="0"/>
              <a:buChar char="•"/>
            </a:pPr>
            <a:r>
              <a:rPr kumimoji="0" lang="en-US" altLang="zh-CN" sz="2400" u="none" strike="noStrike" kern="0" cap="none" spc="0" normalizeH="0" baseline="0" noProof="0" dirty="0" smtClean="0">
                <a:ln>
                  <a:noFill/>
                </a:ln>
                <a:solidFill>
                  <a:srgbClr val="091D58"/>
                </a:solidFill>
                <a:effectLst/>
                <a:uLnTx/>
                <a:uFillTx/>
              </a:rPr>
              <a:t>10 × ≈ 10 dB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091D58"/>
                </a:solidFill>
              </a:rPr>
              <a:t>100 × ≈ 20 dB</a:t>
            </a:r>
            <a:endParaRPr kumimoji="0" lang="en-US" altLang="zh-CN" sz="2400" u="none" strike="noStrike" kern="0" cap="none" spc="0" normalizeH="0" baseline="0" noProof="0" dirty="0" smtClean="0">
              <a:ln>
                <a:noFill/>
              </a:ln>
              <a:solidFill>
                <a:srgbClr val="091D58"/>
              </a:solidFill>
              <a:effectLst/>
              <a:uLnTx/>
              <a:uFillTx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800" dirty="0" smtClean="0"/>
              <a:t>Why do we want to use dB?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600" dirty="0" smtClean="0"/>
              <a:t>Log scale converts multiplication to addition/subtraction </a:t>
            </a:r>
            <a:endParaRPr lang="en-US" altLang="zh-CN" sz="26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771281" y="1294337"/>
            <a:ext cx="3620365" cy="158776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280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-128" charset="-122"/>
                <a:cs typeface="+mn-cs"/>
              </a:rPr>
              <a:t>Note: </a:t>
            </a:r>
          </a:p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280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-128" charset="-122"/>
                <a:cs typeface="+mn-cs"/>
              </a:rPr>
              <a:t>10log2</a:t>
            </a:r>
            <a:r>
              <a:rPr kumimoji="0" lang="en-US" altLang="zh-CN" sz="280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-128" charset="-122"/>
                <a:cs typeface="+mn-cs"/>
              </a:rPr>
              <a:t> =3.010,</a:t>
            </a:r>
          </a:p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800" kern="0" dirty="0">
                <a:solidFill>
                  <a:srgbClr val="FF0000"/>
                </a:solidFill>
                <a:latin typeface="+mn-lt"/>
                <a:ea typeface="宋体" pitchFamily="-128" charset="-122"/>
              </a:rPr>
              <a:t> </a:t>
            </a:r>
            <a:r>
              <a:rPr lang="en-US" altLang="zh-CN" sz="2800" kern="0" dirty="0" smtClean="0">
                <a:solidFill>
                  <a:srgbClr val="FF0000"/>
                </a:solidFill>
                <a:latin typeface="+mn-lt"/>
                <a:ea typeface="宋体" pitchFamily="-128" charset="-122"/>
              </a:rPr>
              <a:t>not exactly 3 dB</a:t>
            </a:r>
            <a:endParaRPr kumimoji="0" lang="en-US" altLang="zh-CN" sz="2800" u="none" strike="noStrike" kern="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itchFamily="-12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473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Units in RF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 dBm</a:t>
            </a:r>
          </a:p>
          <a:p>
            <a:pPr lvl="1"/>
            <a:r>
              <a:rPr lang="en-US" sz="2400" dirty="0" smtClean="0"/>
              <a:t>Power relative to </a:t>
            </a:r>
            <a:r>
              <a:rPr lang="en-US" sz="2400" dirty="0" smtClean="0">
                <a:solidFill>
                  <a:srgbClr val="FF0000"/>
                </a:solidFill>
              </a:rPr>
              <a:t>1mW</a:t>
            </a:r>
            <a:r>
              <a:rPr lang="en-US" sz="2400" dirty="0" smtClean="0"/>
              <a:t> in dB scale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Examples:</a:t>
            </a:r>
          </a:p>
          <a:p>
            <a:pPr lvl="2"/>
            <a:r>
              <a:rPr lang="en-US" sz="2000" dirty="0" smtClean="0"/>
              <a:t>10 </a:t>
            </a:r>
            <a:r>
              <a:rPr lang="en-US" sz="2000" dirty="0" err="1" smtClean="0"/>
              <a:t>mW</a:t>
            </a:r>
            <a:r>
              <a:rPr lang="en-US" sz="2000" dirty="0" smtClean="0"/>
              <a:t> = 10 dBm</a:t>
            </a:r>
          </a:p>
          <a:p>
            <a:pPr lvl="2"/>
            <a:r>
              <a:rPr lang="en-US" sz="2000" dirty="0" smtClean="0"/>
              <a:t> 0 dBm = 1 </a:t>
            </a:r>
            <a:r>
              <a:rPr lang="en-US" sz="2000" dirty="0" err="1" smtClean="0"/>
              <a:t>mW</a:t>
            </a:r>
            <a:endParaRPr lang="en-US" sz="2000" dirty="0" smtClean="0"/>
          </a:p>
          <a:p>
            <a:pPr lvl="2"/>
            <a:r>
              <a:rPr lang="en-US" sz="2000" dirty="0" smtClean="0"/>
              <a:t> 30 dBm = ? </a:t>
            </a:r>
          </a:p>
          <a:p>
            <a:r>
              <a:rPr lang="en-US" sz="2400" dirty="0" smtClean="0"/>
              <a:t>Don’t confuse </a:t>
            </a:r>
            <a:r>
              <a:rPr lang="en-US" sz="2400" i="1" dirty="0" err="1" smtClean="0"/>
              <a:t>dBm</a:t>
            </a:r>
            <a:r>
              <a:rPr lang="en-US" sz="2400" dirty="0" smtClean="0"/>
              <a:t> with </a:t>
            </a:r>
            <a:r>
              <a:rPr lang="en-US" sz="2400" i="1" dirty="0" smtClean="0"/>
              <a:t>dB</a:t>
            </a:r>
          </a:p>
          <a:p>
            <a:pPr lvl="1"/>
            <a:r>
              <a:rPr lang="en-US" sz="2200" dirty="0" err="1" smtClean="0"/>
              <a:t>dBm</a:t>
            </a:r>
            <a:r>
              <a:rPr lang="en-US" sz="2200" dirty="0" smtClean="0"/>
              <a:t> is a unit; it represents power</a:t>
            </a:r>
          </a:p>
          <a:p>
            <a:pPr lvl="1"/>
            <a:r>
              <a:rPr lang="en-US" sz="2200" dirty="0" smtClean="0"/>
              <a:t>dB is a pure number; it represents a ratio </a:t>
            </a:r>
          </a:p>
        </p:txBody>
      </p:sp>
      <p:pic>
        <p:nvPicPr>
          <p:cNvPr id="4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8518" y="2042569"/>
            <a:ext cx="4425685" cy="1009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615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r>
              <a:rPr lang="en-US" sz="2400" b="0" dirty="0" smtClean="0"/>
              <a:t> How much is the input power in W?</a:t>
            </a:r>
          </a:p>
          <a:p>
            <a:r>
              <a:rPr lang="en-US" sz="2400" b="0" dirty="0" smtClean="0"/>
              <a:t> How much is the output power in W?</a:t>
            </a:r>
          </a:p>
          <a:p>
            <a:r>
              <a:rPr lang="en-US" sz="2400" b="0" dirty="0" smtClean="0"/>
              <a:t> Assume the output is connected to a 50 </a:t>
            </a:r>
            <a:r>
              <a:rPr lang="el-GR" sz="2400" b="0" dirty="0" smtClean="0"/>
              <a:t>Ω</a:t>
            </a:r>
            <a:r>
              <a:rPr lang="en-US" sz="2400" b="0" dirty="0" smtClean="0"/>
              <a:t> load, what is the RMS voltage on the load?</a:t>
            </a:r>
          </a:p>
          <a:p>
            <a:endParaRPr lang="en-US" sz="2400" b="0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3256546" y="3919128"/>
            <a:ext cx="3832582" cy="1657332"/>
            <a:chOff x="3434562" y="2226046"/>
            <a:chExt cx="1933304" cy="836023"/>
          </a:xfrm>
        </p:grpSpPr>
        <p:sp>
          <p:nvSpPr>
            <p:cNvPr id="4" name="Isosceles Triangle 3"/>
            <p:cNvSpPr/>
            <p:nvPr/>
          </p:nvSpPr>
          <p:spPr bwMode="auto">
            <a:xfrm rot="5400000">
              <a:off x="3983202" y="2239109"/>
              <a:ext cx="836023" cy="809898"/>
            </a:xfrm>
            <a:prstGeom prst="triangle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5" name="Straight Connector 4"/>
            <p:cNvCxnSpPr>
              <a:stCxn id="4" idx="3"/>
            </p:cNvCxnSpPr>
            <p:nvPr/>
          </p:nvCxnSpPr>
          <p:spPr>
            <a:xfrm flipH="1" flipV="1">
              <a:off x="3434562" y="2644058"/>
              <a:ext cx="561703" cy="1"/>
            </a:xfrm>
            <a:prstGeom prst="line">
              <a:avLst/>
            </a:prstGeom>
            <a:ln w="2857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 flipV="1">
              <a:off x="4806163" y="2644059"/>
              <a:ext cx="561703" cy="1"/>
            </a:xfrm>
            <a:prstGeom prst="line">
              <a:avLst/>
            </a:prstGeom>
            <a:ln w="28575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657440" y="3214640"/>
            <a:ext cx="41841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+mj-lt"/>
              </a:rPr>
              <a:t>Amplifier Gain </a:t>
            </a:r>
            <a:r>
              <a:rPr lang="en-US" sz="3000" dirty="0" smtClean="0">
                <a:solidFill>
                  <a:srgbClr val="FF0000"/>
                </a:solidFill>
                <a:latin typeface="+mj-lt"/>
              </a:rPr>
              <a:t>17 dB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2889" y="3919129"/>
            <a:ext cx="26196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+mj-lt"/>
              </a:rPr>
              <a:t>Input </a:t>
            </a:r>
            <a:r>
              <a:rPr lang="en-US" sz="3000" dirty="0" smtClean="0">
                <a:solidFill>
                  <a:srgbClr val="FF0000"/>
                </a:solidFill>
                <a:latin typeface="+mj-lt"/>
              </a:rPr>
              <a:t>3 dBm</a:t>
            </a:r>
          </a:p>
        </p:txBody>
      </p:sp>
    </p:spTree>
    <p:extLst>
      <p:ext uri="{BB962C8B-B14F-4D97-AF65-F5344CB8AC3E}">
        <p14:creationId xmlns:p14="http://schemas.microsoft.com/office/powerpoint/2010/main" val="260899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Power Levels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84411"/>
              </p:ext>
            </p:extLst>
          </p:nvPr>
        </p:nvGraphicFramePr>
        <p:xfrm>
          <a:off x="361974" y="935649"/>
          <a:ext cx="8343350" cy="5706636"/>
        </p:xfrm>
        <a:graphic>
          <a:graphicData uri="http://schemas.openxmlformats.org/drawingml/2006/table">
            <a:tbl>
              <a:tblPr/>
              <a:tblGrid>
                <a:gridCol w="1752060"/>
                <a:gridCol w="2219972"/>
                <a:gridCol w="437131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dBm level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Power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Notes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80 dBm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100 kW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Typical 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transmission power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 of 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FM radio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 station with 50-kilometre (31 mi) range</a:t>
                      </a:r>
                    </a:p>
                  </a:txBody>
                  <a:tcPr marL="4506" marR="4506" marT="27432" marB="274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531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50 dBm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100 W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Typical 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thermal radiation emitted by a human </a:t>
                      </a:r>
                      <a:r>
                        <a:rPr lang="en-US" sz="1600" u="none" strike="noStrike" dirty="0" smtClean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body</a:t>
                      </a:r>
                      <a:endParaRPr lang="en-US" sz="1600" dirty="0">
                        <a:solidFill>
                          <a:schemeClr val="bg1"/>
                        </a:solidFill>
                        <a:latin typeface="Kalinga" panose="020B0502040204020203" pitchFamily="34" charset="0"/>
                        <a:cs typeface="Kalinga" panose="020B0502040204020203" pitchFamily="34" charset="0"/>
                      </a:endParaRPr>
                    </a:p>
                  </a:txBody>
                  <a:tcPr marL="4506" marR="4506" marT="27432" marB="274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2615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33 dBm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2 W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Maximum output from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a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 mobile phone (Power class 1 mobiles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)</a:t>
                      </a:r>
                    </a:p>
                  </a:txBody>
                  <a:tcPr marL="4506" marR="4506" marT="27432" marB="274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55938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30 dBm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1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W</a:t>
                      </a:r>
                      <a:endParaRPr lang="en-US" sz="1800" dirty="0">
                        <a:solidFill>
                          <a:schemeClr val="bg1"/>
                        </a:solidFill>
                        <a:latin typeface="Kalinga" panose="020B0502040204020203" pitchFamily="34" charset="0"/>
                        <a:cs typeface="Kalinga" panose="020B0502040204020203" pitchFamily="34" charset="0"/>
                      </a:endParaRP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Typical RF leakage from a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microwave</a:t>
                      </a:r>
                      <a:endParaRPr lang="en-US" sz="1600" dirty="0">
                        <a:solidFill>
                          <a:schemeClr val="bg1"/>
                        </a:solidFill>
                        <a:latin typeface="Kalinga" panose="020B0502040204020203" pitchFamily="34" charset="0"/>
                        <a:cs typeface="Kalinga" panose="020B0502040204020203" pitchFamily="34" charset="0"/>
                      </a:endParaRPr>
                    </a:p>
                  </a:txBody>
                  <a:tcPr marL="4506" marR="4506" marT="27432" marB="274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2615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27 dBm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500 mW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Typical 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cellular phone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 transmission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powerMaximum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 output from a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mobile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phone (Power class 2 mobiles)</a:t>
                      </a:r>
                    </a:p>
                  </a:txBody>
                  <a:tcPr marL="4506" marR="4506" marT="27432" marB="274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3 dBm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2.0 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mW</a:t>
                      </a:r>
                      <a:endParaRPr lang="en-US" sz="1800" dirty="0">
                        <a:solidFill>
                          <a:schemeClr val="bg1"/>
                        </a:solidFill>
                        <a:latin typeface="Kalinga" panose="020B0502040204020203" pitchFamily="34" charset="0"/>
                        <a:cs typeface="Kalinga" panose="020B0502040204020203" pitchFamily="34" charset="0"/>
                      </a:endParaRP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More precisely (to 8 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decimal places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) 1.9952623 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mW</a:t>
                      </a:r>
                      <a:endParaRPr lang="en-US" sz="1600" dirty="0">
                        <a:solidFill>
                          <a:schemeClr val="bg1"/>
                        </a:solidFill>
                        <a:latin typeface="Kalinga" panose="020B0502040204020203" pitchFamily="34" charset="0"/>
                        <a:cs typeface="Kalinga" panose="020B0502040204020203" pitchFamily="34" charset="0"/>
                      </a:endParaRPr>
                    </a:p>
                  </a:txBody>
                  <a:tcPr marL="4506" marR="4506" marT="27432" marB="274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0 dBm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1.0 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mW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 = 1,000 µW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Bluetooth standard (Class 3) radio, 1 m range</a:t>
                      </a:r>
                    </a:p>
                  </a:txBody>
                  <a:tcPr marL="4506" marR="4506" marT="27432" marB="274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−80 dBm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10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pW</a:t>
                      </a:r>
                      <a:endParaRPr lang="en-US" sz="1800" dirty="0">
                        <a:solidFill>
                          <a:schemeClr val="bg1"/>
                        </a:solidFill>
                        <a:latin typeface="Kalinga" panose="020B0502040204020203" pitchFamily="34" charset="0"/>
                        <a:cs typeface="Kalinga" panose="020B0502040204020203" pitchFamily="34" charset="0"/>
                      </a:endParaRP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Typical range (−70 to −90 dBm) of wireless received signal power over a </a:t>
                      </a:r>
                      <a:r>
                        <a:rPr lang="en-US" sz="1600" dirty="0" err="1" smtClean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WiFi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network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(802.11 variants)</a:t>
                      </a:r>
                    </a:p>
                  </a:txBody>
                  <a:tcPr marL="4506" marR="4506" marT="27432" marB="274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−127.5 dBm</a:t>
                      </a: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0.178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fW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 = 178 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aW</a:t>
                      </a:r>
                      <a:endParaRPr lang="en-US" sz="1800" dirty="0">
                        <a:solidFill>
                          <a:schemeClr val="bg1"/>
                        </a:solidFill>
                        <a:latin typeface="Kalinga" panose="020B0502040204020203" pitchFamily="34" charset="0"/>
                        <a:cs typeface="Kalinga" panose="020B0502040204020203" pitchFamily="34" charset="0"/>
                      </a:endParaRPr>
                    </a:p>
                  </a:txBody>
                  <a:tcPr marL="4506" marR="4506" marT="2253" marB="22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Typical received signal power from a 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GPS satellite</a:t>
                      </a:r>
                      <a:endParaRPr lang="en-US" sz="1600" dirty="0">
                        <a:solidFill>
                          <a:schemeClr val="bg1"/>
                        </a:solidFill>
                        <a:latin typeface="Kalinga" panose="020B0502040204020203" pitchFamily="34" charset="0"/>
                        <a:cs typeface="Kalinga" panose="020B0502040204020203" pitchFamily="34" charset="0"/>
                      </a:endParaRPr>
                    </a:p>
                  </a:txBody>
                  <a:tcPr marL="4506" marR="4506" marT="27432" marB="2743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09385" y="6627168"/>
            <a:ext cx="10839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+mj-lt"/>
              </a:rPr>
              <a:t>From Wikipedia</a:t>
            </a:r>
          </a:p>
        </p:txBody>
      </p:sp>
    </p:spTree>
    <p:extLst>
      <p:ext uri="{BB962C8B-B14F-4D97-AF65-F5344CB8AC3E}">
        <p14:creationId xmlns:p14="http://schemas.microsoft.com/office/powerpoint/2010/main" val="204723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Scattering Parameters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4997669" cy="4335463"/>
          </a:xfrm>
        </p:spPr>
        <p:txBody>
          <a:bodyPr/>
          <a:lstStyle/>
          <a:p>
            <a:r>
              <a:rPr lang="en-US" b="0" dirty="0" smtClean="0"/>
              <a:t> RF/microwave circuits</a:t>
            </a:r>
          </a:p>
          <a:p>
            <a:pPr lvl="1"/>
            <a:r>
              <a:rPr lang="en-US" sz="2200" b="0" dirty="0" smtClean="0"/>
              <a:t>Voltage/current may not be easily defined</a:t>
            </a:r>
          </a:p>
          <a:p>
            <a:pPr lvl="1"/>
            <a:r>
              <a:rPr lang="en-US" sz="2200" b="0" dirty="0" smtClean="0"/>
              <a:t>Open/short hard to make</a:t>
            </a:r>
          </a:p>
          <a:p>
            <a:pPr lvl="1"/>
            <a:r>
              <a:rPr lang="en-US" sz="2200" b="0" dirty="0" smtClean="0"/>
              <a:t>Power is easier to work with</a:t>
            </a:r>
          </a:p>
          <a:p>
            <a:pPr lvl="2"/>
            <a:r>
              <a:rPr lang="en-US" sz="2200" b="0" dirty="0" smtClean="0"/>
              <a:t>No position dependence</a:t>
            </a:r>
          </a:p>
          <a:p>
            <a:r>
              <a:rPr lang="en-US" b="0" dirty="0" smtClean="0"/>
              <a:t> 2-Port networks</a:t>
            </a:r>
          </a:p>
          <a:p>
            <a:pPr lvl="1"/>
            <a:r>
              <a:rPr lang="en-US" sz="2200" b="0" dirty="0" smtClean="0"/>
              <a:t>Power is either “</a:t>
            </a:r>
            <a:r>
              <a:rPr lang="en-US" sz="2200" b="0" i="1" dirty="0" smtClean="0"/>
              <a:t>transmitted</a:t>
            </a:r>
            <a:r>
              <a:rPr lang="en-US" sz="2200" b="0" dirty="0" smtClean="0"/>
              <a:t>”,  “</a:t>
            </a:r>
            <a:r>
              <a:rPr lang="en-US" sz="2200" b="0" i="1" dirty="0" smtClean="0"/>
              <a:t>reflected</a:t>
            </a:r>
            <a:r>
              <a:rPr lang="en-US" sz="2200" b="0" dirty="0" smtClean="0"/>
              <a:t>”, or “dissipated”</a:t>
            </a:r>
          </a:p>
          <a:p>
            <a:pPr lvl="1"/>
            <a:r>
              <a:rPr lang="en-US" sz="2200" b="0" dirty="0" smtClean="0"/>
              <a:t>Work with a standard system impedance: “matched” or “</a:t>
            </a:r>
            <a:r>
              <a:rPr lang="en-US" sz="2200" b="0" dirty="0" err="1" smtClean="0"/>
              <a:t>mis</a:t>
            </a:r>
            <a:r>
              <a:rPr lang="en-US" sz="2200" b="0" dirty="0" smtClean="0"/>
              <a:t>-matched”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2469" y="1046013"/>
            <a:ext cx="33051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21371" y="6558911"/>
            <a:ext cx="4024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Agilent Application Note 95-1, “S-Parameter Techniques”</a:t>
            </a:r>
          </a:p>
        </p:txBody>
      </p:sp>
    </p:spTree>
    <p:extLst>
      <p:ext uri="{BB962C8B-B14F-4D97-AF65-F5344CB8AC3E}">
        <p14:creationId xmlns:p14="http://schemas.microsoft.com/office/powerpoint/2010/main" val="26718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Scattering Parameters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600" b="0" dirty="0" smtClean="0"/>
              <a:t> </a:t>
            </a:r>
            <a:r>
              <a:rPr lang="en-US" altLang="zh-CN" sz="2600" b="0" dirty="0" smtClean="0">
                <a:ea typeface="宋体" charset="-122"/>
              </a:rPr>
              <a:t>S-Parameter: Use power quantities instead of voltage or current </a:t>
            </a:r>
          </a:p>
          <a:p>
            <a:r>
              <a:rPr lang="en-US" altLang="zh-CN" sz="2600" b="0" dirty="0" smtClean="0">
                <a:ea typeface="宋体" charset="-122"/>
              </a:rPr>
              <a:t>The difference between the incident power (the power that would be delivered to a matched load) and the reflected power represents the power delivered to the circuit.</a:t>
            </a:r>
            <a:endParaRPr lang="en-US" b="0" dirty="0" smtClean="0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9052" y="3627437"/>
            <a:ext cx="42672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3013" y="5148595"/>
            <a:ext cx="3224213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744394" y="6527406"/>
            <a:ext cx="45868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chemeClr val="bg1"/>
                </a:solidFill>
                <a:latin typeface="+mj-lt"/>
              </a:rPr>
              <a:t>B. </a:t>
            </a:r>
            <a:r>
              <a:rPr lang="en-US" sz="1500" dirty="0" err="1" smtClean="0">
                <a:solidFill>
                  <a:schemeClr val="bg1"/>
                </a:solidFill>
                <a:latin typeface="+mj-lt"/>
              </a:rPr>
              <a:t>Razavi</a:t>
            </a:r>
            <a:r>
              <a:rPr lang="en-US" sz="1500" dirty="0" smtClean="0">
                <a:solidFill>
                  <a:schemeClr val="bg1"/>
                </a:solidFill>
                <a:latin typeface="+mj-lt"/>
              </a:rPr>
              <a:t>, “RF Microelectronics”, 2</a:t>
            </a:r>
            <a:r>
              <a:rPr lang="en-US" sz="1500" baseline="30000" dirty="0" smtClean="0">
                <a:solidFill>
                  <a:schemeClr val="bg1"/>
                </a:solidFill>
                <a:latin typeface="+mj-lt"/>
              </a:rPr>
              <a:t>nd</a:t>
            </a:r>
            <a:r>
              <a:rPr lang="en-US" sz="1500" dirty="0" smtClean="0">
                <a:solidFill>
                  <a:schemeClr val="bg1"/>
                </a:solidFill>
                <a:latin typeface="+mj-lt"/>
              </a:rPr>
              <a:t> Ed. 2011</a:t>
            </a:r>
          </a:p>
        </p:txBody>
      </p:sp>
    </p:spTree>
    <p:extLst>
      <p:ext uri="{BB962C8B-B14F-4D97-AF65-F5344CB8AC3E}">
        <p14:creationId xmlns:p14="http://schemas.microsoft.com/office/powerpoint/2010/main" val="90950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S-Parameters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5521325"/>
            <a:ext cx="2162175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724400" y="1270776"/>
            <a:ext cx="4096407" cy="1752600"/>
          </a:xfrm>
          <a:prstGeom prst="rect">
            <a:avLst/>
          </a:prstGeom>
          <a:noFill/>
          <a:ln w="12700" cap="rnd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altLang="zh-CN" sz="1800" b="1" i="1" kern="0" baseline="0" dirty="0">
                <a:solidFill>
                  <a:srgbClr val="0070C0"/>
                </a:solidFill>
                <a:latin typeface="+mn-lt"/>
                <a:ea typeface="宋体" charset="-122"/>
              </a:rPr>
              <a:t>S</a:t>
            </a:r>
            <a:r>
              <a:rPr lang="en-US" altLang="zh-CN" sz="1800" b="1" i="1" kern="0" baseline="-25000" dirty="0">
                <a:solidFill>
                  <a:srgbClr val="0070C0"/>
                </a:solidFill>
                <a:latin typeface="+mn-lt"/>
                <a:ea typeface="宋体" charset="-122"/>
              </a:rPr>
              <a:t>11</a:t>
            </a:r>
            <a:r>
              <a:rPr lang="en-US" altLang="zh-CN" sz="1800" kern="0" baseline="0" dirty="0">
                <a:solidFill>
                  <a:srgbClr val="0070C0"/>
                </a:solidFill>
                <a:latin typeface="+mn-lt"/>
                <a:ea typeface="宋体" charset="-122"/>
              </a:rPr>
              <a:t> </a:t>
            </a:r>
            <a:r>
              <a:rPr lang="en-US" altLang="zh-CN" sz="1800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is the ratio of the reflected and incident waves at the input port when the reflection from </a:t>
            </a:r>
            <a:r>
              <a:rPr lang="en-US" altLang="zh-CN" sz="1800" i="1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R</a:t>
            </a:r>
            <a:r>
              <a:rPr lang="en-US" altLang="zh-CN" sz="1800" i="1" kern="0" baseline="-25000" dirty="0">
                <a:solidFill>
                  <a:schemeClr val="bg1"/>
                </a:solidFill>
                <a:latin typeface="+mn-lt"/>
                <a:ea typeface="宋体" charset="-122"/>
              </a:rPr>
              <a:t>L</a:t>
            </a:r>
            <a:r>
              <a:rPr lang="en-US" altLang="zh-CN" sz="1800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 is zero. </a:t>
            </a:r>
          </a:p>
          <a:p>
            <a:pPr marL="342900" indent="-342900"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altLang="zh-CN" sz="1800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Represents the </a:t>
            </a:r>
            <a:r>
              <a:rPr lang="en-US" altLang="zh-CN" sz="1800" kern="0" baseline="0" dirty="0" smtClean="0">
                <a:solidFill>
                  <a:schemeClr val="bg1"/>
                </a:solidFill>
                <a:latin typeface="+mn-lt"/>
                <a:ea typeface="宋体" charset="-122"/>
              </a:rPr>
              <a:t>effectiveness </a:t>
            </a:r>
            <a:r>
              <a:rPr lang="en-US" altLang="zh-CN" sz="1800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of the </a:t>
            </a:r>
            <a:r>
              <a:rPr lang="en-US" altLang="zh-CN" sz="1800" i="1" kern="0" baseline="0" dirty="0">
                <a:solidFill>
                  <a:srgbClr val="0070C0"/>
                </a:solidFill>
                <a:latin typeface="+mn-lt"/>
                <a:ea typeface="宋体" charset="-122"/>
              </a:rPr>
              <a:t>input matching</a:t>
            </a:r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143000"/>
            <a:ext cx="4505325" cy="168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2819400"/>
            <a:ext cx="1922463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4038600"/>
            <a:ext cx="4424363" cy="154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724400" y="4192163"/>
            <a:ext cx="4096407" cy="2098277"/>
          </a:xfrm>
          <a:prstGeom prst="rect">
            <a:avLst/>
          </a:prstGeom>
          <a:noFill/>
          <a:ln w="12700" cap="rnd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altLang="zh-CN" sz="1800" b="1" i="1" kern="0" baseline="0" dirty="0">
                <a:solidFill>
                  <a:srgbClr val="0070C0"/>
                </a:solidFill>
                <a:latin typeface="+mn-lt"/>
                <a:ea typeface="宋体" charset="-122"/>
              </a:rPr>
              <a:t>S</a:t>
            </a:r>
            <a:r>
              <a:rPr lang="en-US" altLang="zh-CN" sz="1800" b="1" i="1" kern="0" baseline="-25000" dirty="0">
                <a:solidFill>
                  <a:srgbClr val="0070C0"/>
                </a:solidFill>
                <a:latin typeface="+mn-lt"/>
                <a:ea typeface="宋体" charset="-122"/>
              </a:rPr>
              <a:t>12</a:t>
            </a:r>
            <a:r>
              <a:rPr lang="en-US" altLang="zh-CN" sz="1800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 is the ratio of the reflected wave at the input port to the incident wave into the output port when the input is matched</a:t>
            </a:r>
          </a:p>
          <a:p>
            <a:pPr marL="342900" indent="-342900"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altLang="zh-CN" sz="1800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Characterizes the</a:t>
            </a:r>
            <a:r>
              <a:rPr lang="en-US" altLang="zh-CN" sz="1800" i="1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 </a:t>
            </a:r>
            <a:r>
              <a:rPr lang="en-US" altLang="zh-CN" sz="1800" kern="0" baseline="0" dirty="0">
                <a:solidFill>
                  <a:srgbClr val="0070C0"/>
                </a:solidFill>
                <a:latin typeface="+mn-lt"/>
                <a:ea typeface="宋体" charset="-122"/>
              </a:rPr>
              <a:t>reverse isolation</a:t>
            </a:r>
          </a:p>
        </p:txBody>
      </p:sp>
      <p:cxnSp>
        <p:nvCxnSpPr>
          <p:cNvPr id="10" name="直接连接符 19"/>
          <p:cNvCxnSpPr>
            <a:cxnSpLocks noChangeShapeType="1"/>
          </p:cNvCxnSpPr>
          <p:nvPr/>
        </p:nvCxnSpPr>
        <p:spPr bwMode="auto">
          <a:xfrm>
            <a:off x="0" y="3810000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11" name="TextBox 10"/>
          <p:cNvSpPr txBox="1"/>
          <p:nvPr/>
        </p:nvSpPr>
        <p:spPr>
          <a:xfrm>
            <a:off x="1467931" y="6535771"/>
            <a:ext cx="3256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B. </a:t>
            </a:r>
            <a:r>
              <a:rPr lang="en-US" sz="1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Razavi</a:t>
            </a: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“RF Microelectronics”, 2</a:t>
            </a:r>
            <a:r>
              <a:rPr lang="en-US" sz="1200" baseline="30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</a:t>
            </a: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Ed. 2011</a:t>
            </a:r>
          </a:p>
        </p:txBody>
      </p:sp>
    </p:spTree>
    <p:extLst>
      <p:ext uri="{BB962C8B-B14F-4D97-AF65-F5344CB8AC3E}">
        <p14:creationId xmlns:p14="http://schemas.microsoft.com/office/powerpoint/2010/main" val="337098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S-Parameters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724400" y="4267200"/>
            <a:ext cx="4112172" cy="1828800"/>
          </a:xfrm>
          <a:prstGeom prst="rect">
            <a:avLst/>
          </a:prstGeom>
          <a:noFill/>
          <a:ln w="12700" cap="rnd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altLang="zh-CN" sz="1800" b="1" i="1" kern="0" baseline="0" dirty="0">
                <a:solidFill>
                  <a:srgbClr val="0070C0"/>
                </a:solidFill>
                <a:latin typeface="+mn-lt"/>
                <a:ea typeface="宋体" charset="-122"/>
              </a:rPr>
              <a:t>S</a:t>
            </a:r>
            <a:r>
              <a:rPr lang="en-US" altLang="zh-CN" sz="1800" b="1" i="1" kern="0" baseline="-25000" dirty="0">
                <a:solidFill>
                  <a:srgbClr val="0070C0"/>
                </a:solidFill>
                <a:latin typeface="+mn-lt"/>
                <a:ea typeface="宋体" charset="-122"/>
              </a:rPr>
              <a:t>22</a:t>
            </a:r>
            <a:r>
              <a:rPr lang="en-US" altLang="zh-CN" sz="1800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 is the ratio of reflected and incident waves at the output when the reflection from </a:t>
            </a:r>
            <a:r>
              <a:rPr lang="en-US" altLang="zh-CN" sz="1800" i="1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R</a:t>
            </a:r>
            <a:r>
              <a:rPr lang="en-US" altLang="zh-CN" sz="1800" i="1" kern="0" baseline="-25000" dirty="0">
                <a:solidFill>
                  <a:schemeClr val="bg1"/>
                </a:solidFill>
                <a:latin typeface="+mn-lt"/>
                <a:ea typeface="宋体" charset="-122"/>
              </a:rPr>
              <a:t>s</a:t>
            </a:r>
            <a:r>
              <a:rPr lang="en-US" altLang="zh-CN" sz="1800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 is zero</a:t>
            </a:r>
          </a:p>
          <a:p>
            <a:pPr marL="342900" indent="-342900"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altLang="zh-CN" sz="1800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Represents the </a:t>
            </a:r>
            <a:r>
              <a:rPr lang="en-US" altLang="zh-CN" sz="1800" kern="0" baseline="0" dirty="0" smtClean="0">
                <a:solidFill>
                  <a:schemeClr val="bg1"/>
                </a:solidFill>
                <a:latin typeface="+mn-lt"/>
                <a:ea typeface="宋体" charset="-122"/>
              </a:rPr>
              <a:t>effectiveness </a:t>
            </a:r>
            <a:r>
              <a:rPr lang="en-US" altLang="zh-CN" sz="1800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of the </a:t>
            </a:r>
            <a:r>
              <a:rPr lang="en-US" altLang="zh-CN" sz="1800" i="1" kern="0" baseline="0" dirty="0">
                <a:solidFill>
                  <a:srgbClr val="0070C0"/>
                </a:solidFill>
                <a:latin typeface="+mn-lt"/>
                <a:ea typeface="宋体" charset="-122"/>
              </a:rPr>
              <a:t>output matching</a:t>
            </a:r>
          </a:p>
        </p:txBody>
      </p:sp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886200"/>
            <a:ext cx="4267200" cy="157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5486400"/>
            <a:ext cx="18859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066800"/>
            <a:ext cx="464820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2667000"/>
            <a:ext cx="17716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724400" y="1143000"/>
            <a:ext cx="4112172" cy="1781503"/>
          </a:xfrm>
          <a:prstGeom prst="rect">
            <a:avLst/>
          </a:prstGeom>
          <a:noFill/>
          <a:ln w="12700" cap="rnd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altLang="zh-CN" sz="1800" b="1" i="1" kern="0" baseline="0" dirty="0">
                <a:solidFill>
                  <a:srgbClr val="0070C0"/>
                </a:solidFill>
                <a:latin typeface="+mn-lt"/>
                <a:ea typeface="宋体" charset="-122"/>
              </a:rPr>
              <a:t>S</a:t>
            </a:r>
            <a:r>
              <a:rPr lang="en-US" altLang="zh-CN" sz="1800" b="1" i="1" kern="0" baseline="-25000" dirty="0">
                <a:solidFill>
                  <a:srgbClr val="0070C0"/>
                </a:solidFill>
                <a:latin typeface="+mn-lt"/>
                <a:ea typeface="宋体" charset="-122"/>
              </a:rPr>
              <a:t>21</a:t>
            </a:r>
            <a:r>
              <a:rPr lang="en-US" altLang="zh-CN" sz="1800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 is the ratio of the wave incident on the load to that going to the input when the reflection from </a:t>
            </a:r>
            <a:r>
              <a:rPr lang="en-US" altLang="zh-CN" sz="1800" i="1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R</a:t>
            </a:r>
            <a:r>
              <a:rPr lang="en-US" altLang="zh-CN" sz="1800" i="1" kern="0" baseline="-25000" dirty="0">
                <a:solidFill>
                  <a:schemeClr val="bg1"/>
                </a:solidFill>
                <a:latin typeface="+mn-lt"/>
                <a:ea typeface="宋体" charset="-122"/>
              </a:rPr>
              <a:t>L</a:t>
            </a:r>
            <a:r>
              <a:rPr lang="en-US" altLang="zh-CN" sz="1800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 is zero</a:t>
            </a:r>
          </a:p>
          <a:p>
            <a:pPr marL="342900" indent="-342900"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altLang="zh-CN" sz="1800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Represents the </a:t>
            </a:r>
            <a:r>
              <a:rPr lang="en-US" altLang="zh-CN" sz="1800" i="1" kern="0" baseline="0" dirty="0" smtClean="0">
                <a:solidFill>
                  <a:srgbClr val="0070C0"/>
                </a:solidFill>
                <a:latin typeface="+mn-lt"/>
                <a:ea typeface="宋体" charset="-122"/>
              </a:rPr>
              <a:t>gain (or loss)</a:t>
            </a:r>
            <a:r>
              <a:rPr lang="en-US" altLang="zh-CN" sz="1800" kern="0" baseline="0" dirty="0" smtClean="0">
                <a:solidFill>
                  <a:schemeClr val="bg1"/>
                </a:solidFill>
                <a:latin typeface="+mn-lt"/>
                <a:ea typeface="宋体" charset="-122"/>
              </a:rPr>
              <a:t> </a:t>
            </a:r>
            <a:r>
              <a:rPr lang="en-US" altLang="zh-CN" sz="1800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of the circuit</a:t>
            </a:r>
            <a:endParaRPr lang="en-US" altLang="zh-CN" sz="1800" i="1" kern="0" baseline="0" dirty="0">
              <a:solidFill>
                <a:schemeClr val="bg1"/>
              </a:solidFill>
              <a:latin typeface="+mn-lt"/>
              <a:ea typeface="宋体" charset="-122"/>
            </a:endParaRPr>
          </a:p>
        </p:txBody>
      </p:sp>
      <p:cxnSp>
        <p:nvCxnSpPr>
          <p:cNvPr id="10" name="直接连接符 18"/>
          <p:cNvCxnSpPr>
            <a:cxnSpLocks noChangeShapeType="1"/>
          </p:cNvCxnSpPr>
          <p:nvPr/>
        </p:nvCxnSpPr>
        <p:spPr bwMode="auto">
          <a:xfrm>
            <a:off x="0" y="3657600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11" name="TextBox 10"/>
          <p:cNvSpPr txBox="1"/>
          <p:nvPr/>
        </p:nvSpPr>
        <p:spPr>
          <a:xfrm>
            <a:off x="1476915" y="6553199"/>
            <a:ext cx="3256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B. </a:t>
            </a:r>
            <a:r>
              <a:rPr lang="en-US" sz="1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Razavi</a:t>
            </a: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“RF Microelectronics”, 2</a:t>
            </a:r>
            <a:r>
              <a:rPr lang="en-US" sz="1200" baseline="30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</a:t>
            </a: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Ed. 2011</a:t>
            </a:r>
          </a:p>
        </p:txBody>
      </p:sp>
    </p:spTree>
    <p:extLst>
      <p:ext uri="{BB962C8B-B14F-4D97-AF65-F5344CB8AC3E}">
        <p14:creationId xmlns:p14="http://schemas.microsoft.com/office/powerpoint/2010/main" val="157590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S-Parameters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76915" y="6553199"/>
            <a:ext cx="3256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B. </a:t>
            </a:r>
            <a:r>
              <a:rPr lang="en-US" sz="1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Razavi</a:t>
            </a: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“RF Microelectronics”, 2</a:t>
            </a:r>
            <a:r>
              <a:rPr lang="en-US" sz="1200" baseline="30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</a:t>
            </a: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Ed. 2011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5049" y="2320038"/>
            <a:ext cx="4201056" cy="1710000"/>
            <a:chOff x="515683" y="2768625"/>
            <a:chExt cx="4201056" cy="1710000"/>
          </a:xfrm>
        </p:grpSpPr>
        <p:pic>
          <p:nvPicPr>
            <p:cNvPr id="11" name="Picture 1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30789" y="3757900"/>
              <a:ext cx="1885950" cy="720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1090" y="3772845"/>
              <a:ext cx="177165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97500" y="2768625"/>
              <a:ext cx="1919239" cy="780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15683" y="2789861"/>
              <a:ext cx="1922463" cy="738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57073" y="970488"/>
            <a:ext cx="42672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28424" y="4288168"/>
            <a:ext cx="8342587" cy="213360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altLang="zh-CN" sz="1800" b="1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S-parameters generally have frequency-dependent complex values</a:t>
            </a:r>
          </a:p>
          <a:p>
            <a:pPr marL="342900" indent="-342900"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altLang="zh-CN" sz="1800" b="1" kern="0" baseline="0" dirty="0">
                <a:solidFill>
                  <a:schemeClr val="bg1"/>
                </a:solidFill>
                <a:latin typeface="+mn-lt"/>
                <a:ea typeface="宋体" charset="-122"/>
              </a:rPr>
              <a:t>We often express S-parameters in </a:t>
            </a:r>
            <a:r>
              <a:rPr lang="en-US" altLang="zh-CN" sz="1800" b="1" kern="0" baseline="0" dirty="0" smtClean="0">
                <a:solidFill>
                  <a:schemeClr val="bg1"/>
                </a:solidFill>
                <a:latin typeface="+mn-lt"/>
                <a:ea typeface="宋体" charset="-122"/>
              </a:rPr>
              <a:t>dB</a:t>
            </a:r>
            <a:endParaRPr lang="en-US" altLang="zh-CN" sz="1800" b="1" kern="0" baseline="0" dirty="0">
              <a:solidFill>
                <a:schemeClr val="bg1"/>
              </a:solidFill>
              <a:latin typeface="+mn-lt"/>
              <a:ea typeface="宋体" charset="-122"/>
            </a:endParaRPr>
          </a:p>
          <a:p>
            <a:pPr marL="342900" indent="-342900"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endParaRPr lang="en-US" altLang="zh-CN" sz="2000" b="1" i="1" kern="0" baseline="0" dirty="0">
              <a:solidFill>
                <a:schemeClr val="bg1"/>
              </a:solidFill>
              <a:latin typeface="+mn-lt"/>
              <a:ea typeface="宋体" charset="-122"/>
            </a:endParaRPr>
          </a:p>
          <a:p>
            <a:pPr marL="342900" indent="-342900"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endParaRPr lang="en-US" altLang="zh-CN" sz="1800" b="1" kern="0" baseline="0" dirty="0">
              <a:solidFill>
                <a:schemeClr val="bg1"/>
              </a:solidFill>
              <a:latin typeface="+mn-lt"/>
              <a:ea typeface="宋体" charset="-122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/>
          </p:nvPr>
        </p:nvGraphicFramePr>
        <p:xfrm>
          <a:off x="2479336" y="5358572"/>
          <a:ext cx="3889949" cy="807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8" imgW="1346040" imgH="279360" progId="Equation.DSMT4">
                  <p:embed/>
                </p:oleObj>
              </mc:Choice>
              <mc:Fallback>
                <p:oleObj name="Equation" r:id="rId8" imgW="13460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79336" y="5358572"/>
                        <a:ext cx="3889949" cy="8073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5939440" y="2527382"/>
          <a:ext cx="1998498" cy="1380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10" imgW="698400" imgH="482400" progId="Equation.DSMT4">
                  <p:embed/>
                </p:oleObj>
              </mc:Choice>
              <mc:Fallback>
                <p:oleObj name="Equation" r:id="rId10" imgW="6984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939440" y="2527382"/>
                        <a:ext cx="1998498" cy="13807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ight Arrow 19"/>
          <p:cNvSpPr/>
          <p:nvPr/>
        </p:nvSpPr>
        <p:spPr bwMode="auto">
          <a:xfrm>
            <a:off x="4989786" y="3011214"/>
            <a:ext cx="677917" cy="31304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45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Review of transmission lines</a:t>
            </a:r>
          </a:p>
          <a:p>
            <a:pPr lvl="1"/>
            <a:r>
              <a:rPr lang="en-US" dirty="0" smtClean="0"/>
              <a:t>Refer to </a:t>
            </a:r>
            <a:r>
              <a:rPr lang="en-US" dirty="0"/>
              <a:t>the “Lec2-ReviewTransmissionLines.pptx”, </a:t>
            </a:r>
            <a:r>
              <a:rPr lang="en-US" dirty="0" smtClean="0"/>
              <a:t>which contains excerpts from 130A course materials</a:t>
            </a:r>
          </a:p>
          <a:p>
            <a:r>
              <a:rPr lang="en-US" dirty="0"/>
              <a:t>The Radio </a:t>
            </a:r>
            <a:r>
              <a:rPr lang="en-US" dirty="0" smtClean="0"/>
              <a:t>Spectrum</a:t>
            </a:r>
          </a:p>
          <a:p>
            <a:r>
              <a:rPr lang="en-US" dirty="0" smtClean="0"/>
              <a:t>Units in RF engineering</a:t>
            </a:r>
          </a:p>
          <a:p>
            <a:r>
              <a:rPr lang="en-US" dirty="0" smtClean="0"/>
              <a:t>Scattering parameters</a:t>
            </a:r>
          </a:p>
        </p:txBody>
      </p:sp>
    </p:spTree>
    <p:extLst>
      <p:ext uri="{BB962C8B-B14F-4D97-AF65-F5344CB8AC3E}">
        <p14:creationId xmlns:p14="http://schemas.microsoft.com/office/powerpoint/2010/main" val="67210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Definitions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 Gain </a:t>
            </a:r>
          </a:p>
          <a:p>
            <a:endParaRPr lang="en-US" sz="2800" dirty="0" smtClean="0"/>
          </a:p>
          <a:p>
            <a:r>
              <a:rPr lang="en-US" sz="2800" dirty="0" smtClean="0"/>
              <a:t> Insertion loss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 Return loss </a:t>
            </a:r>
          </a:p>
          <a:p>
            <a:endParaRPr lang="en-US" sz="280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7899" y="982540"/>
            <a:ext cx="40100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4284851" y="2725509"/>
            <a:ext cx="7489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D4D4D"/>
                </a:solidFill>
              </a:rPr>
              <a:t>(dB)</a:t>
            </a: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4384836" y="4175185"/>
            <a:ext cx="7489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D4D4D"/>
                </a:solidFill>
              </a:rPr>
              <a:t>(dB)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17199" y="6520367"/>
            <a:ext cx="4024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Agilent Application Note 95-1, “S-Parameter Techniques”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5616" y="5283436"/>
            <a:ext cx="6088117" cy="1015663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  <a:latin typeface="+mj-lt"/>
              </a:rPr>
              <a:t>Both insertion loss and return loss should be </a:t>
            </a:r>
            <a:r>
              <a:rPr lang="en-US" sz="3000" b="1" i="1" dirty="0" smtClean="0">
                <a:solidFill>
                  <a:srgbClr val="C00000"/>
                </a:solidFill>
                <a:latin typeface="+mj-lt"/>
              </a:rPr>
              <a:t>positive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76367" y="1432289"/>
                <a:ext cx="2831095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  <m:func>
                        <m:funcPr>
                          <m:ctrlPr>
                            <a:rPr lang="en-US" sz="3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 b="0" i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US" sz="30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000" b="0" i="1" smtClean="0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000" b="0" i="1" smtClean="0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000" b="0" i="1" smtClean="0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3000" b="0" i="1" smtClean="0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30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3000" dirty="0" smtClean="0">
                  <a:solidFill>
                    <a:srgbClr val="4D4D4D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367" y="1432289"/>
                <a:ext cx="2831095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3910989" y="1432289"/>
            <a:ext cx="7489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D4D4D"/>
                </a:solidFill>
              </a:rPr>
              <a:t>(dB)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076367" y="2725509"/>
                <a:ext cx="3217997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𝐼𝐿</m:t>
                      </m:r>
                      <m:r>
                        <a:rPr lang="en-US" sz="3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=−10</m:t>
                      </m:r>
                      <m:func>
                        <m:funcPr>
                          <m:ctrlPr>
                            <a:rPr lang="en-US" sz="3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 b="0" i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US" sz="30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000" b="0" i="1" smtClean="0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000" b="0" i="1" smtClean="0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000" b="0" i="1" smtClean="0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3000" b="0" i="1" smtClean="0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30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3000" dirty="0" smtClean="0">
                  <a:solidFill>
                    <a:srgbClr val="4D4D4D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367" y="2725509"/>
                <a:ext cx="3217997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76366" y="4129297"/>
                <a:ext cx="3308470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𝑅𝐿</m:t>
                      </m:r>
                      <m:r>
                        <a:rPr lang="en-US" sz="3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=−10</m:t>
                      </m:r>
                      <m:func>
                        <m:funcPr>
                          <m:ctrlPr>
                            <a:rPr lang="en-US" sz="3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 b="0" i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US" sz="30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000" b="0" i="1" smtClean="0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000" b="0" i="1" smtClean="0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000" b="0" i="1" smtClean="0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3000" b="0" i="1" smtClean="0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30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3000" dirty="0" smtClean="0">
                  <a:solidFill>
                    <a:srgbClr val="4D4D4D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366" y="4129297"/>
                <a:ext cx="3308470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152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</a:t>
            </a:r>
            <a:r>
              <a:rPr lang="en-US" i="1" dirty="0" smtClean="0"/>
              <a:t>HMC-ALH444  </a:t>
            </a:r>
            <a:r>
              <a:rPr lang="en-US" dirty="0" smtClean="0"/>
              <a:t>Low Noise Amplifier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078992"/>
            <a:ext cx="7641022" cy="52194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24304" y="658100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hlinkClick r:id="rId3"/>
              </a:rPr>
              <a:t>http://www.hittite.com/products/view.html/view/HMC-ALH444</a:t>
            </a:r>
            <a:endParaRPr lang="en-US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44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080616"/>
            <a:ext cx="8241140" cy="29006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3866193"/>
            <a:ext cx="8238033" cy="283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3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68" y="1026420"/>
            <a:ext cx="5864773" cy="54115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677917" y="1026420"/>
            <a:ext cx="4485290" cy="373476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63207" y="1026420"/>
            <a:ext cx="28591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Vendor information;</a:t>
            </a:r>
          </a:p>
          <a:p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Measurement Setup.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77917" y="4865114"/>
            <a:ext cx="4485290" cy="10511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18674" y="4665059"/>
            <a:ext cx="1635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File Header</a:t>
            </a:r>
          </a:p>
        </p:txBody>
      </p:sp>
    </p:spTree>
    <p:extLst>
      <p:ext uri="{BB962C8B-B14F-4D97-AF65-F5344CB8AC3E}">
        <p14:creationId xmlns:p14="http://schemas.microsoft.com/office/powerpoint/2010/main" val="403057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SnP</a:t>
            </a:r>
            <a:r>
              <a:rPr lang="en-US" dirty="0" smtClean="0"/>
              <a:t> File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smtClean="0"/>
              <a:t> Standard file format for storing and transferring S-parameters</a:t>
            </a:r>
          </a:p>
          <a:p>
            <a:r>
              <a:rPr lang="en-US" sz="2400" dirty="0" smtClean="0"/>
              <a:t> ASCII text</a:t>
            </a:r>
          </a:p>
          <a:p>
            <a:r>
              <a:rPr lang="en-US" sz="2400" dirty="0" smtClean="0"/>
              <a:t> Supports multi-port S-parameters, .</a:t>
            </a:r>
            <a:r>
              <a:rPr lang="en-US" sz="2400" dirty="0" err="1" smtClean="0"/>
              <a:t>snp</a:t>
            </a:r>
            <a:endParaRPr lang="en-US" sz="2400" dirty="0" smtClean="0"/>
          </a:p>
          <a:p>
            <a:r>
              <a:rPr lang="en-US" sz="2400" dirty="0" smtClean="0"/>
              <a:t> Can be imported into EDA software for simulation of the device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69368" y="6401917"/>
            <a:ext cx="5007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SnP</a:t>
            </a:r>
            <a:r>
              <a:rPr lang="en-US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(Touchstone) File Format, Agilent Documentation,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hlinkClick r:id="rId2"/>
              </a:rPr>
              <a:t>http://na.tm.agilent.com/plts/help/WebHelp/FilePrint/SnP_File_Format.htm</a:t>
            </a:r>
            <a:endParaRPr lang="en-US" sz="12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19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Radio Spectrum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8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14451"/>
            <a:ext cx="8534400" cy="4716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716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Frequency Spectrum Allocation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 Radio spectrum is considered a scarce natural resource and is heavily regulated</a:t>
            </a:r>
          </a:p>
          <a:p>
            <a:pPr lvl="1"/>
            <a:r>
              <a:rPr lang="en-US" dirty="0" smtClean="0"/>
              <a:t>Note that regulation only applies to transmitting</a:t>
            </a:r>
          </a:p>
        </p:txBody>
      </p:sp>
      <p:pic>
        <p:nvPicPr>
          <p:cNvPr id="173058" name="Picture 2" descr="http://larrydownes.com/wp-content/uploads/2011/03/spectrum_map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387" y="1978104"/>
            <a:ext cx="6975904" cy="4463748"/>
          </a:xfrm>
          <a:prstGeom prst="rect">
            <a:avLst/>
          </a:prstGeom>
          <a:ln>
            <a:noFill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01482" y="6592302"/>
            <a:ext cx="3752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Image from Federal Communications Commission (FCC)</a:t>
            </a:r>
          </a:p>
        </p:txBody>
      </p:sp>
    </p:spTree>
    <p:extLst>
      <p:ext uri="{BB962C8B-B14F-4D97-AF65-F5344CB8AC3E}">
        <p14:creationId xmlns:p14="http://schemas.microsoft.com/office/powerpoint/2010/main" val="338318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Frequency Spectrum Allocation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5107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497" y="1629103"/>
            <a:ext cx="3790950" cy="463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3980383" y="1968751"/>
            <a:ext cx="5408851" cy="3719771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501482" y="6592302"/>
            <a:ext cx="3752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Image from Federal Communications Commission (FCC)</a:t>
            </a:r>
          </a:p>
        </p:txBody>
      </p:sp>
    </p:spTree>
    <p:extLst>
      <p:ext uri="{BB962C8B-B14F-4D97-AF65-F5344CB8AC3E}">
        <p14:creationId xmlns:p14="http://schemas.microsoft.com/office/powerpoint/2010/main" val="95121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Frequency Spectrum Allocation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2600" dirty="0" smtClean="0"/>
              <a:t>Radio Spectrum is expensive</a:t>
            </a:r>
          </a:p>
          <a:p>
            <a:pPr lvl="1"/>
            <a:r>
              <a:rPr lang="en-US" sz="2200" dirty="0" smtClean="0"/>
              <a:t>“</a:t>
            </a:r>
            <a:r>
              <a:rPr lang="en-US" sz="2200" b="0" dirty="0" smtClean="0"/>
              <a:t>Since July 1994, the FCC has conducted 87 spectrum auctions, which raised over $60 billion for the U.S. Treasury”		 -- Wikipedia</a:t>
            </a:r>
          </a:p>
          <a:p>
            <a:pPr lvl="1">
              <a:buNone/>
            </a:pPr>
            <a:endParaRPr lang="en-US" sz="2200" b="0" dirty="0" smtClean="0"/>
          </a:p>
          <a:p>
            <a:pPr lvl="1"/>
            <a:r>
              <a:rPr lang="en-US" sz="2200" b="0" dirty="0" smtClean="0"/>
              <a:t>“The President has set the goal of freeing up 500 MHz of spectrum …within a decade.  Critical to realizing this goal are “voluntary incentive auctions” and more efficient use of government spectrum, estimated to raise $27.8 billion over the next decade.” </a:t>
            </a:r>
          </a:p>
          <a:p>
            <a:pPr lvl="1">
              <a:buNone/>
            </a:pPr>
            <a:r>
              <a:rPr lang="en-US" sz="2200" b="0" dirty="0" smtClean="0"/>
              <a:t>					  -- The White House, 2011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585362"/>
            <a:ext cx="73222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2"/>
              </a:rPr>
              <a:t>http://www.whitehouse.gov/the-press-office/2011/02/10/president-obama-details-plan-win-future-through-expanded-wireless-access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5505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Frequency Spectrum Allocation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 Unlicensed ISM Bands</a:t>
            </a:r>
          </a:p>
          <a:p>
            <a:pPr lvl="1"/>
            <a:r>
              <a:rPr lang="en-US" sz="2400" b="1" dirty="0" smtClean="0">
                <a:solidFill>
                  <a:srgbClr val="0070C0"/>
                </a:solidFill>
              </a:rPr>
              <a:t>ISM</a:t>
            </a:r>
            <a:r>
              <a:rPr lang="en-US" sz="2400" dirty="0" smtClean="0"/>
              <a:t> = Industrial, Scientific and Medical</a:t>
            </a:r>
          </a:p>
          <a:p>
            <a:pPr lvl="1"/>
            <a:r>
              <a:rPr lang="en-US" sz="2400" dirty="0" smtClean="0"/>
              <a:t>Your product still needs to pass FCC certification</a:t>
            </a:r>
          </a:p>
        </p:txBody>
      </p:sp>
      <p:pic>
        <p:nvPicPr>
          <p:cNvPr id="176130" name="Picture 2"/>
          <p:cNvPicPr>
            <a:picLocks noChangeAspect="1" noChangeArrowheads="1"/>
          </p:cNvPicPr>
          <p:nvPr/>
        </p:nvPicPr>
        <p:blipFill>
          <a:blip r:embed="rId2" cstate="print"/>
          <a:srcRect r="42960"/>
          <a:stretch>
            <a:fillRect/>
          </a:stretch>
        </p:blipFill>
        <p:spPr bwMode="auto">
          <a:xfrm>
            <a:off x="2011385" y="2276447"/>
            <a:ext cx="5079954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512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Frequency Spectrum Allocation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smtClean="0"/>
              <a:t> Amateur Radio Bands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0152" y="1423595"/>
            <a:ext cx="7273918" cy="500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5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Units in RF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 decibel (dB)</a:t>
            </a:r>
          </a:p>
          <a:p>
            <a:pPr lvl="1"/>
            <a:r>
              <a:rPr lang="en-US" sz="2400" dirty="0" smtClean="0"/>
              <a:t>Ratio between two quantities (usually power or intensity, i.e. square of field)</a:t>
            </a:r>
          </a:p>
          <a:p>
            <a:pPr lvl="1"/>
            <a:r>
              <a:rPr lang="en-US" sz="2400" dirty="0" smtClean="0"/>
              <a:t>Numerically equals to 10 times the logarithm to base 10</a:t>
            </a:r>
          </a:p>
          <a:p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Neper</a:t>
            </a:r>
            <a:endParaRPr lang="en-US" sz="2800" dirty="0" smtClean="0"/>
          </a:p>
          <a:p>
            <a:pPr lvl="1"/>
            <a:r>
              <a:rPr lang="en-US" sz="2400" dirty="0" smtClean="0"/>
              <a:t>Natural log based</a:t>
            </a:r>
          </a:p>
          <a:p>
            <a:pPr lvl="1"/>
            <a:r>
              <a:rPr lang="en-US" sz="2400" dirty="0" smtClean="0"/>
              <a:t>You mostly see this unit when specifying attenuation</a:t>
            </a:r>
            <a:endParaRPr lang="en-US" sz="2400" dirty="0"/>
          </a:p>
        </p:txBody>
      </p:sp>
      <p:pic>
        <p:nvPicPr>
          <p:cNvPr id="197634" name="Picture 2" descr="&#10;L_\mathrm{dB} = 10 \log_{10} \bigg(\frac{P_1}{P_0}\bigg) \,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264" y="2957939"/>
            <a:ext cx="2571354" cy="70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636" name="Picture 4" descr="&#10;L_{Np} = \ln\frac{x_1}{x_2} = \ln x_1 - \ln x_2. \,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960" y="5268725"/>
            <a:ext cx="3661962" cy="61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34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Dart_Template">
  <a:themeElements>
    <a:clrScheme name="Custom 1">
      <a:dk1>
        <a:srgbClr val="000000"/>
      </a:dk1>
      <a:lt1>
        <a:srgbClr val="FFFFFF"/>
      </a:lt1>
      <a:dk2>
        <a:srgbClr val="10034C"/>
      </a:dk2>
      <a:lt2>
        <a:srgbClr val="D5A953"/>
      </a:lt2>
      <a:accent1>
        <a:srgbClr val="FFFFFF"/>
      </a:accent1>
      <a:accent2>
        <a:srgbClr val="FFFFFF"/>
      </a:accent2>
      <a:accent3>
        <a:srgbClr val="AAAAB2"/>
      </a:accent3>
      <a:accent4>
        <a:srgbClr val="DADADA"/>
      </a:accent4>
      <a:accent5>
        <a:srgbClr val="FFFFFF"/>
      </a:accent5>
      <a:accent6>
        <a:srgbClr val="E7E7E7"/>
      </a:accent6>
      <a:hlink>
        <a:srgbClr val="0070C0"/>
      </a:hlink>
      <a:folHlink>
        <a:srgbClr val="FFFFFF"/>
      </a:folHlink>
    </a:clrScheme>
    <a:fontScheme name="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>
        <a:ln w="19050">
          <a:solidFill>
            <a:schemeClr val="bg2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000" dirty="0" smtClean="0">
            <a:solidFill>
              <a:schemeClr val="bg1"/>
            </a:solidFill>
            <a:latin typeface="+mj-lt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D9BE59"/>
        </a:dk1>
        <a:lt1>
          <a:srgbClr val="FFFFFF"/>
        </a:lt1>
        <a:dk2>
          <a:srgbClr val="FFFFFF"/>
        </a:dk2>
        <a:lt2>
          <a:srgbClr val="000000"/>
        </a:lt2>
        <a:accent1>
          <a:srgbClr val="E3DC85"/>
        </a:accent1>
        <a:accent2>
          <a:srgbClr val="B9C7D9"/>
        </a:accent2>
        <a:accent3>
          <a:srgbClr val="FFFFFF"/>
        </a:accent3>
        <a:accent4>
          <a:srgbClr val="B9A24B"/>
        </a:accent4>
        <a:accent5>
          <a:srgbClr val="EFEBC2"/>
        </a:accent5>
        <a:accent6>
          <a:srgbClr val="A7B4C4"/>
        </a:accent6>
        <a:hlink>
          <a:srgbClr val="E1E7B7"/>
        </a:hlink>
        <a:folHlink>
          <a:srgbClr val="7892C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21497</TotalTime>
  <Words>912</Words>
  <Application>Microsoft Office PowerPoint</Application>
  <PresentationFormat>On-screen Show (4:3)</PresentationFormat>
  <Paragraphs>184</Paragraphs>
  <Slides>24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40" baseType="lpstr">
      <vt:lpstr>ＭＳ Ｐゴシック</vt:lpstr>
      <vt:lpstr>宋体</vt:lpstr>
      <vt:lpstr>Arial</vt:lpstr>
      <vt:lpstr>Calibri</vt:lpstr>
      <vt:lpstr>Cambria Math</vt:lpstr>
      <vt:lpstr>Courier New</vt:lpstr>
      <vt:lpstr>Franklin Gothic Demi</vt:lpstr>
      <vt:lpstr>Franklin Gothic Medium Cond</vt:lpstr>
      <vt:lpstr>Kalinga</vt:lpstr>
      <vt:lpstr>Myriad Pro</vt:lpstr>
      <vt:lpstr>Tahoma</vt:lpstr>
      <vt:lpstr>Times</vt:lpstr>
      <vt:lpstr>Verdana</vt:lpstr>
      <vt:lpstr>Wingdings</vt:lpstr>
      <vt:lpstr>UCDart_Template</vt:lpstr>
      <vt:lpstr>Equation</vt:lpstr>
      <vt:lpstr>Design of RF &amp; Microwave Systems</vt:lpstr>
      <vt:lpstr>Outline</vt:lpstr>
      <vt:lpstr>The Radio Spectrum</vt:lpstr>
      <vt:lpstr>Frequency Spectrum Allocation</vt:lpstr>
      <vt:lpstr>Frequency Spectrum Allocation</vt:lpstr>
      <vt:lpstr>Frequency Spectrum Allocation</vt:lpstr>
      <vt:lpstr>Frequency Spectrum Allocation</vt:lpstr>
      <vt:lpstr>Frequency Spectrum Allocation</vt:lpstr>
      <vt:lpstr>Units in RF Systems</vt:lpstr>
      <vt:lpstr>Units in RF Systems – A Simple Example</vt:lpstr>
      <vt:lpstr>Units in RF Systems</vt:lpstr>
      <vt:lpstr>Units in RF Systems</vt:lpstr>
      <vt:lpstr>Example </vt:lpstr>
      <vt:lpstr>Typical Power Levels </vt:lpstr>
      <vt:lpstr>Scattering Parameters</vt:lpstr>
      <vt:lpstr>Scattering Parameters</vt:lpstr>
      <vt:lpstr>S-Parameters</vt:lpstr>
      <vt:lpstr>S-Parameters</vt:lpstr>
      <vt:lpstr>S-Parameters</vt:lpstr>
      <vt:lpstr>A Few Definitions</vt:lpstr>
      <vt:lpstr>Example –HMC-ALH444  Low Noise Amplifier</vt:lpstr>
      <vt:lpstr>Example</vt:lpstr>
      <vt:lpstr>Example</vt:lpstr>
      <vt:lpstr>SnP File format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2</dc:title>
  <dc:creator>Xiaoguang</dc:creator>
  <cp:lastModifiedBy>Xiaoguang Liu</cp:lastModifiedBy>
  <cp:revision>998</cp:revision>
  <cp:lastPrinted>2013-10-02T22:47:25Z</cp:lastPrinted>
  <dcterms:created xsi:type="dcterms:W3CDTF">2012-04-15T01:51:12Z</dcterms:created>
  <dcterms:modified xsi:type="dcterms:W3CDTF">2015-10-09T20:13:51Z</dcterms:modified>
</cp:coreProperties>
</file>