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Lst>
  <p:notesMasterIdLst>
    <p:notesMasterId r:id="rId34"/>
  </p:notesMasterIdLst>
  <p:handoutMasterIdLst>
    <p:handoutMasterId r:id="rId35"/>
  </p:handoutMasterIdLst>
  <p:sldIdLst>
    <p:sldId id="258" r:id="rId2"/>
    <p:sldId id="276" r:id="rId3"/>
    <p:sldId id="278" r:id="rId4"/>
    <p:sldId id="279" r:id="rId5"/>
    <p:sldId id="280" r:id="rId6"/>
    <p:sldId id="281" r:id="rId7"/>
    <p:sldId id="282" r:id="rId8"/>
    <p:sldId id="283" r:id="rId9"/>
    <p:sldId id="284" r:id="rId10"/>
    <p:sldId id="285" r:id="rId11"/>
    <p:sldId id="286" r:id="rId12"/>
    <p:sldId id="289" r:id="rId13"/>
    <p:sldId id="290" r:id="rId14"/>
    <p:sldId id="291" r:id="rId15"/>
    <p:sldId id="292" r:id="rId16"/>
    <p:sldId id="293" r:id="rId17"/>
    <p:sldId id="287" r:id="rId18"/>
    <p:sldId id="259" r:id="rId19"/>
    <p:sldId id="260" r:id="rId20"/>
    <p:sldId id="261" r:id="rId21"/>
    <p:sldId id="262" r:id="rId22"/>
    <p:sldId id="268" r:id="rId23"/>
    <p:sldId id="266" r:id="rId24"/>
    <p:sldId id="267" r:id="rId25"/>
    <p:sldId id="269" r:id="rId26"/>
    <p:sldId id="270" r:id="rId27"/>
    <p:sldId id="271" r:id="rId28"/>
    <p:sldId id="272" r:id="rId29"/>
    <p:sldId id="273" r:id="rId30"/>
    <p:sldId id="274" r:id="rId31"/>
    <p:sldId id="275" r:id="rId32"/>
    <p:sldId id="295" r:id="rId33"/>
  </p:sldIdLst>
  <p:sldSz cx="9144000" cy="6858000" type="screen4x3"/>
  <p:notesSz cx="7010400" cy="9296400"/>
  <p:defaultTextStyle>
    <a:defPPr>
      <a:defRPr lang="en-US"/>
    </a:defPPr>
    <a:lvl1pPr algn="l" rtl="0" eaLnBrk="0" fontAlgn="base" hangingPunct="0">
      <a:spcBef>
        <a:spcPct val="0"/>
      </a:spcBef>
      <a:spcAft>
        <a:spcPct val="0"/>
      </a:spcAft>
      <a:defRPr sz="2400" kern="1200">
        <a:solidFill>
          <a:schemeClr val="tx1"/>
        </a:solidFill>
        <a:latin typeface="Times" pitchFamily="-28" charset="0"/>
        <a:ea typeface="+mn-ea"/>
        <a:cs typeface="+mn-cs"/>
      </a:defRPr>
    </a:lvl1pPr>
    <a:lvl2pPr marL="457200" algn="l" rtl="0" eaLnBrk="0" fontAlgn="base" hangingPunct="0">
      <a:spcBef>
        <a:spcPct val="0"/>
      </a:spcBef>
      <a:spcAft>
        <a:spcPct val="0"/>
      </a:spcAft>
      <a:defRPr sz="2400" kern="1200">
        <a:solidFill>
          <a:schemeClr val="tx1"/>
        </a:solidFill>
        <a:latin typeface="Times" pitchFamily="-28" charset="0"/>
        <a:ea typeface="+mn-ea"/>
        <a:cs typeface="+mn-cs"/>
      </a:defRPr>
    </a:lvl2pPr>
    <a:lvl3pPr marL="914400" algn="l" rtl="0" eaLnBrk="0" fontAlgn="base" hangingPunct="0">
      <a:spcBef>
        <a:spcPct val="0"/>
      </a:spcBef>
      <a:spcAft>
        <a:spcPct val="0"/>
      </a:spcAft>
      <a:defRPr sz="2400" kern="1200">
        <a:solidFill>
          <a:schemeClr val="tx1"/>
        </a:solidFill>
        <a:latin typeface="Times" pitchFamily="-28" charset="0"/>
        <a:ea typeface="+mn-ea"/>
        <a:cs typeface="+mn-cs"/>
      </a:defRPr>
    </a:lvl3pPr>
    <a:lvl4pPr marL="1371600" algn="l" rtl="0" eaLnBrk="0" fontAlgn="base" hangingPunct="0">
      <a:spcBef>
        <a:spcPct val="0"/>
      </a:spcBef>
      <a:spcAft>
        <a:spcPct val="0"/>
      </a:spcAft>
      <a:defRPr sz="2400" kern="1200">
        <a:solidFill>
          <a:schemeClr val="tx1"/>
        </a:solidFill>
        <a:latin typeface="Times" pitchFamily="-28" charset="0"/>
        <a:ea typeface="+mn-ea"/>
        <a:cs typeface="+mn-cs"/>
      </a:defRPr>
    </a:lvl4pPr>
    <a:lvl5pPr marL="1828800" algn="l" rtl="0" eaLnBrk="0" fontAlgn="base" hangingPunct="0">
      <a:spcBef>
        <a:spcPct val="0"/>
      </a:spcBef>
      <a:spcAft>
        <a:spcPct val="0"/>
      </a:spcAft>
      <a:defRPr sz="2400" kern="1200">
        <a:solidFill>
          <a:schemeClr val="tx1"/>
        </a:solidFill>
        <a:latin typeface="Times" pitchFamily="-28" charset="0"/>
        <a:ea typeface="+mn-ea"/>
        <a:cs typeface="+mn-cs"/>
      </a:defRPr>
    </a:lvl5pPr>
    <a:lvl6pPr marL="2286000" algn="l" defTabSz="457200" rtl="0" eaLnBrk="1" latinLnBrk="0" hangingPunct="1">
      <a:defRPr sz="2400" kern="1200">
        <a:solidFill>
          <a:schemeClr val="tx1"/>
        </a:solidFill>
        <a:latin typeface="Times" pitchFamily="-28" charset="0"/>
        <a:ea typeface="+mn-ea"/>
        <a:cs typeface="+mn-cs"/>
      </a:defRPr>
    </a:lvl6pPr>
    <a:lvl7pPr marL="2743200" algn="l" defTabSz="457200" rtl="0" eaLnBrk="1" latinLnBrk="0" hangingPunct="1">
      <a:defRPr sz="2400" kern="1200">
        <a:solidFill>
          <a:schemeClr val="tx1"/>
        </a:solidFill>
        <a:latin typeface="Times" pitchFamily="-28" charset="0"/>
        <a:ea typeface="+mn-ea"/>
        <a:cs typeface="+mn-cs"/>
      </a:defRPr>
    </a:lvl7pPr>
    <a:lvl8pPr marL="3200400" algn="l" defTabSz="457200" rtl="0" eaLnBrk="1" latinLnBrk="0" hangingPunct="1">
      <a:defRPr sz="2400" kern="1200">
        <a:solidFill>
          <a:schemeClr val="tx1"/>
        </a:solidFill>
        <a:latin typeface="Times" pitchFamily="-28" charset="0"/>
        <a:ea typeface="+mn-ea"/>
        <a:cs typeface="+mn-cs"/>
      </a:defRPr>
    </a:lvl8pPr>
    <a:lvl9pPr marL="3657600" algn="l" defTabSz="457200" rtl="0" eaLnBrk="1" latinLnBrk="0" hangingPunct="1">
      <a:defRPr sz="2400" kern="1200">
        <a:solidFill>
          <a:schemeClr val="tx1"/>
        </a:solidFill>
        <a:latin typeface="Times" pitchFamily="-2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1344">
          <p15:clr>
            <a:srgbClr val="A4A3A4"/>
          </p15:clr>
        </p15:guide>
      </p15:sldGuideLst>
    </p:ext>
    <p:ext uri="{2D200454-40CA-4A62-9FC3-DE9A4176ACB9}">
      <p15:notesGuideLst xmlns:p15="http://schemas.microsoft.com/office/powerpoint/2012/main">
        <p15:guide id="1" orient="horz" pos="2928" userDrawn="1">
          <p15:clr>
            <a:srgbClr val="A4A3A4"/>
          </p15:clr>
        </p15:guide>
        <p15:guide id="2" pos="2208"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Xiaoguang" initials="X" lastIdx="1" clrIdx="0"/>
  <p:cmAuthor id="1" name="Xiaoguang Liu" initials="XL" lastIdx="1" clrIdx="1">
    <p:extLst>
      <p:ext uri="{19B8F6BF-5375-455C-9EA6-DF929625EA0E}">
        <p15:presenceInfo xmlns:p15="http://schemas.microsoft.com/office/powerpoint/2012/main" userId="Xiaoguang Liu"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292929"/>
    <a:srgbClr val="000000"/>
    <a:srgbClr val="FFFFFF"/>
    <a:srgbClr val="FF6600"/>
    <a:srgbClr val="091D58"/>
    <a:srgbClr val="FFFFCC"/>
    <a:srgbClr val="BF9900"/>
    <a:srgbClr val="0000FF"/>
    <a:srgbClr val="B18700"/>
    <a:srgbClr val="CCE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7731" autoAdjust="0"/>
    <p:restoredTop sz="93939" autoAdjust="0"/>
  </p:normalViewPr>
  <p:slideViewPr>
    <p:cSldViewPr snapToGrid="0" snapToObjects="1">
      <p:cViewPr varScale="1">
        <p:scale>
          <a:sx n="125" d="100"/>
          <a:sy n="125" d="100"/>
        </p:scale>
        <p:origin x="738" y="96"/>
      </p:cViewPr>
      <p:guideLst>
        <p:guide orient="horz" pos="2160"/>
        <p:guide pos="1344"/>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snapToObjects="1">
      <p:cViewPr varScale="1">
        <p:scale>
          <a:sx n="96" d="100"/>
          <a:sy n="96" d="100"/>
        </p:scale>
        <p:origin x="-3516" y="-102"/>
      </p:cViewPr>
      <p:guideLst>
        <p:guide orient="horz" pos="2928"/>
        <p:guide pos="2208"/>
      </p:guideLst>
    </p:cSldViewPr>
  </p:notesViewPr>
  <p:gridSpacing cx="45720" cy="4572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7154" name="Rectangle 2"/>
          <p:cNvSpPr>
            <a:spLocks noGrp="1" noChangeArrowheads="1"/>
          </p:cNvSpPr>
          <p:nvPr>
            <p:ph type="hdr" sz="quarter"/>
          </p:nvPr>
        </p:nvSpPr>
        <p:spPr bwMode="auto">
          <a:xfrm>
            <a:off x="0" y="0"/>
            <a:ext cx="3053532" cy="457825"/>
          </a:xfrm>
          <a:prstGeom prst="rect">
            <a:avLst/>
          </a:prstGeom>
          <a:noFill/>
          <a:ln w="9525">
            <a:noFill/>
            <a:miter lim="800000"/>
            <a:headEnd/>
            <a:tailEnd/>
          </a:ln>
          <a:effectLst/>
        </p:spPr>
        <p:txBody>
          <a:bodyPr vert="horz" wrap="square" lIns="91577" tIns="45789" rIns="91577" bIns="45789" numCol="1" anchor="t" anchorCtr="0" compatLnSpc="1">
            <a:prstTxWarp prst="textNoShape">
              <a:avLst/>
            </a:prstTxWarp>
          </a:bodyPr>
          <a:lstStyle>
            <a:lvl1pPr>
              <a:defRPr sz="1200"/>
            </a:lvl1pPr>
          </a:lstStyle>
          <a:p>
            <a:endParaRPr lang="en-US"/>
          </a:p>
        </p:txBody>
      </p:sp>
      <p:sp>
        <p:nvSpPr>
          <p:cNvPr id="177155" name="Rectangle 3"/>
          <p:cNvSpPr>
            <a:spLocks noGrp="1" noChangeArrowheads="1"/>
          </p:cNvSpPr>
          <p:nvPr>
            <p:ph type="dt" sz="quarter" idx="1"/>
          </p:nvPr>
        </p:nvSpPr>
        <p:spPr bwMode="auto">
          <a:xfrm>
            <a:off x="3969591" y="0"/>
            <a:ext cx="3053532" cy="457825"/>
          </a:xfrm>
          <a:prstGeom prst="rect">
            <a:avLst/>
          </a:prstGeom>
          <a:noFill/>
          <a:ln w="9525">
            <a:noFill/>
            <a:miter lim="800000"/>
            <a:headEnd/>
            <a:tailEnd/>
          </a:ln>
          <a:effectLst/>
        </p:spPr>
        <p:txBody>
          <a:bodyPr vert="horz" wrap="square" lIns="91577" tIns="45789" rIns="91577" bIns="45789" numCol="1" anchor="t" anchorCtr="0" compatLnSpc="1">
            <a:prstTxWarp prst="textNoShape">
              <a:avLst/>
            </a:prstTxWarp>
          </a:bodyPr>
          <a:lstStyle>
            <a:lvl1pPr algn="r">
              <a:defRPr sz="1200"/>
            </a:lvl1pPr>
          </a:lstStyle>
          <a:p>
            <a:fld id="{F33530C9-BF13-40EE-A1EC-EBBB0134EBBA}" type="datetime1">
              <a:rPr lang="en-US"/>
              <a:pPr/>
              <a:t>11/13/2015 Friday</a:t>
            </a:fld>
            <a:endParaRPr lang="en-US"/>
          </a:p>
        </p:txBody>
      </p:sp>
      <p:sp>
        <p:nvSpPr>
          <p:cNvPr id="177156" name="Rectangle 4"/>
          <p:cNvSpPr>
            <a:spLocks noGrp="1" noChangeArrowheads="1"/>
          </p:cNvSpPr>
          <p:nvPr>
            <p:ph type="ftr" sz="quarter" idx="2"/>
          </p:nvPr>
        </p:nvSpPr>
        <p:spPr bwMode="auto">
          <a:xfrm>
            <a:off x="0" y="8851292"/>
            <a:ext cx="3053532" cy="457825"/>
          </a:xfrm>
          <a:prstGeom prst="rect">
            <a:avLst/>
          </a:prstGeom>
          <a:noFill/>
          <a:ln w="9525">
            <a:noFill/>
            <a:miter lim="800000"/>
            <a:headEnd/>
            <a:tailEnd/>
          </a:ln>
          <a:effectLst/>
        </p:spPr>
        <p:txBody>
          <a:bodyPr vert="horz" wrap="square" lIns="91577" tIns="45789" rIns="91577" bIns="45789" numCol="1" anchor="b" anchorCtr="0" compatLnSpc="1">
            <a:prstTxWarp prst="textNoShape">
              <a:avLst/>
            </a:prstTxWarp>
          </a:bodyPr>
          <a:lstStyle>
            <a:lvl1pPr>
              <a:defRPr sz="1200"/>
            </a:lvl1pPr>
          </a:lstStyle>
          <a:p>
            <a:endParaRPr lang="en-US"/>
          </a:p>
        </p:txBody>
      </p:sp>
      <p:sp>
        <p:nvSpPr>
          <p:cNvPr id="177157" name="Rectangle 5"/>
          <p:cNvSpPr>
            <a:spLocks noGrp="1" noChangeArrowheads="1"/>
          </p:cNvSpPr>
          <p:nvPr>
            <p:ph type="sldNum" sz="quarter" idx="3"/>
          </p:nvPr>
        </p:nvSpPr>
        <p:spPr bwMode="auto">
          <a:xfrm>
            <a:off x="3969591" y="8851292"/>
            <a:ext cx="3053532" cy="457825"/>
          </a:xfrm>
          <a:prstGeom prst="rect">
            <a:avLst/>
          </a:prstGeom>
          <a:noFill/>
          <a:ln w="9525">
            <a:noFill/>
            <a:miter lim="800000"/>
            <a:headEnd/>
            <a:tailEnd/>
          </a:ln>
          <a:effectLst/>
        </p:spPr>
        <p:txBody>
          <a:bodyPr vert="horz" wrap="square" lIns="91577" tIns="45789" rIns="91577" bIns="45789" numCol="1" anchor="b" anchorCtr="0" compatLnSpc="1">
            <a:prstTxWarp prst="textNoShape">
              <a:avLst/>
            </a:prstTxWarp>
          </a:bodyPr>
          <a:lstStyle>
            <a:lvl1pPr algn="r">
              <a:defRPr sz="1200"/>
            </a:lvl1pPr>
          </a:lstStyle>
          <a:p>
            <a:fld id="{8773B9CC-05C5-43A0-B8BB-C3B1453C3799}" type="slidenum">
              <a:rPr lang="en-US"/>
              <a:pPr/>
              <a:t>‹#›</a:t>
            </a:fld>
            <a:endParaRPr lang="en-US"/>
          </a:p>
        </p:txBody>
      </p:sp>
    </p:spTree>
    <p:extLst>
      <p:ext uri="{BB962C8B-B14F-4D97-AF65-F5344CB8AC3E}">
        <p14:creationId xmlns:p14="http://schemas.microsoft.com/office/powerpoint/2010/main" val="37055934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3053532" cy="457825"/>
          </a:xfrm>
          <a:prstGeom prst="rect">
            <a:avLst/>
          </a:prstGeom>
          <a:noFill/>
          <a:ln w="9525">
            <a:noFill/>
            <a:miter lim="800000"/>
            <a:headEnd/>
            <a:tailEnd/>
          </a:ln>
          <a:effectLst/>
        </p:spPr>
        <p:txBody>
          <a:bodyPr vert="horz" wrap="square" lIns="91577" tIns="45789" rIns="91577" bIns="45789" numCol="1" anchor="t" anchorCtr="0" compatLnSpc="1">
            <a:prstTxWarp prst="textNoShape">
              <a:avLst/>
            </a:prstTxWarp>
          </a:bodyPr>
          <a:lstStyle>
            <a:lvl1pPr>
              <a:defRPr sz="1200"/>
            </a:lvl1pPr>
          </a:lstStyle>
          <a:p>
            <a:endParaRPr lang="en-US"/>
          </a:p>
        </p:txBody>
      </p:sp>
      <p:sp>
        <p:nvSpPr>
          <p:cNvPr id="8195" name="Rectangle 3"/>
          <p:cNvSpPr>
            <a:spLocks noGrp="1" noChangeArrowheads="1"/>
          </p:cNvSpPr>
          <p:nvPr>
            <p:ph type="dt" idx="1"/>
          </p:nvPr>
        </p:nvSpPr>
        <p:spPr bwMode="auto">
          <a:xfrm>
            <a:off x="3969591" y="0"/>
            <a:ext cx="3053532" cy="457825"/>
          </a:xfrm>
          <a:prstGeom prst="rect">
            <a:avLst/>
          </a:prstGeom>
          <a:noFill/>
          <a:ln w="9525">
            <a:noFill/>
            <a:miter lim="800000"/>
            <a:headEnd/>
            <a:tailEnd/>
          </a:ln>
          <a:effectLst/>
        </p:spPr>
        <p:txBody>
          <a:bodyPr vert="horz" wrap="square" lIns="91577" tIns="45789" rIns="91577" bIns="45789" numCol="1" anchor="t" anchorCtr="0" compatLnSpc="1">
            <a:prstTxWarp prst="textNoShape">
              <a:avLst/>
            </a:prstTxWarp>
          </a:bodyPr>
          <a:lstStyle>
            <a:lvl1pPr algn="r">
              <a:defRPr sz="1200"/>
            </a:lvl1pPr>
          </a:lstStyle>
          <a:p>
            <a:fld id="{7DD20F8F-B3A0-465C-A2C5-4272F8BE0711}" type="datetime1">
              <a:rPr lang="en-US"/>
              <a:pPr/>
              <a:t>11/13/2015 Friday</a:t>
            </a:fld>
            <a:endParaRPr lang="en-US"/>
          </a:p>
        </p:txBody>
      </p:sp>
      <p:sp>
        <p:nvSpPr>
          <p:cNvPr id="3076" name="Rectangle 4"/>
          <p:cNvSpPr>
            <a:spLocks noGrp="1" noRot="1" noChangeAspect="1" noChangeArrowheads="1" noTextEdit="1"/>
          </p:cNvSpPr>
          <p:nvPr>
            <p:ph type="sldImg" idx="2"/>
          </p:nvPr>
        </p:nvSpPr>
        <p:spPr bwMode="auto">
          <a:xfrm>
            <a:off x="1171575" y="687388"/>
            <a:ext cx="4679950" cy="3509962"/>
          </a:xfrm>
          <a:prstGeom prst="rect">
            <a:avLst/>
          </a:prstGeom>
          <a:noFill/>
          <a:ln w="9525">
            <a:solidFill>
              <a:srgbClr val="000000"/>
            </a:solidFill>
            <a:miter lim="800000"/>
            <a:headEnd/>
            <a:tailEnd/>
          </a:ln>
        </p:spPr>
      </p:sp>
      <p:sp>
        <p:nvSpPr>
          <p:cNvPr id="8197" name="Rectangle 5"/>
          <p:cNvSpPr>
            <a:spLocks noGrp="1" noChangeArrowheads="1"/>
          </p:cNvSpPr>
          <p:nvPr>
            <p:ph type="body" sz="quarter" idx="3"/>
          </p:nvPr>
        </p:nvSpPr>
        <p:spPr bwMode="auto">
          <a:xfrm>
            <a:off x="916060" y="4425646"/>
            <a:ext cx="5191004" cy="4196733"/>
          </a:xfrm>
          <a:prstGeom prst="rect">
            <a:avLst/>
          </a:prstGeom>
          <a:noFill/>
          <a:ln w="9525">
            <a:noFill/>
            <a:miter lim="800000"/>
            <a:headEnd/>
            <a:tailEnd/>
          </a:ln>
          <a:effectLst/>
        </p:spPr>
        <p:txBody>
          <a:bodyPr vert="horz" wrap="square" lIns="91577" tIns="45789" rIns="91577" bIns="45789"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198" name="Rectangle 6"/>
          <p:cNvSpPr>
            <a:spLocks noGrp="1" noChangeArrowheads="1"/>
          </p:cNvSpPr>
          <p:nvPr>
            <p:ph type="ftr" sz="quarter" idx="4"/>
          </p:nvPr>
        </p:nvSpPr>
        <p:spPr bwMode="auto">
          <a:xfrm>
            <a:off x="0" y="8851292"/>
            <a:ext cx="3053532" cy="457825"/>
          </a:xfrm>
          <a:prstGeom prst="rect">
            <a:avLst/>
          </a:prstGeom>
          <a:noFill/>
          <a:ln w="9525">
            <a:noFill/>
            <a:miter lim="800000"/>
            <a:headEnd/>
            <a:tailEnd/>
          </a:ln>
          <a:effectLst/>
        </p:spPr>
        <p:txBody>
          <a:bodyPr vert="horz" wrap="square" lIns="91577" tIns="45789" rIns="91577" bIns="45789" numCol="1" anchor="b" anchorCtr="0" compatLnSpc="1">
            <a:prstTxWarp prst="textNoShape">
              <a:avLst/>
            </a:prstTxWarp>
          </a:bodyPr>
          <a:lstStyle>
            <a:lvl1pPr>
              <a:defRPr sz="1200"/>
            </a:lvl1pPr>
          </a:lstStyle>
          <a:p>
            <a:endParaRPr lang="en-US"/>
          </a:p>
        </p:txBody>
      </p:sp>
      <p:sp>
        <p:nvSpPr>
          <p:cNvPr id="8199" name="Rectangle 7"/>
          <p:cNvSpPr>
            <a:spLocks noGrp="1" noChangeArrowheads="1"/>
          </p:cNvSpPr>
          <p:nvPr>
            <p:ph type="sldNum" sz="quarter" idx="5"/>
          </p:nvPr>
        </p:nvSpPr>
        <p:spPr bwMode="auto">
          <a:xfrm>
            <a:off x="3969591" y="8851292"/>
            <a:ext cx="3053532" cy="457825"/>
          </a:xfrm>
          <a:prstGeom prst="rect">
            <a:avLst/>
          </a:prstGeom>
          <a:noFill/>
          <a:ln w="9525">
            <a:noFill/>
            <a:miter lim="800000"/>
            <a:headEnd/>
            <a:tailEnd/>
          </a:ln>
          <a:effectLst/>
        </p:spPr>
        <p:txBody>
          <a:bodyPr vert="horz" wrap="square" lIns="91577" tIns="45789" rIns="91577" bIns="45789" numCol="1" anchor="b" anchorCtr="0" compatLnSpc="1">
            <a:prstTxWarp prst="textNoShape">
              <a:avLst/>
            </a:prstTxWarp>
          </a:bodyPr>
          <a:lstStyle>
            <a:lvl1pPr algn="r">
              <a:defRPr sz="1200"/>
            </a:lvl1pPr>
          </a:lstStyle>
          <a:p>
            <a:fld id="{CFF31767-D1A3-4648-B372-2E096E58CC1D}" type="slidenum">
              <a:rPr lang="en-US"/>
              <a:pPr/>
              <a:t>‹#›</a:t>
            </a:fld>
            <a:endParaRPr lang="en-US"/>
          </a:p>
        </p:txBody>
      </p:sp>
    </p:spTree>
    <p:extLst>
      <p:ext uri="{BB962C8B-B14F-4D97-AF65-F5344CB8AC3E}">
        <p14:creationId xmlns:p14="http://schemas.microsoft.com/office/powerpoint/2010/main" val="258962144"/>
      </p:ext>
    </p:extLst>
  </p:cSld>
  <p:clrMap bg1="lt1" tx1="dk1" bg2="lt2" tx2="dk2" accent1="accent1" accent2="accent2" accent3="accent3" accent4="accent4" accent5="accent5" accent6="accent6" hlink="hlink" folHlink="folHlink"/>
  <p:hf hdr="0" ftr="0"/>
  <p:notesStyle>
    <a:lvl1pPr algn="l" rtl="0" eaLnBrk="0" fontAlgn="base" hangingPunct="0">
      <a:spcBef>
        <a:spcPct val="30000"/>
      </a:spcBef>
      <a:spcAft>
        <a:spcPct val="0"/>
      </a:spcAft>
      <a:defRPr sz="1200" kern="1200">
        <a:solidFill>
          <a:schemeClr val="tx1"/>
        </a:solidFill>
        <a:latin typeface="Times" pitchFamily="1" charset="0"/>
        <a:ea typeface="+mn-ea"/>
        <a:cs typeface="+mn-cs"/>
      </a:defRPr>
    </a:lvl1pPr>
    <a:lvl2pPr marL="457200" algn="l" rtl="0" eaLnBrk="0" fontAlgn="base" hangingPunct="0">
      <a:spcBef>
        <a:spcPct val="30000"/>
      </a:spcBef>
      <a:spcAft>
        <a:spcPct val="0"/>
      </a:spcAft>
      <a:defRPr sz="1200" kern="1200">
        <a:solidFill>
          <a:schemeClr val="tx1"/>
        </a:solidFill>
        <a:latin typeface="Times" pitchFamily="1" charset="0"/>
        <a:ea typeface="ＭＳ Ｐゴシック" pitchFamily="-28" charset="-128"/>
        <a:cs typeface="+mn-cs"/>
      </a:defRPr>
    </a:lvl2pPr>
    <a:lvl3pPr marL="914400" algn="l" rtl="0" eaLnBrk="0" fontAlgn="base" hangingPunct="0">
      <a:spcBef>
        <a:spcPct val="30000"/>
      </a:spcBef>
      <a:spcAft>
        <a:spcPct val="0"/>
      </a:spcAft>
      <a:defRPr sz="1200" kern="1200">
        <a:solidFill>
          <a:schemeClr val="tx1"/>
        </a:solidFill>
        <a:latin typeface="Times" pitchFamily="1" charset="0"/>
        <a:ea typeface="ＭＳ Ｐゴシック" pitchFamily="-28" charset="-128"/>
        <a:cs typeface="+mn-cs"/>
      </a:defRPr>
    </a:lvl3pPr>
    <a:lvl4pPr marL="1371600" algn="l" rtl="0" eaLnBrk="0" fontAlgn="base" hangingPunct="0">
      <a:spcBef>
        <a:spcPct val="30000"/>
      </a:spcBef>
      <a:spcAft>
        <a:spcPct val="0"/>
      </a:spcAft>
      <a:defRPr sz="1200" kern="1200">
        <a:solidFill>
          <a:schemeClr val="tx1"/>
        </a:solidFill>
        <a:latin typeface="Times" pitchFamily="1" charset="0"/>
        <a:ea typeface="ＭＳ Ｐゴシック" pitchFamily="-28" charset="-128"/>
        <a:cs typeface="+mn-cs"/>
      </a:defRPr>
    </a:lvl4pPr>
    <a:lvl5pPr marL="1828800" algn="l" rtl="0" eaLnBrk="0" fontAlgn="base" hangingPunct="0">
      <a:spcBef>
        <a:spcPct val="30000"/>
      </a:spcBef>
      <a:spcAft>
        <a:spcPct val="0"/>
      </a:spcAft>
      <a:defRPr sz="1200" kern="1200">
        <a:solidFill>
          <a:schemeClr val="tx1"/>
        </a:solidFill>
        <a:latin typeface="Times" pitchFamily="1" charset="0"/>
        <a:ea typeface="ＭＳ Ｐゴシック" pitchFamily="-28"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Date Placeholder 3"/>
          <p:cNvSpPr>
            <a:spLocks noGrp="1"/>
          </p:cNvSpPr>
          <p:nvPr>
            <p:ph type="dt" idx="10"/>
          </p:nvPr>
        </p:nvSpPr>
        <p:spPr/>
        <p:txBody>
          <a:bodyPr/>
          <a:lstStyle/>
          <a:p>
            <a:fld id="{7DD20F8F-B3A0-465C-A2C5-4272F8BE0711}" type="datetime1">
              <a:rPr lang="en-US" smtClean="0"/>
              <a:pPr/>
              <a:t>11/13/2015 Friday</a:t>
            </a:fld>
            <a:endParaRPr lang="en-US"/>
          </a:p>
        </p:txBody>
      </p:sp>
      <p:sp>
        <p:nvSpPr>
          <p:cNvPr id="5" name="Slide Number Placeholder 4"/>
          <p:cNvSpPr>
            <a:spLocks noGrp="1"/>
          </p:cNvSpPr>
          <p:nvPr>
            <p:ph type="sldNum" sz="quarter" idx="11"/>
          </p:nvPr>
        </p:nvSpPr>
        <p:spPr/>
        <p:txBody>
          <a:bodyPr/>
          <a:lstStyle/>
          <a:p>
            <a:fld id="{CFF31767-D1A3-4648-B372-2E096E58CC1D}" type="slidenum">
              <a:rPr lang="en-US" smtClean="0"/>
              <a:pPr/>
              <a:t>1</a:t>
            </a:fld>
            <a:endParaRPr lang="en-US"/>
          </a:p>
        </p:txBody>
      </p:sp>
    </p:spTree>
    <p:extLst>
      <p:ext uri="{BB962C8B-B14F-4D97-AF65-F5344CB8AC3E}">
        <p14:creationId xmlns:p14="http://schemas.microsoft.com/office/powerpoint/2010/main" val="31434230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Discuss the adverse</a:t>
            </a:r>
            <a:r>
              <a:rPr lang="en-US" baseline="0" dirty="0" smtClean="0"/>
              <a:t> effect of un-matched split ports</a:t>
            </a:r>
            <a:endParaRPr lang="en-US" dirty="0"/>
          </a:p>
        </p:txBody>
      </p:sp>
      <p:sp>
        <p:nvSpPr>
          <p:cNvPr id="4" name="Date Placeholder 3"/>
          <p:cNvSpPr>
            <a:spLocks noGrp="1"/>
          </p:cNvSpPr>
          <p:nvPr>
            <p:ph type="dt" idx="10"/>
          </p:nvPr>
        </p:nvSpPr>
        <p:spPr/>
        <p:txBody>
          <a:bodyPr/>
          <a:lstStyle/>
          <a:p>
            <a:fld id="{7DD20F8F-B3A0-465C-A2C5-4272F8BE0711}" type="datetime1">
              <a:rPr lang="en-US" smtClean="0"/>
              <a:pPr/>
              <a:t>11/13/2015 Friday</a:t>
            </a:fld>
            <a:endParaRPr lang="en-US"/>
          </a:p>
        </p:txBody>
      </p:sp>
      <p:sp>
        <p:nvSpPr>
          <p:cNvPr id="5" name="Slide Number Placeholder 4"/>
          <p:cNvSpPr>
            <a:spLocks noGrp="1"/>
          </p:cNvSpPr>
          <p:nvPr>
            <p:ph type="sldNum" sz="quarter" idx="11"/>
          </p:nvPr>
        </p:nvSpPr>
        <p:spPr/>
        <p:txBody>
          <a:bodyPr/>
          <a:lstStyle/>
          <a:p>
            <a:fld id="{CFF31767-D1A3-4648-B372-2E096E58CC1D}" type="slidenum">
              <a:rPr lang="en-US" smtClean="0"/>
              <a:pPr/>
              <a:t>5</a:t>
            </a:fld>
            <a:endParaRPr lang="en-US"/>
          </a:p>
        </p:txBody>
      </p:sp>
    </p:spTree>
    <p:extLst>
      <p:ext uri="{BB962C8B-B14F-4D97-AF65-F5344CB8AC3E}">
        <p14:creationId xmlns:p14="http://schemas.microsoft.com/office/powerpoint/2010/main" val="19482785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http://www.markimicrowave.com/Couplers/3_dB_Quadrature_90_degree_Hybrids/QH-0440.aspx	</a:t>
            </a:r>
          </a:p>
          <a:p>
            <a:r>
              <a:rPr lang="en-US" dirty="0" smtClean="0"/>
              <a:t>http://www.ihf.uni-stuttgart.de/forschung/forschungsgebiete/uwb/index.en.html</a:t>
            </a:r>
          </a:p>
          <a:p>
            <a:r>
              <a:rPr lang="en-US" dirty="0" smtClean="0"/>
              <a:t>http://innovativepp.com/surface-mount-90-degree-hybrid-coupler/</a:t>
            </a:r>
            <a:endParaRPr lang="en-US" dirty="0"/>
          </a:p>
        </p:txBody>
      </p:sp>
      <p:sp>
        <p:nvSpPr>
          <p:cNvPr id="4" name="Date Placeholder 3"/>
          <p:cNvSpPr>
            <a:spLocks noGrp="1"/>
          </p:cNvSpPr>
          <p:nvPr>
            <p:ph type="dt" idx="10"/>
          </p:nvPr>
        </p:nvSpPr>
        <p:spPr/>
        <p:txBody>
          <a:bodyPr/>
          <a:lstStyle/>
          <a:p>
            <a:fld id="{7DD20F8F-B3A0-465C-A2C5-4272F8BE0711}" type="datetime1">
              <a:rPr lang="en-US" smtClean="0"/>
              <a:pPr/>
              <a:t>11/13/2015 Friday</a:t>
            </a:fld>
            <a:endParaRPr lang="en-US"/>
          </a:p>
        </p:txBody>
      </p:sp>
      <p:sp>
        <p:nvSpPr>
          <p:cNvPr id="5" name="Slide Number Placeholder 4"/>
          <p:cNvSpPr>
            <a:spLocks noGrp="1"/>
          </p:cNvSpPr>
          <p:nvPr>
            <p:ph type="sldNum" sz="quarter" idx="11"/>
          </p:nvPr>
        </p:nvSpPr>
        <p:spPr/>
        <p:txBody>
          <a:bodyPr/>
          <a:lstStyle/>
          <a:p>
            <a:fld id="{CFF31767-D1A3-4648-B372-2E096E58CC1D}" type="slidenum">
              <a:rPr lang="en-US" smtClean="0"/>
              <a:pPr/>
              <a:t>10</a:t>
            </a:fld>
            <a:endParaRPr lang="en-US"/>
          </a:p>
        </p:txBody>
      </p:sp>
    </p:spTree>
    <p:extLst>
      <p:ext uri="{BB962C8B-B14F-4D97-AF65-F5344CB8AC3E}">
        <p14:creationId xmlns:p14="http://schemas.microsoft.com/office/powerpoint/2010/main" val="37595664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Need photos</a:t>
            </a:r>
            <a:r>
              <a:rPr lang="en-US" baseline="0" dirty="0" smtClean="0"/>
              <a:t> of actual 180 hybrids</a:t>
            </a:r>
          </a:p>
        </p:txBody>
      </p:sp>
      <p:sp>
        <p:nvSpPr>
          <p:cNvPr id="4" name="Date Placeholder 3"/>
          <p:cNvSpPr>
            <a:spLocks noGrp="1"/>
          </p:cNvSpPr>
          <p:nvPr>
            <p:ph type="dt" idx="10"/>
          </p:nvPr>
        </p:nvSpPr>
        <p:spPr/>
        <p:txBody>
          <a:bodyPr/>
          <a:lstStyle/>
          <a:p>
            <a:fld id="{7DD20F8F-B3A0-465C-A2C5-4272F8BE0711}" type="datetime1">
              <a:rPr lang="en-US" smtClean="0"/>
              <a:pPr/>
              <a:t>11/13/2015 Friday</a:t>
            </a:fld>
            <a:endParaRPr lang="en-US"/>
          </a:p>
        </p:txBody>
      </p:sp>
      <p:sp>
        <p:nvSpPr>
          <p:cNvPr id="5" name="Slide Number Placeholder 4"/>
          <p:cNvSpPr>
            <a:spLocks noGrp="1"/>
          </p:cNvSpPr>
          <p:nvPr>
            <p:ph type="sldNum" sz="quarter" idx="11"/>
          </p:nvPr>
        </p:nvSpPr>
        <p:spPr/>
        <p:txBody>
          <a:bodyPr/>
          <a:lstStyle/>
          <a:p>
            <a:fld id="{CFF31767-D1A3-4648-B372-2E096E58CC1D}" type="slidenum">
              <a:rPr lang="en-US" smtClean="0"/>
              <a:pPr/>
              <a:t>17</a:t>
            </a:fld>
            <a:endParaRPr lang="en-US"/>
          </a:p>
        </p:txBody>
      </p:sp>
    </p:spTree>
    <p:extLst>
      <p:ext uri="{BB962C8B-B14F-4D97-AF65-F5344CB8AC3E}">
        <p14:creationId xmlns:p14="http://schemas.microsoft.com/office/powerpoint/2010/main" val="19893423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127" name="Rectangle 31"/>
          <p:cNvSpPr>
            <a:spLocks noGrp="1" noChangeArrowheads="1"/>
          </p:cNvSpPr>
          <p:nvPr>
            <p:ph type="ctrTitle"/>
          </p:nvPr>
        </p:nvSpPr>
        <p:spPr>
          <a:xfrm>
            <a:off x="1828800" y="3429000"/>
            <a:ext cx="7010400" cy="1143000"/>
          </a:xfrm>
        </p:spPr>
        <p:txBody>
          <a:bodyPr/>
          <a:lstStyle>
            <a:lvl1pPr>
              <a:defRPr/>
            </a:lvl1pPr>
          </a:lstStyle>
          <a:p>
            <a:r>
              <a:rPr lang="en-US" smtClean="0"/>
              <a:t>Click to edit Master title style</a:t>
            </a:r>
            <a:endParaRPr lang="en-US"/>
          </a:p>
        </p:txBody>
      </p:sp>
      <p:sp>
        <p:nvSpPr>
          <p:cNvPr id="4128" name="Rectangle 32"/>
          <p:cNvSpPr>
            <a:spLocks noGrp="1" noChangeArrowheads="1"/>
          </p:cNvSpPr>
          <p:nvPr>
            <p:ph type="subTitle" idx="1"/>
          </p:nvPr>
        </p:nvSpPr>
        <p:spPr>
          <a:xfrm>
            <a:off x="1828800" y="4724400"/>
            <a:ext cx="4419600" cy="1524000"/>
          </a:xfrm>
        </p:spPr>
        <p:txBody>
          <a:bodyPr/>
          <a:lstStyle>
            <a:lvl1pPr marL="0" indent="0">
              <a:buFontTx/>
              <a:buNone/>
              <a:defRPr sz="1600"/>
            </a:lvl1pPr>
          </a:lstStyle>
          <a:p>
            <a:r>
              <a:rPr lang="en-US" smtClean="0"/>
              <a:t>Click to edit Master subtitle style</a:t>
            </a:r>
            <a:endParaRPr lang="en-US"/>
          </a:p>
        </p:txBody>
      </p:sp>
      <p:sp>
        <p:nvSpPr>
          <p:cNvPr id="7" name="Picture Placeholder 6"/>
          <p:cNvSpPr>
            <a:spLocks noGrp="1"/>
          </p:cNvSpPr>
          <p:nvPr>
            <p:ph type="pic" sz="quarter" idx="10"/>
          </p:nvPr>
        </p:nvSpPr>
        <p:spPr>
          <a:xfrm>
            <a:off x="430213" y="1676400"/>
            <a:ext cx="1328737" cy="1330325"/>
          </a:xfrm>
        </p:spPr>
        <p:txBody>
          <a:bodyPr/>
          <a:lstStyle/>
          <a:p>
            <a:endParaRPr lang="en-US"/>
          </a:p>
        </p:txBody>
      </p:sp>
      <p:sp>
        <p:nvSpPr>
          <p:cNvPr id="8" name="Picture Placeholder 6"/>
          <p:cNvSpPr>
            <a:spLocks noGrp="1"/>
          </p:cNvSpPr>
          <p:nvPr>
            <p:ph type="pic" sz="quarter" idx="11"/>
          </p:nvPr>
        </p:nvSpPr>
        <p:spPr>
          <a:xfrm>
            <a:off x="1824096" y="1676400"/>
            <a:ext cx="1328737" cy="1330325"/>
          </a:xfrm>
        </p:spPr>
        <p:txBody>
          <a:bodyPr/>
          <a:lstStyle/>
          <a:p>
            <a:endParaRPr lang="en-US"/>
          </a:p>
        </p:txBody>
      </p:sp>
      <p:sp>
        <p:nvSpPr>
          <p:cNvPr id="9" name="Picture Placeholder 6"/>
          <p:cNvSpPr>
            <a:spLocks noGrp="1"/>
          </p:cNvSpPr>
          <p:nvPr>
            <p:ph type="pic" sz="quarter" idx="12"/>
          </p:nvPr>
        </p:nvSpPr>
        <p:spPr>
          <a:xfrm>
            <a:off x="3217979" y="1676400"/>
            <a:ext cx="1328737" cy="1330325"/>
          </a:xfrm>
        </p:spPr>
        <p:txBody>
          <a:bodyPr/>
          <a:lstStyle/>
          <a:p>
            <a:endParaRPr lang="en-US"/>
          </a:p>
        </p:txBody>
      </p:sp>
      <p:sp>
        <p:nvSpPr>
          <p:cNvPr id="10" name="Picture Placeholder 6"/>
          <p:cNvSpPr>
            <a:spLocks noGrp="1"/>
          </p:cNvSpPr>
          <p:nvPr>
            <p:ph type="pic" sz="quarter" idx="13"/>
          </p:nvPr>
        </p:nvSpPr>
        <p:spPr>
          <a:xfrm>
            <a:off x="4611862" y="1676400"/>
            <a:ext cx="1328737" cy="1330325"/>
          </a:xfrm>
        </p:spPr>
        <p:txBody>
          <a:bodyPr/>
          <a:lstStyle/>
          <a:p>
            <a:endParaRPr lang="en-US"/>
          </a:p>
        </p:txBody>
      </p:sp>
      <p:sp>
        <p:nvSpPr>
          <p:cNvPr id="11" name="Picture Placeholder 6"/>
          <p:cNvSpPr>
            <a:spLocks noGrp="1"/>
          </p:cNvSpPr>
          <p:nvPr>
            <p:ph type="pic" sz="quarter" idx="14"/>
          </p:nvPr>
        </p:nvSpPr>
        <p:spPr>
          <a:xfrm>
            <a:off x="6005745" y="1676400"/>
            <a:ext cx="1328737" cy="1330325"/>
          </a:xfrm>
        </p:spPr>
        <p:txBody>
          <a:bodyPr/>
          <a:lstStyle/>
          <a:p>
            <a:endParaRPr lang="en-US"/>
          </a:p>
        </p:txBody>
      </p:sp>
      <p:sp>
        <p:nvSpPr>
          <p:cNvPr id="12" name="Picture Placeholder 6"/>
          <p:cNvSpPr>
            <a:spLocks noGrp="1"/>
          </p:cNvSpPr>
          <p:nvPr>
            <p:ph type="pic" sz="quarter" idx="15"/>
          </p:nvPr>
        </p:nvSpPr>
        <p:spPr>
          <a:xfrm>
            <a:off x="7399629" y="1676400"/>
            <a:ext cx="1328737" cy="1330325"/>
          </a:xfrm>
        </p:spPr>
        <p:txBody>
          <a:bodyPr/>
          <a:lstStyle/>
          <a:p>
            <a:endParaRPr lang="en-US"/>
          </a:p>
        </p:txBody>
      </p:sp>
      <p:sp>
        <p:nvSpPr>
          <p:cNvPr id="14" name="Picture Placeholder 13"/>
          <p:cNvSpPr>
            <a:spLocks noGrp="1"/>
          </p:cNvSpPr>
          <p:nvPr>
            <p:ph type="pic" sz="quarter" idx="16"/>
          </p:nvPr>
        </p:nvSpPr>
        <p:spPr>
          <a:xfrm>
            <a:off x="430213" y="401638"/>
            <a:ext cx="3227387" cy="969962"/>
          </a:xfrm>
        </p:spPr>
        <p:txBody>
          <a:bodyPr/>
          <a:lstStyle/>
          <a:p>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4" name="Picture 39" descr="PPT_Template_WHITE_TITLE"/>
          <p:cNvPicPr>
            <a:picLocks noChangeAspect="1" noChangeArrowheads="1"/>
          </p:cNvPicPr>
          <p:nvPr userDrawn="1"/>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4127" name="Rectangle 31"/>
          <p:cNvSpPr>
            <a:spLocks noGrp="1" noChangeArrowheads="1"/>
          </p:cNvSpPr>
          <p:nvPr>
            <p:ph type="ctrTitle"/>
          </p:nvPr>
        </p:nvSpPr>
        <p:spPr>
          <a:xfrm>
            <a:off x="1828800" y="3429000"/>
            <a:ext cx="7010400" cy="1143000"/>
          </a:xfrm>
        </p:spPr>
        <p:txBody>
          <a:bodyPr/>
          <a:lstStyle>
            <a:lvl1pPr>
              <a:defRPr/>
            </a:lvl1pPr>
          </a:lstStyle>
          <a:p>
            <a:r>
              <a:rPr lang="en-US" smtClean="0"/>
              <a:t>Click to edit Master title style</a:t>
            </a:r>
            <a:endParaRPr lang="en-US"/>
          </a:p>
        </p:txBody>
      </p:sp>
      <p:sp>
        <p:nvSpPr>
          <p:cNvPr id="4128" name="Rectangle 32"/>
          <p:cNvSpPr>
            <a:spLocks noGrp="1" noChangeArrowheads="1"/>
          </p:cNvSpPr>
          <p:nvPr>
            <p:ph type="subTitle" idx="1"/>
          </p:nvPr>
        </p:nvSpPr>
        <p:spPr>
          <a:xfrm>
            <a:off x="1828800" y="4724400"/>
            <a:ext cx="4419600" cy="1524000"/>
          </a:xfrm>
        </p:spPr>
        <p:txBody>
          <a:bodyPr/>
          <a:lstStyle>
            <a:lvl1pPr marL="0" indent="0">
              <a:buFontTx/>
              <a:buNone/>
              <a:defRPr sz="1600"/>
            </a:lvl1pPr>
          </a:lstStyle>
          <a:p>
            <a:r>
              <a:rPr lang="en-US" smtClean="0"/>
              <a:t>Click to edit Master subtitle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Rectangle 24"/>
          <p:cNvSpPr>
            <a:spLocks noGrp="1" noChangeArrowheads="1"/>
          </p:cNvSpPr>
          <p:nvPr>
            <p:ph type="title"/>
          </p:nvPr>
        </p:nvSpPr>
        <p:spPr bwMode="auto">
          <a:xfrm>
            <a:off x="304799" y="0"/>
            <a:ext cx="7453745" cy="914400"/>
          </a:xfrm>
          <a:prstGeom prst="rect">
            <a:avLst/>
          </a:prstGeom>
          <a:noFill/>
          <a:ln w="9525">
            <a:noFill/>
            <a:miter lim="800000"/>
            <a:headEnd/>
            <a:tailEnd/>
          </a:ln>
        </p:spPr>
        <p:txBody>
          <a:bodyPr vert="horz" wrap="square" lIns="0" tIns="45720" rIns="91440" bIns="45720" numCol="1" anchor="ctr" anchorCtr="0" compatLnSpc="1">
            <a:prstTxWarp prst="textNoShape">
              <a:avLst/>
            </a:prstTxWarp>
            <a:normAutofit/>
          </a:bodyPr>
          <a:lstStyle>
            <a:lvl1pPr>
              <a:defRPr>
                <a:latin typeface="Franklin Gothic Medium Cond" panose="020B0606030402020204" pitchFamily="34" charset="0"/>
              </a:defRPr>
            </a:lvl1pPr>
          </a:lstStyle>
          <a:p>
            <a:pPr lvl="0"/>
            <a:r>
              <a:rPr lang="en-US" dirty="0" smtClean="0"/>
              <a:t>Click to edit Master title</a:t>
            </a:r>
            <a:endParaRPr lang="en-US" dirty="0"/>
          </a:p>
        </p:txBody>
      </p:sp>
      <p:sp>
        <p:nvSpPr>
          <p:cNvPr id="10" name="Line 26"/>
          <p:cNvSpPr>
            <a:spLocks noChangeShapeType="1"/>
          </p:cNvSpPr>
          <p:nvPr userDrawn="1"/>
        </p:nvSpPr>
        <p:spPr bwMode="auto">
          <a:xfrm>
            <a:off x="304799" y="806820"/>
            <a:ext cx="8493125" cy="0"/>
          </a:xfrm>
          <a:prstGeom prst="line">
            <a:avLst/>
          </a:prstGeom>
          <a:noFill/>
          <a:ln w="57150">
            <a:solidFill>
              <a:srgbClr val="BF9900"/>
            </a:solidFill>
            <a:round/>
            <a:headEnd/>
            <a:tailEnd/>
          </a:ln>
          <a:effectLst/>
        </p:spPr>
        <p:txBody>
          <a:bodyPr wrap="none" anchor="ctr"/>
          <a:lstStyle/>
          <a:p>
            <a:pPr>
              <a:defRPr/>
            </a:pPr>
            <a:endParaRPr lang="en-US" dirty="0">
              <a:latin typeface="Times" pitchFamily="1" charset="0"/>
            </a:endParaRPr>
          </a:p>
        </p:txBody>
      </p:sp>
      <p:sp>
        <p:nvSpPr>
          <p:cNvPr id="13" name="Text Placeholder 12"/>
          <p:cNvSpPr>
            <a:spLocks noGrp="1"/>
          </p:cNvSpPr>
          <p:nvPr>
            <p:ph type="body" sz="quarter" idx="10"/>
          </p:nvPr>
        </p:nvSpPr>
        <p:spPr>
          <a:xfrm>
            <a:off x="304800" y="933262"/>
            <a:ext cx="8493125" cy="4335463"/>
          </a:xfrm>
        </p:spPr>
        <p:txBody>
          <a:bodyPr lIns="0"/>
          <a:lstStyle>
            <a:lvl1pPr marL="342900" indent="-342900">
              <a:lnSpc>
                <a:spcPct val="100000"/>
              </a:lnSpc>
              <a:buFont typeface="Wingdings" panose="05000000000000000000" pitchFamily="2" charset="2"/>
              <a:buChar char="v"/>
              <a:defRPr sz="2000">
                <a:solidFill>
                  <a:srgbClr val="0070C0"/>
                </a:solidFill>
                <a:latin typeface="Kalinga" panose="020B0502040204020203" pitchFamily="34" charset="0"/>
                <a:cs typeface="Kalinga" panose="020B0502040204020203" pitchFamily="34" charset="0"/>
              </a:defRPr>
            </a:lvl1pPr>
            <a:lvl2pPr marL="742950" indent="-285750">
              <a:lnSpc>
                <a:spcPct val="100000"/>
              </a:lnSpc>
              <a:buFont typeface="Wingdings" panose="05000000000000000000" pitchFamily="2" charset="2"/>
              <a:buChar char="Ø"/>
              <a:defRPr sz="1800">
                <a:latin typeface="Kalinga" panose="020B0502040204020203" pitchFamily="34" charset="0"/>
                <a:cs typeface="Kalinga" panose="020B0502040204020203" pitchFamily="34" charset="0"/>
              </a:defRPr>
            </a:lvl2pPr>
            <a:lvl3pPr>
              <a:lnSpc>
                <a:spcPct val="100000"/>
              </a:lnSpc>
              <a:defRPr sz="1600">
                <a:latin typeface="Kalinga" panose="020B0502040204020203" pitchFamily="34" charset="0"/>
                <a:cs typeface="Kalinga" panose="020B0502040204020203" pitchFamily="34" charset="0"/>
              </a:defRPr>
            </a:lvl3pPr>
            <a:lvl4pPr>
              <a:lnSpc>
                <a:spcPct val="100000"/>
              </a:lnSpc>
              <a:defRPr sz="1100">
                <a:latin typeface="Kalinga" panose="020B0502040204020203" pitchFamily="34" charset="0"/>
                <a:cs typeface="Kalinga" panose="020B0502040204020203" pitchFamily="34" charset="0"/>
              </a:defRPr>
            </a:lvl4pPr>
            <a:lvl5pPr>
              <a:lnSpc>
                <a:spcPct val="100000"/>
              </a:lnSpc>
              <a:defRPr sz="1100">
                <a:latin typeface="Kalinga" panose="020B0502040204020203" pitchFamily="34" charset="0"/>
                <a:cs typeface="Kalinga"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2" y="1652587"/>
            <a:ext cx="8193087" cy="1362075"/>
          </a:xfrm>
        </p:spPr>
        <p:txBody>
          <a:bodyPr anchor="t"/>
          <a:lstStyle>
            <a:lvl1pPr algn="l">
              <a:defRPr sz="4000" b="1" cap="none" baseline="0"/>
            </a:lvl1pPr>
          </a:lstStyle>
          <a:p>
            <a:endParaRPr lang="en-US" dirty="0"/>
          </a:p>
        </p:txBody>
      </p:sp>
      <p:sp>
        <p:nvSpPr>
          <p:cNvPr id="3" name="Text Placeholder 2"/>
          <p:cNvSpPr>
            <a:spLocks noGrp="1"/>
          </p:cNvSpPr>
          <p:nvPr>
            <p:ph type="body" idx="1"/>
          </p:nvPr>
        </p:nvSpPr>
        <p:spPr>
          <a:xfrm>
            <a:off x="722313" y="152400"/>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endParaRPr lang="en-US" dirty="0" smtClean="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027" name="Rectangle 24"/>
          <p:cNvSpPr>
            <a:spLocks noGrp="1" noChangeArrowheads="1"/>
          </p:cNvSpPr>
          <p:nvPr>
            <p:ph type="title"/>
          </p:nvPr>
        </p:nvSpPr>
        <p:spPr bwMode="auto">
          <a:xfrm>
            <a:off x="304800" y="0"/>
            <a:ext cx="7467600"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normAutofit/>
          </a:bodyPr>
          <a:lstStyle/>
          <a:p>
            <a:pPr lvl="0"/>
            <a:r>
              <a:rPr lang="en-US" dirty="0" smtClean="0"/>
              <a:t>Click to edit Master title</a:t>
            </a:r>
            <a:endParaRPr lang="en-US" dirty="0"/>
          </a:p>
        </p:txBody>
      </p:sp>
      <p:sp>
        <p:nvSpPr>
          <p:cNvPr id="1028" name="Rectangle 25"/>
          <p:cNvSpPr>
            <a:spLocks noGrp="1" noChangeArrowheads="1"/>
          </p:cNvSpPr>
          <p:nvPr>
            <p:ph type="body" idx="1"/>
          </p:nvPr>
        </p:nvSpPr>
        <p:spPr bwMode="auto">
          <a:xfrm>
            <a:off x="304799" y="997520"/>
            <a:ext cx="8465127" cy="426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 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1030" name="Picture 6"/>
          <p:cNvPicPr>
            <a:picLocks noChangeAspect="1" noChangeArrowheads="1"/>
          </p:cNvPicPr>
          <p:nvPr userDrawn="1"/>
        </p:nvPicPr>
        <p:blipFill>
          <a:blip r:embed="rId6" cstate="print"/>
          <a:srcRect/>
          <a:stretch>
            <a:fillRect/>
          </a:stretch>
        </p:blipFill>
        <p:spPr bwMode="auto">
          <a:xfrm>
            <a:off x="412377" y="6506703"/>
            <a:ext cx="1025236" cy="263429"/>
          </a:xfrm>
          <a:prstGeom prst="rect">
            <a:avLst/>
          </a:prstGeom>
          <a:noFill/>
          <a:ln w="9525">
            <a:noFill/>
            <a:miter lim="800000"/>
            <a:headEnd/>
            <a:tailEnd/>
          </a:ln>
        </p:spPr>
      </p:pic>
      <p:sp>
        <p:nvSpPr>
          <p:cNvPr id="12" name="TextBox 11"/>
          <p:cNvSpPr txBox="1"/>
          <p:nvPr userDrawn="1"/>
        </p:nvSpPr>
        <p:spPr>
          <a:xfrm>
            <a:off x="7772400" y="6400800"/>
            <a:ext cx="1295400" cy="369332"/>
          </a:xfrm>
          <a:prstGeom prst="rect">
            <a:avLst/>
          </a:prstGeom>
          <a:noFill/>
        </p:spPr>
        <p:txBody>
          <a:bodyPr wrap="square" rtlCol="0">
            <a:spAutoFit/>
          </a:bodyPr>
          <a:lstStyle/>
          <a:p>
            <a:pPr algn="r"/>
            <a:fld id="{9066F8BE-C668-46BB-9D13-04172E05E42B}" type="slidenum">
              <a:rPr lang="en-US" sz="1800" smtClean="0">
                <a:solidFill>
                  <a:schemeClr val="bg1"/>
                </a:solidFill>
                <a:latin typeface="+mj-lt"/>
              </a:rPr>
              <a:pPr algn="r"/>
              <a:t>‹#›</a:t>
            </a:fld>
            <a:endParaRPr lang="en-US" sz="1800" dirty="0">
              <a:solidFill>
                <a:schemeClr val="bg1"/>
              </a:solidFill>
              <a:latin typeface="+mj-lt"/>
            </a:endParaRPr>
          </a:p>
        </p:txBody>
      </p:sp>
    </p:spTree>
  </p:cSld>
  <p:clrMap bg1="dk2" tx1="lt1" bg2="dk1" tx2="lt2" accent1="accent1" accent2="accent2" accent3="accent3" accent4="accent4" accent5="accent5" accent6="accent6" hlink="hlink" folHlink="folHlink"/>
  <p:sldLayoutIdLst>
    <p:sldLayoutId id="2147483649" r:id="rId1"/>
    <p:sldLayoutId id="2147483653" r:id="rId2"/>
    <p:sldLayoutId id="2147483650" r:id="rId3"/>
    <p:sldLayoutId id="2147483651" r:id="rId4"/>
  </p:sldLayoutIdLst>
  <p:timing>
    <p:tnLst>
      <p:par>
        <p:cTn id="1" dur="indefinite" restart="never" nodeType="tmRoot"/>
      </p:par>
    </p:tnLst>
  </p:timing>
  <p:hf hdr="0" ftr="0" dt="0"/>
  <p:txStyles>
    <p:titleStyle>
      <a:lvl1pPr algn="l" rtl="0" eaLnBrk="1" fontAlgn="base" hangingPunct="1">
        <a:spcBef>
          <a:spcPct val="0"/>
        </a:spcBef>
        <a:spcAft>
          <a:spcPct val="0"/>
        </a:spcAft>
        <a:defRPr sz="4000" b="1">
          <a:solidFill>
            <a:srgbClr val="C2990E"/>
          </a:solidFill>
          <a:latin typeface="+mj-lt"/>
          <a:ea typeface="+mj-ea"/>
          <a:cs typeface="+mj-cs"/>
        </a:defRPr>
      </a:lvl1pPr>
      <a:lvl2pPr algn="l" rtl="0" eaLnBrk="1" fontAlgn="base" hangingPunct="1">
        <a:spcBef>
          <a:spcPct val="0"/>
        </a:spcBef>
        <a:spcAft>
          <a:spcPct val="0"/>
        </a:spcAft>
        <a:defRPr sz="2400" b="1">
          <a:solidFill>
            <a:srgbClr val="C2990E"/>
          </a:solidFill>
          <a:latin typeface="Verdana" pitchFamily="1" charset="0"/>
        </a:defRPr>
      </a:lvl2pPr>
      <a:lvl3pPr algn="l" rtl="0" eaLnBrk="1" fontAlgn="base" hangingPunct="1">
        <a:spcBef>
          <a:spcPct val="0"/>
        </a:spcBef>
        <a:spcAft>
          <a:spcPct val="0"/>
        </a:spcAft>
        <a:defRPr sz="2400" b="1">
          <a:solidFill>
            <a:srgbClr val="C2990E"/>
          </a:solidFill>
          <a:latin typeface="Verdana" pitchFamily="1" charset="0"/>
        </a:defRPr>
      </a:lvl3pPr>
      <a:lvl4pPr algn="l" rtl="0" eaLnBrk="1" fontAlgn="base" hangingPunct="1">
        <a:spcBef>
          <a:spcPct val="0"/>
        </a:spcBef>
        <a:spcAft>
          <a:spcPct val="0"/>
        </a:spcAft>
        <a:defRPr sz="2400" b="1">
          <a:solidFill>
            <a:srgbClr val="C2990E"/>
          </a:solidFill>
          <a:latin typeface="Verdana" pitchFamily="1" charset="0"/>
        </a:defRPr>
      </a:lvl4pPr>
      <a:lvl5pPr algn="l" rtl="0" eaLnBrk="1" fontAlgn="base" hangingPunct="1">
        <a:spcBef>
          <a:spcPct val="0"/>
        </a:spcBef>
        <a:spcAft>
          <a:spcPct val="0"/>
        </a:spcAft>
        <a:defRPr sz="2400" b="1">
          <a:solidFill>
            <a:srgbClr val="C2990E"/>
          </a:solidFill>
          <a:latin typeface="Verdana" pitchFamily="1" charset="0"/>
        </a:defRPr>
      </a:lvl5pPr>
      <a:lvl6pPr marL="457200" algn="l" rtl="0" eaLnBrk="1" fontAlgn="base" hangingPunct="1">
        <a:spcBef>
          <a:spcPct val="0"/>
        </a:spcBef>
        <a:spcAft>
          <a:spcPct val="0"/>
        </a:spcAft>
        <a:defRPr sz="2400" b="1">
          <a:solidFill>
            <a:srgbClr val="C2990E"/>
          </a:solidFill>
          <a:latin typeface="Verdana" pitchFamily="1" charset="0"/>
        </a:defRPr>
      </a:lvl6pPr>
      <a:lvl7pPr marL="914400" algn="l" rtl="0" eaLnBrk="1" fontAlgn="base" hangingPunct="1">
        <a:spcBef>
          <a:spcPct val="0"/>
        </a:spcBef>
        <a:spcAft>
          <a:spcPct val="0"/>
        </a:spcAft>
        <a:defRPr sz="2400" b="1">
          <a:solidFill>
            <a:srgbClr val="C2990E"/>
          </a:solidFill>
          <a:latin typeface="Verdana" pitchFamily="1" charset="0"/>
        </a:defRPr>
      </a:lvl7pPr>
      <a:lvl8pPr marL="1371600" algn="l" rtl="0" eaLnBrk="1" fontAlgn="base" hangingPunct="1">
        <a:spcBef>
          <a:spcPct val="0"/>
        </a:spcBef>
        <a:spcAft>
          <a:spcPct val="0"/>
        </a:spcAft>
        <a:defRPr sz="2400" b="1">
          <a:solidFill>
            <a:srgbClr val="C2990E"/>
          </a:solidFill>
          <a:latin typeface="Verdana" pitchFamily="1" charset="0"/>
        </a:defRPr>
      </a:lvl8pPr>
      <a:lvl9pPr marL="1828800" algn="l" rtl="0" eaLnBrk="1" fontAlgn="base" hangingPunct="1">
        <a:spcBef>
          <a:spcPct val="0"/>
        </a:spcBef>
        <a:spcAft>
          <a:spcPct val="0"/>
        </a:spcAft>
        <a:defRPr sz="2400" b="1">
          <a:solidFill>
            <a:srgbClr val="C2990E"/>
          </a:solidFill>
          <a:latin typeface="Verdana" pitchFamily="1" charset="0"/>
        </a:defRPr>
      </a:lvl9pPr>
    </p:titleStyle>
    <p:bodyStyle>
      <a:lvl1pPr marL="342900" indent="-342900" algn="l" rtl="0" eaLnBrk="1" fontAlgn="base" hangingPunct="1">
        <a:lnSpc>
          <a:spcPct val="130000"/>
        </a:lnSpc>
        <a:spcBef>
          <a:spcPct val="20000"/>
        </a:spcBef>
        <a:spcAft>
          <a:spcPct val="0"/>
        </a:spcAft>
        <a:buFont typeface="Wingdings" pitchFamily="2" charset="2"/>
        <a:buChar char="q"/>
        <a:defRPr sz="3000" b="0">
          <a:solidFill>
            <a:srgbClr val="002062"/>
          </a:solidFill>
          <a:latin typeface="Tahoma" pitchFamily="34" charset="0"/>
          <a:ea typeface="Tahoma" pitchFamily="34" charset="0"/>
          <a:cs typeface="Tahoma" pitchFamily="34" charset="0"/>
        </a:defRPr>
      </a:lvl1pPr>
      <a:lvl2pPr marL="742950" indent="-285750" algn="l" rtl="0" eaLnBrk="1" fontAlgn="base" hangingPunct="1">
        <a:lnSpc>
          <a:spcPct val="130000"/>
        </a:lnSpc>
        <a:spcBef>
          <a:spcPct val="20000"/>
        </a:spcBef>
        <a:spcAft>
          <a:spcPct val="0"/>
        </a:spcAft>
        <a:buFont typeface="Verdana" pitchFamily="34" charset="0"/>
        <a:buChar char="●"/>
        <a:defRPr sz="2600" b="0">
          <a:solidFill>
            <a:srgbClr val="002062"/>
          </a:solidFill>
          <a:latin typeface="Tahoma" pitchFamily="34" charset="0"/>
          <a:ea typeface="Tahoma" pitchFamily="34" charset="0"/>
          <a:cs typeface="Tahoma" pitchFamily="34" charset="0"/>
        </a:defRPr>
      </a:lvl2pPr>
      <a:lvl3pPr marL="1143000" indent="-228600" algn="l" rtl="0" eaLnBrk="1" fontAlgn="base" hangingPunct="1">
        <a:lnSpc>
          <a:spcPct val="130000"/>
        </a:lnSpc>
        <a:spcBef>
          <a:spcPct val="20000"/>
        </a:spcBef>
        <a:spcAft>
          <a:spcPct val="0"/>
        </a:spcAft>
        <a:buFont typeface="Courier New" pitchFamily="49" charset="0"/>
        <a:buChar char="o"/>
        <a:defRPr sz="2400" b="0">
          <a:solidFill>
            <a:srgbClr val="002062"/>
          </a:solidFill>
          <a:latin typeface="Tahoma" pitchFamily="34" charset="0"/>
          <a:ea typeface="Tahoma" pitchFamily="34" charset="0"/>
          <a:cs typeface="Tahoma" pitchFamily="34" charset="0"/>
        </a:defRPr>
      </a:lvl3pPr>
      <a:lvl4pPr marL="1600200" indent="-228600" algn="l" rtl="0" eaLnBrk="1" fontAlgn="base" hangingPunct="1">
        <a:lnSpc>
          <a:spcPct val="130000"/>
        </a:lnSpc>
        <a:spcBef>
          <a:spcPct val="20000"/>
        </a:spcBef>
        <a:spcAft>
          <a:spcPct val="0"/>
        </a:spcAft>
        <a:buChar char="•"/>
        <a:defRPr sz="1600" b="0">
          <a:solidFill>
            <a:srgbClr val="002062"/>
          </a:solidFill>
          <a:latin typeface="Tahoma" pitchFamily="34" charset="0"/>
          <a:ea typeface="Tahoma" pitchFamily="34" charset="0"/>
          <a:cs typeface="Tahoma" pitchFamily="34" charset="0"/>
        </a:defRPr>
      </a:lvl4pPr>
      <a:lvl5pPr marL="2057400" indent="-228600" algn="l" rtl="0" eaLnBrk="1" fontAlgn="base" hangingPunct="1">
        <a:lnSpc>
          <a:spcPct val="130000"/>
        </a:lnSpc>
        <a:spcBef>
          <a:spcPct val="20000"/>
        </a:spcBef>
        <a:spcAft>
          <a:spcPct val="0"/>
        </a:spcAft>
        <a:buChar char="•"/>
        <a:defRPr sz="1600" b="0">
          <a:solidFill>
            <a:srgbClr val="002062"/>
          </a:solidFill>
          <a:latin typeface="Tahoma" pitchFamily="34" charset="0"/>
          <a:ea typeface="Tahoma" pitchFamily="34" charset="0"/>
          <a:cs typeface="Tahoma" pitchFamily="34" charset="0"/>
        </a:defRPr>
      </a:lvl5pPr>
      <a:lvl6pPr marL="2514600" indent="-228600" algn="l" rtl="0" eaLnBrk="1" fontAlgn="base" hangingPunct="1">
        <a:spcBef>
          <a:spcPct val="20000"/>
        </a:spcBef>
        <a:spcAft>
          <a:spcPct val="0"/>
        </a:spcAft>
        <a:buChar char="•"/>
        <a:defRPr sz="1600" b="1">
          <a:solidFill>
            <a:srgbClr val="002062"/>
          </a:solidFill>
          <a:latin typeface="+mn-lt"/>
        </a:defRPr>
      </a:lvl6pPr>
      <a:lvl7pPr marL="2971800" indent="-228600" algn="l" rtl="0" eaLnBrk="1" fontAlgn="base" hangingPunct="1">
        <a:spcBef>
          <a:spcPct val="20000"/>
        </a:spcBef>
        <a:spcAft>
          <a:spcPct val="0"/>
        </a:spcAft>
        <a:buChar char="•"/>
        <a:defRPr sz="1600" b="1">
          <a:solidFill>
            <a:srgbClr val="002062"/>
          </a:solidFill>
          <a:latin typeface="+mn-lt"/>
        </a:defRPr>
      </a:lvl7pPr>
      <a:lvl8pPr marL="3429000" indent="-228600" algn="l" rtl="0" eaLnBrk="1" fontAlgn="base" hangingPunct="1">
        <a:spcBef>
          <a:spcPct val="20000"/>
        </a:spcBef>
        <a:spcAft>
          <a:spcPct val="0"/>
        </a:spcAft>
        <a:buChar char="•"/>
        <a:defRPr sz="1600" b="1">
          <a:solidFill>
            <a:srgbClr val="002062"/>
          </a:solidFill>
          <a:latin typeface="+mn-lt"/>
        </a:defRPr>
      </a:lvl8pPr>
      <a:lvl9pPr marL="3886200" indent="-228600" algn="l" rtl="0" eaLnBrk="1" fontAlgn="base" hangingPunct="1">
        <a:spcBef>
          <a:spcPct val="20000"/>
        </a:spcBef>
        <a:spcAft>
          <a:spcPct val="0"/>
        </a:spcAft>
        <a:buChar char="•"/>
        <a:defRPr sz="1600" b="1">
          <a:solidFill>
            <a:srgbClr val="002062"/>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lxgliu@ucdavis.edu"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ucdart.net/" TargetMode="External"/></Relationships>
</file>

<file path=ppt/slides/_rels/slide10.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6.jpeg"/><Relationship Id="rId7"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5.png"/><Relationship Id="rId5" Type="http://schemas.openxmlformats.org/officeDocument/2006/relationships/image" Target="../media/image8.png"/><Relationship Id="rId4" Type="http://schemas.openxmlformats.org/officeDocument/2006/relationships/image" Target="../media/image7.jpeg"/><Relationship Id="rId9"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 Id="rId5" Type="http://schemas.openxmlformats.org/officeDocument/2006/relationships/image" Target="../media/image15.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2.png"/><Relationship Id="rId1" Type="http://schemas.openxmlformats.org/officeDocument/2006/relationships/slideLayout" Target="../slideLayouts/slideLayout3.xml"/><Relationship Id="rId5" Type="http://schemas.openxmlformats.org/officeDocument/2006/relationships/image" Target="../media/image18.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2.png"/><Relationship Id="rId1" Type="http://schemas.openxmlformats.org/officeDocument/2006/relationships/slideLayout" Target="../slideLayouts/slideLayout3.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2.png"/><Relationship Id="rId1" Type="http://schemas.openxmlformats.org/officeDocument/2006/relationships/slideLayout" Target="../slideLayouts/slideLayout3.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2.png"/><Relationship Id="rId1" Type="http://schemas.openxmlformats.org/officeDocument/2006/relationships/slideLayout" Target="../slideLayouts/slideLayout3.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3.xml"/><Relationship Id="rId5" Type="http://schemas.openxmlformats.org/officeDocument/2006/relationships/image" Target="../media/image34.png"/><Relationship Id="rId4" Type="http://schemas.openxmlformats.org/officeDocument/2006/relationships/image" Target="../media/image3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hyperlink" Target="http://e2e.ti.com/support/development_tools/webench_design_center/f/399/t/87122.aspx" TargetMode="External"/><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39.gif"/><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41.gif"/><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image" Target="../media/image42.png"/><Relationship Id="rId1" Type="http://schemas.openxmlformats.org/officeDocument/2006/relationships/slideLayout" Target="../slideLayouts/slideLayout3.xml"/><Relationship Id="rId5" Type="http://schemas.openxmlformats.org/officeDocument/2006/relationships/image" Target="../media/image45.jpeg"/><Relationship Id="rId4" Type="http://schemas.openxmlformats.org/officeDocument/2006/relationships/image" Target="../media/image44.jpeg"/></Relationships>
</file>

<file path=ppt/slides/_rels/slide27.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48.jpeg"/><Relationship Id="rId2" Type="http://schemas.openxmlformats.org/officeDocument/2006/relationships/image" Target="../media/image47.jpeg"/><Relationship Id="rId1" Type="http://schemas.openxmlformats.org/officeDocument/2006/relationships/slideLayout" Target="../slideLayouts/slideLayout3.xml"/><Relationship Id="rId5" Type="http://schemas.openxmlformats.org/officeDocument/2006/relationships/image" Target="../media/image50.jpeg"/><Relationship Id="rId4" Type="http://schemas.openxmlformats.org/officeDocument/2006/relationships/image" Target="../media/image49.jpeg"/></Relationships>
</file>

<file path=ppt/slides/_rels/slide32.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gif"/><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6"/>
          <p:cNvSpPr txBox="1">
            <a:spLocks noChangeArrowheads="1"/>
          </p:cNvSpPr>
          <p:nvPr/>
        </p:nvSpPr>
        <p:spPr bwMode="auto">
          <a:xfrm>
            <a:off x="674007" y="3856020"/>
            <a:ext cx="5878532" cy="2631490"/>
          </a:xfrm>
          <a:prstGeom prst="rect">
            <a:avLst/>
          </a:prstGeom>
          <a:noFill/>
          <a:ln w="9525">
            <a:noFill/>
            <a:miter lim="800000"/>
            <a:headEnd/>
            <a:tailEnd/>
          </a:ln>
        </p:spPr>
        <p:txBody>
          <a:bodyPr wrap="none" lIns="0">
            <a:spAutoFit/>
          </a:bodyPr>
          <a:lstStyle/>
          <a:p>
            <a:r>
              <a:rPr lang="en-US" sz="2000" dirty="0">
                <a:solidFill>
                  <a:schemeClr val="bg1"/>
                </a:solidFill>
                <a:latin typeface="Kalinga" panose="020B0502040204020203" pitchFamily="34" charset="0"/>
                <a:cs typeface="Kalinga" panose="020B0502040204020203" pitchFamily="34" charset="0"/>
              </a:rPr>
              <a:t>Xiaoguang “Leo” Liu</a:t>
            </a:r>
          </a:p>
          <a:p>
            <a:endParaRPr lang="en-US" sz="500" dirty="0">
              <a:solidFill>
                <a:schemeClr val="bg1"/>
              </a:solidFill>
              <a:latin typeface="Kalinga" panose="020B0502040204020203" pitchFamily="34" charset="0"/>
              <a:cs typeface="Kalinga" panose="020B0502040204020203" pitchFamily="34" charset="0"/>
            </a:endParaRPr>
          </a:p>
          <a:p>
            <a:r>
              <a:rPr lang="en-US" sz="2000" dirty="0">
                <a:solidFill>
                  <a:schemeClr val="bg1"/>
                </a:solidFill>
                <a:latin typeface="Kalinga" panose="020B0502040204020203" pitchFamily="34" charset="0"/>
                <a:cs typeface="Kalinga" panose="020B0502040204020203" pitchFamily="34" charset="0"/>
              </a:rPr>
              <a:t>Assistant Professor</a:t>
            </a:r>
          </a:p>
          <a:p>
            <a:endParaRPr lang="en-US" sz="500" dirty="0">
              <a:solidFill>
                <a:schemeClr val="bg1"/>
              </a:solidFill>
              <a:latin typeface="Kalinga" panose="020B0502040204020203" pitchFamily="34" charset="0"/>
              <a:cs typeface="Kalinga" panose="020B0502040204020203" pitchFamily="34" charset="0"/>
            </a:endParaRPr>
          </a:p>
          <a:p>
            <a:r>
              <a:rPr lang="en-US" sz="2000" dirty="0">
                <a:solidFill>
                  <a:schemeClr val="bg1"/>
                </a:solidFill>
                <a:latin typeface="Kalinga" panose="020B0502040204020203" pitchFamily="34" charset="0"/>
                <a:cs typeface="Kalinga" panose="020B0502040204020203" pitchFamily="34" charset="0"/>
              </a:rPr>
              <a:t>School of Electrical and Computer Engineering</a:t>
            </a:r>
          </a:p>
          <a:p>
            <a:endParaRPr lang="en-US" sz="500" dirty="0">
              <a:solidFill>
                <a:schemeClr val="bg1"/>
              </a:solidFill>
              <a:latin typeface="Kalinga" panose="020B0502040204020203" pitchFamily="34" charset="0"/>
              <a:cs typeface="Kalinga" panose="020B0502040204020203" pitchFamily="34" charset="0"/>
            </a:endParaRPr>
          </a:p>
          <a:p>
            <a:endParaRPr lang="en-US" sz="500" dirty="0">
              <a:solidFill>
                <a:schemeClr val="bg1"/>
              </a:solidFill>
              <a:latin typeface="Kalinga" panose="020B0502040204020203" pitchFamily="34" charset="0"/>
              <a:cs typeface="Kalinga" panose="020B0502040204020203" pitchFamily="34" charset="0"/>
            </a:endParaRPr>
          </a:p>
          <a:p>
            <a:r>
              <a:rPr lang="en-US" sz="2000" dirty="0">
                <a:solidFill>
                  <a:schemeClr val="bg1"/>
                </a:solidFill>
                <a:latin typeface="Kalinga" panose="020B0502040204020203" pitchFamily="34" charset="0"/>
                <a:cs typeface="Kalinga" panose="020B0502040204020203" pitchFamily="34" charset="0"/>
              </a:rPr>
              <a:t>Tel: </a:t>
            </a:r>
            <a:r>
              <a:rPr lang="en-US" sz="2000" dirty="0" smtClean="0">
                <a:solidFill>
                  <a:schemeClr val="bg1"/>
                </a:solidFill>
                <a:latin typeface="Kalinga" panose="020B0502040204020203" pitchFamily="34" charset="0"/>
                <a:cs typeface="Kalinga" panose="020B0502040204020203" pitchFamily="34" charset="0"/>
              </a:rPr>
              <a:t>530-289-6367</a:t>
            </a:r>
            <a:endParaRPr lang="en-US" sz="2000" dirty="0">
              <a:solidFill>
                <a:schemeClr val="bg1"/>
              </a:solidFill>
              <a:latin typeface="Kalinga" panose="020B0502040204020203" pitchFamily="34" charset="0"/>
              <a:cs typeface="Kalinga" panose="020B0502040204020203" pitchFamily="34" charset="0"/>
            </a:endParaRPr>
          </a:p>
          <a:p>
            <a:endParaRPr lang="en-US" sz="500" dirty="0">
              <a:solidFill>
                <a:schemeClr val="bg1">
                  <a:lumMod val="75000"/>
                  <a:lumOff val="25000"/>
                </a:schemeClr>
              </a:solidFill>
              <a:latin typeface="Kalinga" panose="020B0502040204020203" pitchFamily="34" charset="0"/>
              <a:cs typeface="Kalinga" panose="020B0502040204020203" pitchFamily="34" charset="0"/>
            </a:endParaRPr>
          </a:p>
          <a:p>
            <a:r>
              <a:rPr lang="en-US" sz="2000" dirty="0">
                <a:solidFill>
                  <a:schemeClr val="bg1">
                    <a:lumMod val="75000"/>
                    <a:lumOff val="25000"/>
                  </a:schemeClr>
                </a:solidFill>
                <a:latin typeface="Kalinga" panose="020B0502040204020203" pitchFamily="34" charset="0"/>
                <a:cs typeface="Kalinga" panose="020B0502040204020203" pitchFamily="34" charset="0"/>
                <a:hlinkClick r:id="rId3"/>
              </a:rPr>
              <a:t>lxgliu@ucdavis.edu</a:t>
            </a:r>
            <a:endParaRPr lang="en-US" sz="2000" dirty="0">
              <a:solidFill>
                <a:schemeClr val="bg1">
                  <a:lumMod val="75000"/>
                  <a:lumOff val="25000"/>
                </a:schemeClr>
              </a:solidFill>
              <a:latin typeface="Kalinga" panose="020B0502040204020203" pitchFamily="34" charset="0"/>
              <a:cs typeface="Kalinga" panose="020B0502040204020203" pitchFamily="34" charset="0"/>
            </a:endParaRPr>
          </a:p>
          <a:p>
            <a:r>
              <a:rPr lang="en-US" sz="2000" dirty="0">
                <a:solidFill>
                  <a:schemeClr val="bg1">
                    <a:lumMod val="75000"/>
                    <a:lumOff val="25000"/>
                  </a:schemeClr>
                </a:solidFill>
                <a:latin typeface="Kalinga" panose="020B0502040204020203" pitchFamily="34" charset="0"/>
                <a:cs typeface="Kalinga" panose="020B0502040204020203" pitchFamily="34" charset="0"/>
                <a:hlinkClick r:id="rId4"/>
              </a:rPr>
              <a:t>http://ucdart.net</a:t>
            </a:r>
            <a:endParaRPr lang="en-US" sz="2000" dirty="0">
              <a:solidFill>
                <a:schemeClr val="bg1">
                  <a:lumMod val="75000"/>
                  <a:lumOff val="25000"/>
                </a:schemeClr>
              </a:solidFill>
              <a:latin typeface="Kalinga" panose="020B0502040204020203" pitchFamily="34" charset="0"/>
              <a:cs typeface="Kalinga" panose="020B0502040204020203" pitchFamily="34" charset="0"/>
            </a:endParaRPr>
          </a:p>
          <a:p>
            <a:endParaRPr lang="en-US" sz="2000" dirty="0">
              <a:solidFill>
                <a:schemeClr val="bg1"/>
              </a:solidFill>
              <a:latin typeface="Kalinga" panose="020B0502040204020203" pitchFamily="34" charset="0"/>
              <a:cs typeface="Kalinga" panose="020B0502040204020203" pitchFamily="34" charset="0"/>
            </a:endParaRPr>
          </a:p>
        </p:txBody>
      </p:sp>
      <p:sp>
        <p:nvSpPr>
          <p:cNvPr id="4" name="Title 3"/>
          <p:cNvSpPr>
            <a:spLocks noGrp="1"/>
          </p:cNvSpPr>
          <p:nvPr>
            <p:ph type="ctrTitle"/>
          </p:nvPr>
        </p:nvSpPr>
        <p:spPr>
          <a:xfrm>
            <a:off x="621611" y="1302327"/>
            <a:ext cx="8073362" cy="1143000"/>
          </a:xfrm>
        </p:spPr>
        <p:txBody>
          <a:bodyPr lIns="0">
            <a:normAutofit/>
          </a:bodyPr>
          <a:lstStyle/>
          <a:p>
            <a:r>
              <a:rPr lang="en-US" dirty="0" smtClean="0">
                <a:latin typeface="Franklin Gothic Demi" panose="020B0703020102020204" pitchFamily="34" charset="0"/>
              </a:rPr>
              <a:t>Design of RF &amp; Microwave Systems</a:t>
            </a:r>
            <a:endParaRPr lang="en-US" dirty="0">
              <a:latin typeface="Franklin Gothic Demi" panose="020B0703020102020204" pitchFamily="34" charset="0"/>
            </a:endParaRPr>
          </a:p>
        </p:txBody>
      </p:sp>
      <p:sp>
        <p:nvSpPr>
          <p:cNvPr id="5" name="Text Placeholder 4"/>
          <p:cNvSpPr>
            <a:spLocks noGrp="1"/>
          </p:cNvSpPr>
          <p:nvPr>
            <p:ph type="subTitle" idx="1"/>
          </p:nvPr>
        </p:nvSpPr>
        <p:spPr>
          <a:xfrm>
            <a:off x="629767" y="1194971"/>
            <a:ext cx="4419600" cy="381000"/>
          </a:xfrm>
        </p:spPr>
        <p:txBody>
          <a:bodyPr lIns="0"/>
          <a:lstStyle/>
          <a:p>
            <a:r>
              <a:rPr lang="en-US" sz="2400" b="1" dirty="0" smtClean="0">
                <a:solidFill>
                  <a:srgbClr val="BF9900"/>
                </a:solidFill>
              </a:rPr>
              <a:t>EEC 134 A&amp;B</a:t>
            </a:r>
            <a:endParaRPr lang="en-US" sz="2400" b="1" dirty="0">
              <a:solidFill>
                <a:srgbClr val="BF9900"/>
              </a:solidFill>
            </a:endParaRPr>
          </a:p>
        </p:txBody>
      </p:sp>
      <p:sp>
        <p:nvSpPr>
          <p:cNvPr id="7" name="TextBox 8"/>
          <p:cNvSpPr txBox="1">
            <a:spLocks noChangeArrowheads="1"/>
          </p:cNvSpPr>
          <p:nvPr/>
        </p:nvSpPr>
        <p:spPr bwMode="auto">
          <a:xfrm>
            <a:off x="662432" y="2651616"/>
            <a:ext cx="5369611" cy="584775"/>
          </a:xfrm>
          <a:prstGeom prst="rect">
            <a:avLst/>
          </a:prstGeom>
          <a:noFill/>
          <a:ln w="9525">
            <a:noFill/>
            <a:miter lim="800000"/>
            <a:headEnd/>
            <a:tailEnd/>
          </a:ln>
        </p:spPr>
        <p:txBody>
          <a:bodyPr wrap="none" lIns="0">
            <a:spAutoFit/>
          </a:bodyPr>
          <a:lstStyle/>
          <a:p>
            <a:r>
              <a:rPr lang="en-US" sz="3200" dirty="0">
                <a:solidFill>
                  <a:srgbClr val="091D58"/>
                </a:solidFill>
                <a:latin typeface="Myriad Pro" panose="020B0503030403020204" pitchFamily="34" charset="0"/>
              </a:rPr>
              <a:t>Lecture </a:t>
            </a:r>
            <a:r>
              <a:rPr lang="en-US" sz="3200" dirty="0" smtClean="0">
                <a:solidFill>
                  <a:srgbClr val="091D58"/>
                </a:solidFill>
                <a:latin typeface="Myriad Pro" panose="020B0503030403020204" pitchFamily="34" charset="0"/>
              </a:rPr>
              <a:t>8: Passive Components</a:t>
            </a:r>
            <a:endParaRPr lang="en-US" sz="3200" dirty="0">
              <a:solidFill>
                <a:srgbClr val="091D58"/>
              </a:solidFill>
              <a:latin typeface="Myriad Pro" panose="020B0503030403020204"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9</a:t>
            </a:r>
            <a:r>
              <a:rPr lang="en-US" dirty="0" smtClean="0"/>
              <a:t>0</a:t>
            </a:r>
            <a:r>
              <a:rPr lang="en-US" dirty="0" smtClean="0">
                <a:latin typeface="Calibri" panose="020F0502020204030204" pitchFamily="34" charset="0"/>
              </a:rPr>
              <a:t>⁰ Hybrid</a:t>
            </a:r>
            <a:endParaRPr lang="en-US" dirty="0"/>
          </a:p>
        </p:txBody>
      </p:sp>
      <p:sp>
        <p:nvSpPr>
          <p:cNvPr id="3" name="Text Placeholder 2"/>
          <p:cNvSpPr>
            <a:spLocks noGrp="1"/>
          </p:cNvSpPr>
          <p:nvPr>
            <p:ph type="body" sz="quarter" idx="10"/>
          </p:nvPr>
        </p:nvSpPr>
        <p:spPr>
          <a:xfrm>
            <a:off x="304800" y="933262"/>
            <a:ext cx="3970020" cy="4335463"/>
          </a:xfrm>
        </p:spPr>
        <p:txBody>
          <a:bodyPr/>
          <a:lstStyle/>
          <a:p>
            <a:r>
              <a:rPr lang="en-US" dirty="0" smtClean="0"/>
              <a:t>Sometime also called </a:t>
            </a:r>
            <a:r>
              <a:rPr lang="en-US" i="1" dirty="0" smtClean="0"/>
              <a:t>quadrature</a:t>
            </a:r>
            <a:r>
              <a:rPr lang="en-US" dirty="0" smtClean="0"/>
              <a:t> hybrid</a:t>
            </a:r>
          </a:p>
          <a:p>
            <a:pPr lvl="1"/>
            <a:r>
              <a:rPr lang="en-US" dirty="0" smtClean="0"/>
              <a:t>Can be used to generate a pair of sine and cosine waves from a cosine (or sine) wave; the significance of this will be discussed in future lectures</a:t>
            </a:r>
          </a:p>
          <a:p>
            <a:r>
              <a:rPr lang="en-US" dirty="0" smtClean="0"/>
              <a:t>Can be found in many forms</a:t>
            </a:r>
          </a:p>
        </p:txBody>
      </p:sp>
      <p:pic>
        <p:nvPicPr>
          <p:cNvPr id="9218" name="Picture 2" descr="http://www.markimicrowave.com/Assets/ProductImages/Couplers/3_dB_Quadrature_90%20degree_Hybrids/QH2_3_dB_Quadrature_90_degree_Hybrid_Couple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2547" y="3990377"/>
            <a:ext cx="2409825" cy="1809751"/>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descr="90°-hybrid: Planar 90°-coupler (2-8 GHz)"/>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05994" y="4026853"/>
            <a:ext cx="2086707" cy="173547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5"/>
          <a:stretch>
            <a:fillRect/>
          </a:stretch>
        </p:blipFill>
        <p:spPr>
          <a:xfrm>
            <a:off x="5687127" y="4026853"/>
            <a:ext cx="2377693" cy="1734158"/>
          </a:xfrm>
          <a:prstGeom prst="rect">
            <a:avLst/>
          </a:prstGeom>
        </p:spPr>
      </p:pic>
      <p:pic>
        <p:nvPicPr>
          <p:cNvPr id="8" name="Picture 2" descr="http://upload.wikimedia.org/wikipedia/en/thumb/3/34/Directional_coupler_symbols.svg/394px-Directional_coupler_symbols.svg.png"/>
          <p:cNvPicPr>
            <a:picLocks noChangeAspect="1" noChangeArrowheads="1"/>
          </p:cNvPicPr>
          <p:nvPr/>
        </p:nvPicPr>
        <p:blipFill rotWithShape="1">
          <a:blip r:embed="rId6">
            <a:extLst>
              <a:ext uri="{28A0092B-C50C-407E-A947-70E740481C1C}">
                <a14:useLocalDpi xmlns:a14="http://schemas.microsoft.com/office/drawing/2010/main" val="0"/>
              </a:ext>
            </a:extLst>
          </a:blip>
          <a:srcRect b="54044"/>
          <a:stretch/>
        </p:blipFill>
        <p:spPr bwMode="auto">
          <a:xfrm>
            <a:off x="4349348" y="1030008"/>
            <a:ext cx="3752850" cy="1637115"/>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10" name="TextBox 9"/>
              <p:cNvSpPr txBox="1"/>
              <p:nvPr/>
            </p:nvSpPr>
            <p:spPr>
              <a:xfrm>
                <a:off x="4157277" y="1297859"/>
                <a:ext cx="417422" cy="307777"/>
              </a:xfrm>
              <a:prstGeom prst="rect">
                <a:avLst/>
              </a:prstGeom>
              <a:solidFill>
                <a:srgbClr val="FFFFFF"/>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𝑉</m:t>
                          </m:r>
                        </m:e>
                        <m:sub>
                          <m:r>
                            <a:rPr lang="en-US" sz="2000" b="0" i="1" smtClean="0">
                              <a:solidFill>
                                <a:schemeClr val="bg1"/>
                              </a:solidFill>
                              <a:latin typeface="Cambria Math" panose="02040503050406030204" pitchFamily="18" charset="0"/>
                            </a:rPr>
                            <m:t>𝑖𝑛</m:t>
                          </m:r>
                        </m:sub>
                      </m:sSub>
                    </m:oMath>
                  </m:oMathPara>
                </a14:m>
                <a:endParaRPr lang="en-US" sz="2000" dirty="0" smtClean="0">
                  <a:solidFill>
                    <a:schemeClr val="bg1"/>
                  </a:solidFill>
                  <a:latin typeface="+mj-lt"/>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4157277" y="1297859"/>
                <a:ext cx="417422" cy="307777"/>
              </a:xfrm>
              <a:prstGeom prst="rect">
                <a:avLst/>
              </a:prstGeom>
              <a:blipFill rotWithShape="0">
                <a:blip r:embed="rId7"/>
                <a:stretch>
                  <a:fillRect l="-10294" r="-2941" b="-22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7487054" y="1097078"/>
                <a:ext cx="1478225" cy="635751"/>
              </a:xfrm>
              <a:prstGeom prst="rect">
                <a:avLst/>
              </a:prstGeom>
              <a:solidFill>
                <a:srgbClr val="FFFFFF"/>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2000" b="0" i="1" smtClean="0">
                              <a:solidFill>
                                <a:schemeClr val="bg1"/>
                              </a:solidFill>
                              <a:latin typeface="Cambria Math" panose="02040503050406030204" pitchFamily="18" charset="0"/>
                            </a:rPr>
                          </m:ctrlPr>
                        </m:fPr>
                        <m:num>
                          <m:r>
                            <a:rPr lang="en-US" sz="2000" b="0" i="1" smtClean="0">
                              <a:solidFill>
                                <a:schemeClr val="bg1"/>
                              </a:solidFill>
                              <a:latin typeface="Cambria Math" panose="02040503050406030204" pitchFamily="18" charset="0"/>
                            </a:rPr>
                            <m:t>1</m:t>
                          </m:r>
                        </m:num>
                        <m:den>
                          <m:rad>
                            <m:radPr>
                              <m:degHide m:val="on"/>
                              <m:ctrlPr>
                                <a:rPr lang="en-US" sz="2000" b="0" i="1" smtClean="0">
                                  <a:solidFill>
                                    <a:schemeClr val="bg1"/>
                                  </a:solidFill>
                                  <a:latin typeface="Cambria Math" panose="02040503050406030204" pitchFamily="18" charset="0"/>
                                </a:rPr>
                              </m:ctrlPr>
                            </m:radPr>
                            <m:deg/>
                            <m:e>
                              <m:r>
                                <a:rPr lang="en-US" sz="2000" b="0" i="1" smtClean="0">
                                  <a:solidFill>
                                    <a:schemeClr val="bg1"/>
                                  </a:solidFill>
                                  <a:latin typeface="Cambria Math" panose="02040503050406030204" pitchFamily="18" charset="0"/>
                                </a:rPr>
                                <m:t>2</m:t>
                              </m:r>
                            </m:e>
                          </m:rad>
                        </m:den>
                      </m:f>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𝑉</m:t>
                          </m:r>
                        </m:e>
                        <m:sub>
                          <m:r>
                            <a:rPr lang="en-US" sz="2000" b="0" i="1" smtClean="0">
                              <a:solidFill>
                                <a:schemeClr val="bg1"/>
                              </a:solidFill>
                              <a:latin typeface="Cambria Math" panose="02040503050406030204" pitchFamily="18" charset="0"/>
                            </a:rPr>
                            <m:t>𝑖𝑛</m:t>
                          </m:r>
                        </m:sub>
                      </m:sSub>
                      <m:r>
                        <a:rPr lang="en-US" sz="2000" b="0" i="0" smtClean="0">
                          <a:solidFill>
                            <a:schemeClr val="bg1"/>
                          </a:solidFill>
                          <a:latin typeface="Cambria Math" panose="02040503050406030204" pitchFamily="18" charset="0"/>
                        </a:rPr>
                        <m:t>/−90</m:t>
                      </m:r>
                      <m:r>
                        <a:rPr lang="en-US" sz="2000" b="0" i="1" smtClean="0">
                          <a:solidFill>
                            <a:schemeClr val="bg1"/>
                          </a:solidFill>
                          <a:latin typeface="Cambria Math" panose="02040503050406030204" pitchFamily="18" charset="0"/>
                        </a:rPr>
                        <m:t>⁰</m:t>
                      </m:r>
                    </m:oMath>
                  </m:oMathPara>
                </a14:m>
                <a:endParaRPr lang="en-US" sz="2000" dirty="0" smtClean="0">
                  <a:solidFill>
                    <a:schemeClr val="bg1"/>
                  </a:solidFill>
                  <a:latin typeface="+mj-lt"/>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7487054" y="1097078"/>
                <a:ext cx="1478225" cy="635751"/>
              </a:xfrm>
              <a:prstGeom prst="rect">
                <a:avLst/>
              </a:prstGeom>
              <a:blipFill rotWithShape="0">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7487054" y="1810032"/>
                <a:ext cx="1620893" cy="635751"/>
              </a:xfrm>
              <a:prstGeom prst="rect">
                <a:avLst/>
              </a:prstGeom>
              <a:solidFill>
                <a:srgbClr val="FFFFFF"/>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2000" b="0" i="1" smtClean="0">
                              <a:solidFill>
                                <a:schemeClr val="bg1"/>
                              </a:solidFill>
                              <a:latin typeface="Cambria Math" panose="02040503050406030204" pitchFamily="18" charset="0"/>
                            </a:rPr>
                          </m:ctrlPr>
                        </m:fPr>
                        <m:num>
                          <m:r>
                            <a:rPr lang="en-US" sz="2000" b="0" i="1" smtClean="0">
                              <a:solidFill>
                                <a:schemeClr val="bg1"/>
                              </a:solidFill>
                              <a:latin typeface="Cambria Math" panose="02040503050406030204" pitchFamily="18" charset="0"/>
                            </a:rPr>
                            <m:t>1</m:t>
                          </m:r>
                        </m:num>
                        <m:den>
                          <m:rad>
                            <m:radPr>
                              <m:degHide m:val="on"/>
                              <m:ctrlPr>
                                <a:rPr lang="en-US" sz="2000" b="0" i="1" smtClean="0">
                                  <a:solidFill>
                                    <a:schemeClr val="bg1"/>
                                  </a:solidFill>
                                  <a:latin typeface="Cambria Math" panose="02040503050406030204" pitchFamily="18" charset="0"/>
                                </a:rPr>
                              </m:ctrlPr>
                            </m:radPr>
                            <m:deg/>
                            <m:e>
                              <m:r>
                                <a:rPr lang="en-US" sz="2000" b="0" i="1" smtClean="0">
                                  <a:solidFill>
                                    <a:schemeClr val="bg1"/>
                                  </a:solidFill>
                                  <a:latin typeface="Cambria Math" panose="02040503050406030204" pitchFamily="18" charset="0"/>
                                </a:rPr>
                                <m:t>2</m:t>
                              </m:r>
                            </m:e>
                          </m:rad>
                        </m:den>
                      </m:f>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𝑉</m:t>
                          </m:r>
                        </m:e>
                        <m:sub>
                          <m:r>
                            <a:rPr lang="en-US" sz="2000" b="0" i="1" smtClean="0">
                              <a:solidFill>
                                <a:schemeClr val="bg1"/>
                              </a:solidFill>
                              <a:latin typeface="Cambria Math" panose="02040503050406030204" pitchFamily="18" charset="0"/>
                            </a:rPr>
                            <m:t>𝑖𝑛</m:t>
                          </m:r>
                        </m:sub>
                      </m:sSub>
                      <m:r>
                        <a:rPr lang="en-US" sz="2000" b="0" i="1" smtClean="0">
                          <a:solidFill>
                            <a:schemeClr val="bg1"/>
                          </a:solidFill>
                          <a:latin typeface="Cambria Math" panose="02040503050406030204" pitchFamily="18" charset="0"/>
                        </a:rPr>
                        <m:t>/−180⁰</m:t>
                      </m:r>
                    </m:oMath>
                  </m:oMathPara>
                </a14:m>
                <a:endParaRPr lang="en-US" sz="2000" dirty="0" smtClean="0">
                  <a:solidFill>
                    <a:schemeClr val="bg1"/>
                  </a:solidFill>
                  <a:latin typeface="+mj-lt"/>
                </a:endParaRPr>
              </a:p>
            </p:txBody>
          </p:sp>
        </mc:Choice>
        <mc:Fallback xmlns="">
          <p:sp>
            <p:nvSpPr>
              <p:cNvPr id="12" name="TextBox 11"/>
              <p:cNvSpPr txBox="1">
                <a:spLocks noRot="1" noChangeAspect="1" noMove="1" noResize="1" noEditPoints="1" noAdjustHandles="1" noChangeArrowheads="1" noChangeShapeType="1" noTextEdit="1"/>
              </p:cNvSpPr>
              <p:nvPr/>
            </p:nvSpPr>
            <p:spPr>
              <a:xfrm>
                <a:off x="7487054" y="1810032"/>
                <a:ext cx="1620893" cy="635751"/>
              </a:xfrm>
              <a:prstGeom prst="rect">
                <a:avLst/>
              </a:prstGeom>
              <a:blipFill rotWithShape="0">
                <a:blip r:embed="rId9"/>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921136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21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22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180</a:t>
            </a:r>
            <a:r>
              <a:rPr lang="en-US" dirty="0" smtClean="0">
                <a:latin typeface="Calibri" panose="020F0502020204030204" pitchFamily="34" charset="0"/>
              </a:rPr>
              <a:t>⁰</a:t>
            </a:r>
            <a:r>
              <a:rPr lang="en-US" dirty="0" smtClean="0"/>
              <a:t> Hybrid</a:t>
            </a:r>
            <a:endParaRPr lang="en-US" dirty="0"/>
          </a:p>
        </p:txBody>
      </p:sp>
      <p:sp>
        <p:nvSpPr>
          <p:cNvPr id="3" name="Text Placeholder 2"/>
          <p:cNvSpPr>
            <a:spLocks noGrp="1"/>
          </p:cNvSpPr>
          <p:nvPr>
            <p:ph type="body" sz="quarter" idx="10"/>
          </p:nvPr>
        </p:nvSpPr>
        <p:spPr>
          <a:xfrm>
            <a:off x="304799" y="933262"/>
            <a:ext cx="8480386" cy="4335463"/>
          </a:xfrm>
        </p:spPr>
        <p:txBody>
          <a:bodyPr/>
          <a:lstStyle/>
          <a:p>
            <a:r>
              <a:rPr lang="en-US" dirty="0" smtClean="0"/>
              <a:t>Can split power equally into two in-phase signals</a:t>
            </a:r>
          </a:p>
          <a:p>
            <a:r>
              <a:rPr lang="en-US" dirty="0" smtClean="0"/>
              <a:t>Can also split power equally into two out-of-phase signals</a:t>
            </a:r>
          </a:p>
          <a:p>
            <a:r>
              <a:rPr lang="en-US" dirty="0" smtClean="0"/>
              <a:t>Can be used to generate differential signal pairs</a:t>
            </a:r>
          </a:p>
          <a:p>
            <a:r>
              <a:rPr lang="en-US" dirty="0" smtClean="0"/>
              <a:t>Can be used to generate sum and difference of two high frequency signals</a:t>
            </a:r>
          </a:p>
          <a:p>
            <a:endParaRPr lang="en-US" dirty="0"/>
          </a:p>
        </p:txBody>
      </p:sp>
      <p:pic>
        <p:nvPicPr>
          <p:cNvPr id="16" name="Picture 15"/>
          <p:cNvPicPr>
            <a:picLocks noChangeAspect="1"/>
          </p:cNvPicPr>
          <p:nvPr/>
        </p:nvPicPr>
        <p:blipFill rotWithShape="1">
          <a:blip r:embed="rId2"/>
          <a:srcRect l="2452"/>
          <a:stretch/>
        </p:blipFill>
        <p:spPr>
          <a:xfrm>
            <a:off x="3005447" y="2850785"/>
            <a:ext cx="3079089" cy="3512594"/>
          </a:xfrm>
          <a:prstGeom prst="rect">
            <a:avLst/>
          </a:prstGeom>
        </p:spPr>
      </p:pic>
    </p:spTree>
    <p:extLst>
      <p:ext uri="{BB962C8B-B14F-4D97-AF65-F5344CB8AC3E}">
        <p14:creationId xmlns:p14="http://schemas.microsoft.com/office/powerpoint/2010/main" val="252617266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180</a:t>
            </a:r>
            <a:r>
              <a:rPr lang="en-US" dirty="0" smtClean="0">
                <a:latin typeface="Calibri" panose="020F0502020204030204" pitchFamily="34" charset="0"/>
              </a:rPr>
              <a:t>⁰</a:t>
            </a:r>
            <a:r>
              <a:rPr lang="en-US" dirty="0" smtClean="0"/>
              <a:t> Hybrid</a:t>
            </a:r>
            <a:endParaRPr lang="en-US" dirty="0"/>
          </a:p>
        </p:txBody>
      </p:sp>
      <p:sp>
        <p:nvSpPr>
          <p:cNvPr id="3" name="Text Placeholder 2"/>
          <p:cNvSpPr>
            <a:spLocks noGrp="1"/>
          </p:cNvSpPr>
          <p:nvPr>
            <p:ph type="body" sz="quarter" idx="10"/>
          </p:nvPr>
        </p:nvSpPr>
        <p:spPr>
          <a:xfrm>
            <a:off x="304799" y="933262"/>
            <a:ext cx="8480386" cy="4335463"/>
          </a:xfrm>
        </p:spPr>
        <p:txBody>
          <a:bodyPr/>
          <a:lstStyle/>
          <a:p>
            <a:r>
              <a:rPr lang="en-US" u="sng" dirty="0" smtClean="0"/>
              <a:t>Can split power equally into two in-phase signals</a:t>
            </a:r>
          </a:p>
          <a:p>
            <a:r>
              <a:rPr lang="en-US" dirty="0" smtClean="0"/>
              <a:t>Can also split power equally into two out-of-phase signals</a:t>
            </a:r>
          </a:p>
          <a:p>
            <a:r>
              <a:rPr lang="en-US" dirty="0" smtClean="0"/>
              <a:t>Can be used to generate differential signal pairs</a:t>
            </a:r>
          </a:p>
          <a:p>
            <a:r>
              <a:rPr lang="en-US" dirty="0" smtClean="0"/>
              <a:t>Can be used to generate sum and difference of two high frequency signals</a:t>
            </a:r>
          </a:p>
          <a:p>
            <a:endParaRPr lang="en-US" dirty="0"/>
          </a:p>
        </p:txBody>
      </p:sp>
      <p:pic>
        <p:nvPicPr>
          <p:cNvPr id="16" name="Picture 15"/>
          <p:cNvPicPr>
            <a:picLocks noChangeAspect="1"/>
          </p:cNvPicPr>
          <p:nvPr/>
        </p:nvPicPr>
        <p:blipFill rotWithShape="1">
          <a:blip r:embed="rId2"/>
          <a:srcRect l="2452"/>
          <a:stretch/>
        </p:blipFill>
        <p:spPr>
          <a:xfrm>
            <a:off x="3005447" y="3079385"/>
            <a:ext cx="3079089" cy="3512594"/>
          </a:xfrm>
          <a:prstGeom prst="rect">
            <a:avLst/>
          </a:prstGeom>
        </p:spPr>
      </p:pic>
      <mc:AlternateContent xmlns:mc="http://schemas.openxmlformats.org/markup-compatibility/2006" xmlns:a14="http://schemas.microsoft.com/office/drawing/2010/main">
        <mc:Choice Requires="a14">
          <p:sp>
            <p:nvSpPr>
              <p:cNvPr id="5" name="TextBox 4"/>
              <p:cNvSpPr txBox="1"/>
              <p:nvPr/>
            </p:nvSpPr>
            <p:spPr>
              <a:xfrm>
                <a:off x="4878778" y="2515956"/>
                <a:ext cx="501548" cy="369332"/>
              </a:xfrm>
              <a:prstGeom prst="rect">
                <a:avLst/>
              </a:prstGeom>
              <a:solidFill>
                <a:srgbClr val="FFFFFF"/>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rgbClr val="0070C0"/>
                              </a:solidFill>
                              <a:latin typeface="Cambria Math" panose="02040503050406030204" pitchFamily="18" charset="0"/>
                            </a:rPr>
                          </m:ctrlPr>
                        </m:sSubPr>
                        <m:e>
                          <m:r>
                            <a:rPr lang="en-US" b="0" i="1" smtClean="0">
                              <a:solidFill>
                                <a:srgbClr val="0070C0"/>
                              </a:solidFill>
                              <a:latin typeface="Cambria Math" panose="02040503050406030204" pitchFamily="18" charset="0"/>
                            </a:rPr>
                            <m:t>𝑉</m:t>
                          </m:r>
                        </m:e>
                        <m:sub>
                          <m:r>
                            <a:rPr lang="en-US" b="0" i="1" smtClean="0">
                              <a:solidFill>
                                <a:srgbClr val="0070C0"/>
                              </a:solidFill>
                              <a:latin typeface="Cambria Math" panose="02040503050406030204" pitchFamily="18" charset="0"/>
                            </a:rPr>
                            <m:t>𝑖𝑛</m:t>
                          </m:r>
                        </m:sub>
                      </m:sSub>
                    </m:oMath>
                  </m:oMathPara>
                </a14:m>
                <a:endParaRPr lang="en-US" dirty="0" smtClean="0">
                  <a:solidFill>
                    <a:srgbClr val="0070C0"/>
                  </a:solidFill>
                  <a:latin typeface="+mj-lt"/>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4878778" y="2515956"/>
                <a:ext cx="501548" cy="369332"/>
              </a:xfrm>
              <a:prstGeom prst="rect">
                <a:avLst/>
              </a:prstGeom>
              <a:blipFill rotWithShape="0">
                <a:blip r:embed="rId3"/>
                <a:stretch>
                  <a:fillRect l="-9639" b="-2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2217862" y="3844902"/>
                <a:ext cx="924869" cy="762966"/>
              </a:xfrm>
              <a:prstGeom prst="rect">
                <a:avLst/>
              </a:prstGeom>
              <a:solidFill>
                <a:srgbClr val="FFFFFF"/>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b="0" i="1" smtClean="0">
                              <a:solidFill>
                                <a:srgbClr val="0070C0"/>
                              </a:solidFill>
                              <a:latin typeface="Cambria Math" panose="02040503050406030204" pitchFamily="18" charset="0"/>
                            </a:rPr>
                          </m:ctrlPr>
                        </m:fPr>
                        <m:num>
                          <m:r>
                            <a:rPr lang="en-US" b="0" i="1" smtClean="0">
                              <a:solidFill>
                                <a:srgbClr val="0070C0"/>
                              </a:solidFill>
                              <a:latin typeface="Cambria Math" panose="02040503050406030204" pitchFamily="18" charset="0"/>
                            </a:rPr>
                            <m:t>1</m:t>
                          </m:r>
                        </m:num>
                        <m:den>
                          <m:rad>
                            <m:radPr>
                              <m:degHide m:val="on"/>
                              <m:ctrlPr>
                                <a:rPr lang="en-US" b="0" i="1" smtClean="0">
                                  <a:solidFill>
                                    <a:srgbClr val="0070C0"/>
                                  </a:solidFill>
                                  <a:latin typeface="Cambria Math" panose="02040503050406030204" pitchFamily="18" charset="0"/>
                                </a:rPr>
                              </m:ctrlPr>
                            </m:radPr>
                            <m:deg/>
                            <m:e>
                              <m:r>
                                <a:rPr lang="en-US" b="0" i="1" smtClean="0">
                                  <a:solidFill>
                                    <a:srgbClr val="0070C0"/>
                                  </a:solidFill>
                                  <a:latin typeface="Cambria Math" panose="02040503050406030204" pitchFamily="18" charset="0"/>
                                </a:rPr>
                                <m:t>2</m:t>
                              </m:r>
                            </m:e>
                          </m:rad>
                        </m:den>
                      </m:f>
                      <m:sSub>
                        <m:sSubPr>
                          <m:ctrlPr>
                            <a:rPr lang="en-US" b="0" i="1" smtClean="0">
                              <a:solidFill>
                                <a:srgbClr val="0070C0"/>
                              </a:solidFill>
                              <a:latin typeface="Cambria Math" panose="02040503050406030204" pitchFamily="18" charset="0"/>
                            </a:rPr>
                          </m:ctrlPr>
                        </m:sSubPr>
                        <m:e>
                          <m:r>
                            <a:rPr lang="en-US" b="0" i="1" smtClean="0">
                              <a:solidFill>
                                <a:srgbClr val="0070C0"/>
                              </a:solidFill>
                              <a:latin typeface="Cambria Math" panose="02040503050406030204" pitchFamily="18" charset="0"/>
                            </a:rPr>
                            <m:t>𝑉</m:t>
                          </m:r>
                        </m:e>
                        <m:sub>
                          <m:r>
                            <a:rPr lang="en-US" b="0" i="1" smtClean="0">
                              <a:solidFill>
                                <a:srgbClr val="0070C0"/>
                              </a:solidFill>
                              <a:latin typeface="Cambria Math" panose="02040503050406030204" pitchFamily="18" charset="0"/>
                            </a:rPr>
                            <m:t>𝑖𝑛</m:t>
                          </m:r>
                        </m:sub>
                      </m:sSub>
                    </m:oMath>
                  </m:oMathPara>
                </a14:m>
                <a:endParaRPr lang="en-US" dirty="0" smtClean="0">
                  <a:solidFill>
                    <a:srgbClr val="0070C0"/>
                  </a:solidFill>
                  <a:latin typeface="+mj-lt"/>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2217862" y="3844902"/>
                <a:ext cx="924869" cy="762966"/>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5947252" y="3773865"/>
                <a:ext cx="924869" cy="762966"/>
              </a:xfrm>
              <a:prstGeom prst="rect">
                <a:avLst/>
              </a:prstGeom>
              <a:solidFill>
                <a:srgbClr val="FFFFFF"/>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b="0" i="1" smtClean="0">
                              <a:solidFill>
                                <a:srgbClr val="0070C0"/>
                              </a:solidFill>
                              <a:latin typeface="Cambria Math" panose="02040503050406030204" pitchFamily="18" charset="0"/>
                            </a:rPr>
                          </m:ctrlPr>
                        </m:fPr>
                        <m:num>
                          <m:r>
                            <a:rPr lang="en-US" b="0" i="1" smtClean="0">
                              <a:solidFill>
                                <a:srgbClr val="0070C0"/>
                              </a:solidFill>
                              <a:latin typeface="Cambria Math" panose="02040503050406030204" pitchFamily="18" charset="0"/>
                            </a:rPr>
                            <m:t>1</m:t>
                          </m:r>
                        </m:num>
                        <m:den>
                          <m:rad>
                            <m:radPr>
                              <m:degHide m:val="on"/>
                              <m:ctrlPr>
                                <a:rPr lang="en-US" b="0" i="1" smtClean="0">
                                  <a:solidFill>
                                    <a:srgbClr val="0070C0"/>
                                  </a:solidFill>
                                  <a:latin typeface="Cambria Math" panose="02040503050406030204" pitchFamily="18" charset="0"/>
                                </a:rPr>
                              </m:ctrlPr>
                            </m:radPr>
                            <m:deg/>
                            <m:e>
                              <m:r>
                                <a:rPr lang="en-US" b="0" i="1" smtClean="0">
                                  <a:solidFill>
                                    <a:srgbClr val="0070C0"/>
                                  </a:solidFill>
                                  <a:latin typeface="Cambria Math" panose="02040503050406030204" pitchFamily="18" charset="0"/>
                                </a:rPr>
                                <m:t>2</m:t>
                              </m:r>
                            </m:e>
                          </m:rad>
                        </m:den>
                      </m:f>
                      <m:sSub>
                        <m:sSubPr>
                          <m:ctrlPr>
                            <a:rPr lang="en-US" b="0" i="1" smtClean="0">
                              <a:solidFill>
                                <a:srgbClr val="0070C0"/>
                              </a:solidFill>
                              <a:latin typeface="Cambria Math" panose="02040503050406030204" pitchFamily="18" charset="0"/>
                            </a:rPr>
                          </m:ctrlPr>
                        </m:sSubPr>
                        <m:e>
                          <m:r>
                            <a:rPr lang="en-US" b="0" i="1" smtClean="0">
                              <a:solidFill>
                                <a:srgbClr val="0070C0"/>
                              </a:solidFill>
                              <a:latin typeface="Cambria Math" panose="02040503050406030204" pitchFamily="18" charset="0"/>
                            </a:rPr>
                            <m:t>𝑉</m:t>
                          </m:r>
                        </m:e>
                        <m:sub>
                          <m:r>
                            <a:rPr lang="en-US" b="0" i="1" smtClean="0">
                              <a:solidFill>
                                <a:srgbClr val="0070C0"/>
                              </a:solidFill>
                              <a:latin typeface="Cambria Math" panose="02040503050406030204" pitchFamily="18" charset="0"/>
                            </a:rPr>
                            <m:t>𝑖𝑛</m:t>
                          </m:r>
                        </m:sub>
                      </m:sSub>
                    </m:oMath>
                  </m:oMathPara>
                </a14:m>
                <a:endParaRPr lang="en-US" dirty="0" smtClean="0">
                  <a:solidFill>
                    <a:srgbClr val="0070C0"/>
                  </a:solidFill>
                  <a:latin typeface="+mj-lt"/>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5947252" y="3773865"/>
                <a:ext cx="924869" cy="762966"/>
              </a:xfrm>
              <a:prstGeom prst="rect">
                <a:avLst/>
              </a:prstGeom>
              <a:blipFill rotWithShape="0">
                <a:blip r:embed="rId5"/>
                <a:stretch>
                  <a:fillRect/>
                </a:stretch>
              </a:blipFill>
            </p:spPr>
            <p:txBody>
              <a:bodyPr/>
              <a:lstStyle/>
              <a:p>
                <a:r>
                  <a:rPr lang="en-US">
                    <a:noFill/>
                  </a:rPr>
                  <a:t> </a:t>
                </a:r>
              </a:p>
            </p:txBody>
          </p:sp>
        </mc:Fallback>
      </mc:AlternateContent>
      <p:sp>
        <p:nvSpPr>
          <p:cNvPr id="8" name="Down Arrow 7"/>
          <p:cNvSpPr/>
          <p:nvPr/>
        </p:nvSpPr>
        <p:spPr bwMode="auto">
          <a:xfrm>
            <a:off x="4473639" y="2766349"/>
            <a:ext cx="238204" cy="454334"/>
          </a:xfrm>
          <a:prstGeom prst="downArrow">
            <a:avLst/>
          </a:prstGeom>
          <a:solidFill>
            <a:srgbClr val="00B0F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pitchFamily="1" charset="0"/>
            </a:endParaRPr>
          </a:p>
        </p:txBody>
      </p:sp>
    </p:spTree>
    <p:extLst>
      <p:ext uri="{BB962C8B-B14F-4D97-AF65-F5344CB8AC3E}">
        <p14:creationId xmlns:p14="http://schemas.microsoft.com/office/powerpoint/2010/main" val="247940476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180</a:t>
            </a:r>
            <a:r>
              <a:rPr lang="en-US" dirty="0" smtClean="0">
                <a:latin typeface="Calibri" panose="020F0502020204030204" pitchFamily="34" charset="0"/>
              </a:rPr>
              <a:t>⁰</a:t>
            </a:r>
            <a:r>
              <a:rPr lang="en-US" dirty="0" smtClean="0"/>
              <a:t> Hybrid</a:t>
            </a:r>
            <a:endParaRPr lang="en-US" dirty="0"/>
          </a:p>
        </p:txBody>
      </p:sp>
      <p:sp>
        <p:nvSpPr>
          <p:cNvPr id="3" name="Text Placeholder 2"/>
          <p:cNvSpPr>
            <a:spLocks noGrp="1"/>
          </p:cNvSpPr>
          <p:nvPr>
            <p:ph type="body" sz="quarter" idx="10"/>
          </p:nvPr>
        </p:nvSpPr>
        <p:spPr>
          <a:xfrm>
            <a:off x="304799" y="933262"/>
            <a:ext cx="8480386" cy="4335463"/>
          </a:xfrm>
        </p:spPr>
        <p:txBody>
          <a:bodyPr/>
          <a:lstStyle/>
          <a:p>
            <a:r>
              <a:rPr lang="en-US" u="sng" dirty="0" smtClean="0"/>
              <a:t>Can split power equally into two in-phase signals</a:t>
            </a:r>
          </a:p>
          <a:p>
            <a:r>
              <a:rPr lang="en-US" dirty="0" smtClean="0"/>
              <a:t>Can also split power equally into two out-of-phase signals</a:t>
            </a:r>
          </a:p>
          <a:p>
            <a:r>
              <a:rPr lang="en-US" dirty="0" smtClean="0"/>
              <a:t>Can be used to generate differential signal pairs</a:t>
            </a:r>
          </a:p>
          <a:p>
            <a:r>
              <a:rPr lang="en-US" dirty="0" smtClean="0"/>
              <a:t>Can be used to generate sum and difference of two high frequency signals</a:t>
            </a:r>
          </a:p>
          <a:p>
            <a:endParaRPr lang="en-US" dirty="0"/>
          </a:p>
        </p:txBody>
      </p:sp>
      <p:pic>
        <p:nvPicPr>
          <p:cNvPr id="16" name="Picture 15"/>
          <p:cNvPicPr>
            <a:picLocks noChangeAspect="1"/>
          </p:cNvPicPr>
          <p:nvPr/>
        </p:nvPicPr>
        <p:blipFill rotWithShape="1">
          <a:blip r:embed="rId2"/>
          <a:srcRect l="2452"/>
          <a:stretch/>
        </p:blipFill>
        <p:spPr>
          <a:xfrm>
            <a:off x="3005447" y="3079385"/>
            <a:ext cx="3079089" cy="3512594"/>
          </a:xfrm>
          <a:prstGeom prst="rect">
            <a:avLst/>
          </a:prstGeom>
        </p:spPr>
      </p:pic>
      <mc:AlternateContent xmlns:mc="http://schemas.openxmlformats.org/markup-compatibility/2006" xmlns:a14="http://schemas.microsoft.com/office/drawing/2010/main">
        <mc:Choice Requires="a14">
          <p:sp>
            <p:nvSpPr>
              <p:cNvPr id="5" name="TextBox 4"/>
              <p:cNvSpPr txBox="1"/>
              <p:nvPr/>
            </p:nvSpPr>
            <p:spPr>
              <a:xfrm>
                <a:off x="1835693" y="4531914"/>
                <a:ext cx="501548" cy="369332"/>
              </a:xfrm>
              <a:prstGeom prst="rect">
                <a:avLst/>
              </a:prstGeom>
              <a:solidFill>
                <a:srgbClr val="FFFFFF"/>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rgbClr val="0070C0"/>
                              </a:solidFill>
                              <a:latin typeface="Cambria Math" panose="02040503050406030204" pitchFamily="18" charset="0"/>
                            </a:rPr>
                          </m:ctrlPr>
                        </m:sSubPr>
                        <m:e>
                          <m:r>
                            <a:rPr lang="en-US" b="0" i="1" smtClean="0">
                              <a:solidFill>
                                <a:srgbClr val="0070C0"/>
                              </a:solidFill>
                              <a:latin typeface="Cambria Math" panose="02040503050406030204" pitchFamily="18" charset="0"/>
                            </a:rPr>
                            <m:t>𝑉</m:t>
                          </m:r>
                        </m:e>
                        <m:sub>
                          <m:r>
                            <a:rPr lang="en-US" b="0" i="1" smtClean="0">
                              <a:solidFill>
                                <a:srgbClr val="0070C0"/>
                              </a:solidFill>
                              <a:latin typeface="Cambria Math" panose="02040503050406030204" pitchFamily="18" charset="0"/>
                            </a:rPr>
                            <m:t>𝑖𝑛</m:t>
                          </m:r>
                        </m:sub>
                      </m:sSub>
                    </m:oMath>
                  </m:oMathPara>
                </a14:m>
                <a:endParaRPr lang="en-US" dirty="0" smtClean="0">
                  <a:solidFill>
                    <a:srgbClr val="0070C0"/>
                  </a:solidFill>
                  <a:latin typeface="+mj-lt"/>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1835693" y="4531914"/>
                <a:ext cx="501548" cy="369332"/>
              </a:xfrm>
              <a:prstGeom prst="rect">
                <a:avLst/>
              </a:prstGeom>
              <a:blipFill rotWithShape="0">
                <a:blip r:embed="rId3"/>
                <a:stretch>
                  <a:fillRect l="-9756" r="-1220" b="-180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4232914" y="2719510"/>
                <a:ext cx="924869" cy="762966"/>
              </a:xfrm>
              <a:prstGeom prst="rect">
                <a:avLst/>
              </a:prstGeom>
              <a:solidFill>
                <a:srgbClr val="FFFFFF"/>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b="0" i="1" smtClean="0">
                              <a:solidFill>
                                <a:srgbClr val="0070C0"/>
                              </a:solidFill>
                              <a:latin typeface="Cambria Math" panose="02040503050406030204" pitchFamily="18" charset="0"/>
                            </a:rPr>
                          </m:ctrlPr>
                        </m:fPr>
                        <m:num>
                          <m:r>
                            <a:rPr lang="en-US" b="0" i="1" smtClean="0">
                              <a:solidFill>
                                <a:srgbClr val="0070C0"/>
                              </a:solidFill>
                              <a:latin typeface="Cambria Math" panose="02040503050406030204" pitchFamily="18" charset="0"/>
                            </a:rPr>
                            <m:t>1</m:t>
                          </m:r>
                        </m:num>
                        <m:den>
                          <m:rad>
                            <m:radPr>
                              <m:degHide m:val="on"/>
                              <m:ctrlPr>
                                <a:rPr lang="en-US" b="0" i="1" smtClean="0">
                                  <a:solidFill>
                                    <a:srgbClr val="0070C0"/>
                                  </a:solidFill>
                                  <a:latin typeface="Cambria Math" panose="02040503050406030204" pitchFamily="18" charset="0"/>
                                </a:rPr>
                              </m:ctrlPr>
                            </m:radPr>
                            <m:deg/>
                            <m:e>
                              <m:r>
                                <a:rPr lang="en-US" b="0" i="1" smtClean="0">
                                  <a:solidFill>
                                    <a:srgbClr val="0070C0"/>
                                  </a:solidFill>
                                  <a:latin typeface="Cambria Math" panose="02040503050406030204" pitchFamily="18" charset="0"/>
                                </a:rPr>
                                <m:t>2</m:t>
                              </m:r>
                            </m:e>
                          </m:rad>
                        </m:den>
                      </m:f>
                      <m:sSub>
                        <m:sSubPr>
                          <m:ctrlPr>
                            <a:rPr lang="en-US" b="0" i="1" smtClean="0">
                              <a:solidFill>
                                <a:srgbClr val="0070C0"/>
                              </a:solidFill>
                              <a:latin typeface="Cambria Math" panose="02040503050406030204" pitchFamily="18" charset="0"/>
                            </a:rPr>
                          </m:ctrlPr>
                        </m:sSubPr>
                        <m:e>
                          <m:r>
                            <a:rPr lang="en-US" b="0" i="1" smtClean="0">
                              <a:solidFill>
                                <a:srgbClr val="0070C0"/>
                              </a:solidFill>
                              <a:latin typeface="Cambria Math" panose="02040503050406030204" pitchFamily="18" charset="0"/>
                            </a:rPr>
                            <m:t>𝑉</m:t>
                          </m:r>
                        </m:e>
                        <m:sub>
                          <m:r>
                            <a:rPr lang="en-US" b="0" i="1" smtClean="0">
                              <a:solidFill>
                                <a:srgbClr val="0070C0"/>
                              </a:solidFill>
                              <a:latin typeface="Cambria Math" panose="02040503050406030204" pitchFamily="18" charset="0"/>
                            </a:rPr>
                            <m:t>𝑖𝑛</m:t>
                          </m:r>
                        </m:sub>
                      </m:sSub>
                    </m:oMath>
                  </m:oMathPara>
                </a14:m>
                <a:endParaRPr lang="en-US" dirty="0" smtClean="0">
                  <a:solidFill>
                    <a:srgbClr val="0070C0"/>
                  </a:solidFill>
                  <a:latin typeface="+mj-lt"/>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4232914" y="2719510"/>
                <a:ext cx="924869" cy="762966"/>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4232915" y="6095034"/>
                <a:ext cx="924869" cy="762966"/>
              </a:xfrm>
              <a:prstGeom prst="rect">
                <a:avLst/>
              </a:prstGeom>
              <a:solidFill>
                <a:srgbClr val="FFFFFF"/>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b="0" i="1" smtClean="0">
                              <a:solidFill>
                                <a:srgbClr val="0070C0"/>
                              </a:solidFill>
                              <a:latin typeface="Cambria Math" panose="02040503050406030204" pitchFamily="18" charset="0"/>
                            </a:rPr>
                          </m:ctrlPr>
                        </m:fPr>
                        <m:num>
                          <m:r>
                            <a:rPr lang="en-US" b="0" i="1" smtClean="0">
                              <a:solidFill>
                                <a:srgbClr val="0070C0"/>
                              </a:solidFill>
                              <a:latin typeface="Cambria Math" panose="02040503050406030204" pitchFamily="18" charset="0"/>
                            </a:rPr>
                            <m:t>1</m:t>
                          </m:r>
                        </m:num>
                        <m:den>
                          <m:rad>
                            <m:radPr>
                              <m:degHide m:val="on"/>
                              <m:ctrlPr>
                                <a:rPr lang="en-US" b="0" i="1" smtClean="0">
                                  <a:solidFill>
                                    <a:srgbClr val="0070C0"/>
                                  </a:solidFill>
                                  <a:latin typeface="Cambria Math" panose="02040503050406030204" pitchFamily="18" charset="0"/>
                                </a:rPr>
                              </m:ctrlPr>
                            </m:radPr>
                            <m:deg/>
                            <m:e>
                              <m:r>
                                <a:rPr lang="en-US" b="0" i="1" smtClean="0">
                                  <a:solidFill>
                                    <a:srgbClr val="0070C0"/>
                                  </a:solidFill>
                                  <a:latin typeface="Cambria Math" panose="02040503050406030204" pitchFamily="18" charset="0"/>
                                </a:rPr>
                                <m:t>2</m:t>
                              </m:r>
                            </m:e>
                          </m:rad>
                        </m:den>
                      </m:f>
                      <m:sSub>
                        <m:sSubPr>
                          <m:ctrlPr>
                            <a:rPr lang="en-US" b="0" i="1" smtClean="0">
                              <a:solidFill>
                                <a:srgbClr val="0070C0"/>
                              </a:solidFill>
                              <a:latin typeface="Cambria Math" panose="02040503050406030204" pitchFamily="18" charset="0"/>
                            </a:rPr>
                          </m:ctrlPr>
                        </m:sSubPr>
                        <m:e>
                          <m:r>
                            <a:rPr lang="en-US" b="0" i="1" smtClean="0">
                              <a:solidFill>
                                <a:srgbClr val="0070C0"/>
                              </a:solidFill>
                              <a:latin typeface="Cambria Math" panose="02040503050406030204" pitchFamily="18" charset="0"/>
                            </a:rPr>
                            <m:t>𝑉</m:t>
                          </m:r>
                        </m:e>
                        <m:sub>
                          <m:r>
                            <a:rPr lang="en-US" b="0" i="1" smtClean="0">
                              <a:solidFill>
                                <a:srgbClr val="0070C0"/>
                              </a:solidFill>
                              <a:latin typeface="Cambria Math" panose="02040503050406030204" pitchFamily="18" charset="0"/>
                            </a:rPr>
                            <m:t>𝑖𝑛</m:t>
                          </m:r>
                        </m:sub>
                      </m:sSub>
                    </m:oMath>
                  </m:oMathPara>
                </a14:m>
                <a:endParaRPr lang="en-US" dirty="0" smtClean="0">
                  <a:solidFill>
                    <a:srgbClr val="0070C0"/>
                  </a:solidFill>
                  <a:latin typeface="+mj-lt"/>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4232915" y="6095034"/>
                <a:ext cx="924869" cy="762966"/>
              </a:xfrm>
              <a:prstGeom prst="rect">
                <a:avLst/>
              </a:prstGeom>
              <a:blipFill rotWithShape="0">
                <a:blip r:embed="rId5"/>
                <a:stretch>
                  <a:fillRect/>
                </a:stretch>
              </a:blipFill>
            </p:spPr>
            <p:txBody>
              <a:bodyPr/>
              <a:lstStyle/>
              <a:p>
                <a:r>
                  <a:rPr lang="en-US">
                    <a:noFill/>
                  </a:rPr>
                  <a:t> </a:t>
                </a:r>
              </a:p>
            </p:txBody>
          </p:sp>
        </mc:Fallback>
      </mc:AlternateContent>
      <p:sp>
        <p:nvSpPr>
          <p:cNvPr id="8" name="Down Arrow 7"/>
          <p:cNvSpPr/>
          <p:nvPr/>
        </p:nvSpPr>
        <p:spPr bwMode="auto">
          <a:xfrm rot="16200000">
            <a:off x="2552242" y="4608515"/>
            <a:ext cx="238204" cy="454334"/>
          </a:xfrm>
          <a:prstGeom prst="downArrow">
            <a:avLst/>
          </a:prstGeom>
          <a:solidFill>
            <a:srgbClr val="00B0F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pitchFamily="1" charset="0"/>
            </a:endParaRPr>
          </a:p>
        </p:txBody>
      </p:sp>
    </p:spTree>
    <p:extLst>
      <p:ext uri="{BB962C8B-B14F-4D97-AF65-F5344CB8AC3E}">
        <p14:creationId xmlns:p14="http://schemas.microsoft.com/office/powerpoint/2010/main" val="86668554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180</a:t>
            </a:r>
            <a:r>
              <a:rPr lang="en-US" dirty="0" smtClean="0">
                <a:latin typeface="Calibri" panose="020F0502020204030204" pitchFamily="34" charset="0"/>
              </a:rPr>
              <a:t>⁰</a:t>
            </a:r>
            <a:r>
              <a:rPr lang="en-US" dirty="0" smtClean="0"/>
              <a:t> Hybrid</a:t>
            </a:r>
            <a:endParaRPr lang="en-US" dirty="0"/>
          </a:p>
        </p:txBody>
      </p:sp>
      <p:sp>
        <p:nvSpPr>
          <p:cNvPr id="3" name="Text Placeholder 2"/>
          <p:cNvSpPr>
            <a:spLocks noGrp="1"/>
          </p:cNvSpPr>
          <p:nvPr>
            <p:ph type="body" sz="quarter" idx="10"/>
          </p:nvPr>
        </p:nvSpPr>
        <p:spPr>
          <a:xfrm>
            <a:off x="304799" y="933262"/>
            <a:ext cx="8480386" cy="4335463"/>
          </a:xfrm>
        </p:spPr>
        <p:txBody>
          <a:bodyPr/>
          <a:lstStyle/>
          <a:p>
            <a:r>
              <a:rPr lang="en-US" dirty="0" smtClean="0"/>
              <a:t>Can split power equally into two in-phase signals</a:t>
            </a:r>
          </a:p>
          <a:p>
            <a:r>
              <a:rPr lang="en-US" u="sng" dirty="0" smtClean="0"/>
              <a:t>Can also split power equally into two out-of-phase signals</a:t>
            </a:r>
          </a:p>
          <a:p>
            <a:r>
              <a:rPr lang="en-US" dirty="0" smtClean="0"/>
              <a:t>Can be used to generate differential signal pairs</a:t>
            </a:r>
          </a:p>
          <a:p>
            <a:r>
              <a:rPr lang="en-US" dirty="0" smtClean="0"/>
              <a:t>Can be used to generate sum and difference of two high frequency signals</a:t>
            </a:r>
          </a:p>
          <a:p>
            <a:endParaRPr lang="en-US" dirty="0"/>
          </a:p>
        </p:txBody>
      </p:sp>
      <p:pic>
        <p:nvPicPr>
          <p:cNvPr id="16" name="Picture 15"/>
          <p:cNvPicPr>
            <a:picLocks noChangeAspect="1"/>
          </p:cNvPicPr>
          <p:nvPr/>
        </p:nvPicPr>
        <p:blipFill rotWithShape="1">
          <a:blip r:embed="rId2"/>
          <a:srcRect l="2452"/>
          <a:stretch/>
        </p:blipFill>
        <p:spPr>
          <a:xfrm>
            <a:off x="3005447" y="3079385"/>
            <a:ext cx="3079089" cy="3512594"/>
          </a:xfrm>
          <a:prstGeom prst="rect">
            <a:avLst/>
          </a:prstGeom>
        </p:spPr>
      </p:pic>
      <mc:AlternateContent xmlns:mc="http://schemas.openxmlformats.org/markup-compatibility/2006" xmlns:a14="http://schemas.microsoft.com/office/drawing/2010/main">
        <mc:Choice Requires="a14">
          <p:sp>
            <p:nvSpPr>
              <p:cNvPr id="5" name="TextBox 4"/>
              <p:cNvSpPr txBox="1"/>
              <p:nvPr/>
            </p:nvSpPr>
            <p:spPr>
              <a:xfrm>
                <a:off x="4798647" y="6407313"/>
                <a:ext cx="501548" cy="369332"/>
              </a:xfrm>
              <a:prstGeom prst="rect">
                <a:avLst/>
              </a:prstGeom>
              <a:solidFill>
                <a:srgbClr val="FFFFFF"/>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rgbClr val="0070C0"/>
                              </a:solidFill>
                              <a:latin typeface="Cambria Math" panose="02040503050406030204" pitchFamily="18" charset="0"/>
                            </a:rPr>
                          </m:ctrlPr>
                        </m:sSubPr>
                        <m:e>
                          <m:r>
                            <a:rPr lang="en-US" b="0" i="1" smtClean="0">
                              <a:solidFill>
                                <a:srgbClr val="0070C0"/>
                              </a:solidFill>
                              <a:latin typeface="Cambria Math" panose="02040503050406030204" pitchFamily="18" charset="0"/>
                            </a:rPr>
                            <m:t>𝑉</m:t>
                          </m:r>
                        </m:e>
                        <m:sub>
                          <m:r>
                            <a:rPr lang="en-US" b="0" i="1" smtClean="0">
                              <a:solidFill>
                                <a:srgbClr val="0070C0"/>
                              </a:solidFill>
                              <a:latin typeface="Cambria Math" panose="02040503050406030204" pitchFamily="18" charset="0"/>
                            </a:rPr>
                            <m:t>𝑖𝑛</m:t>
                          </m:r>
                        </m:sub>
                      </m:sSub>
                    </m:oMath>
                  </m:oMathPara>
                </a14:m>
                <a:endParaRPr lang="en-US" dirty="0" smtClean="0">
                  <a:solidFill>
                    <a:srgbClr val="0070C0"/>
                  </a:solidFill>
                  <a:latin typeface="+mj-lt"/>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4798647" y="6407313"/>
                <a:ext cx="501548" cy="369332"/>
              </a:xfrm>
              <a:prstGeom prst="rect">
                <a:avLst/>
              </a:prstGeom>
              <a:blipFill rotWithShape="0">
                <a:blip r:embed="rId3"/>
                <a:stretch>
                  <a:fillRect l="-9756" r="-1220" b="-180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2080578" y="4397922"/>
                <a:ext cx="924869" cy="762966"/>
              </a:xfrm>
              <a:prstGeom prst="rect">
                <a:avLst/>
              </a:prstGeom>
              <a:solidFill>
                <a:srgbClr val="FFFFFF"/>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b="0" i="1" smtClean="0">
                              <a:solidFill>
                                <a:srgbClr val="0070C0"/>
                              </a:solidFill>
                              <a:latin typeface="Cambria Math" panose="02040503050406030204" pitchFamily="18" charset="0"/>
                            </a:rPr>
                          </m:ctrlPr>
                        </m:fPr>
                        <m:num>
                          <m:r>
                            <a:rPr lang="en-US" b="0" i="1" smtClean="0">
                              <a:solidFill>
                                <a:srgbClr val="0070C0"/>
                              </a:solidFill>
                              <a:latin typeface="Cambria Math" panose="02040503050406030204" pitchFamily="18" charset="0"/>
                            </a:rPr>
                            <m:t>1</m:t>
                          </m:r>
                        </m:num>
                        <m:den>
                          <m:rad>
                            <m:radPr>
                              <m:degHide m:val="on"/>
                              <m:ctrlPr>
                                <a:rPr lang="en-US" b="0" i="1" smtClean="0">
                                  <a:solidFill>
                                    <a:srgbClr val="0070C0"/>
                                  </a:solidFill>
                                  <a:latin typeface="Cambria Math" panose="02040503050406030204" pitchFamily="18" charset="0"/>
                                </a:rPr>
                              </m:ctrlPr>
                            </m:radPr>
                            <m:deg/>
                            <m:e>
                              <m:r>
                                <a:rPr lang="en-US" b="0" i="1" smtClean="0">
                                  <a:solidFill>
                                    <a:srgbClr val="0070C0"/>
                                  </a:solidFill>
                                  <a:latin typeface="Cambria Math" panose="02040503050406030204" pitchFamily="18" charset="0"/>
                                </a:rPr>
                                <m:t>2</m:t>
                              </m:r>
                            </m:e>
                          </m:rad>
                        </m:den>
                      </m:f>
                      <m:sSub>
                        <m:sSubPr>
                          <m:ctrlPr>
                            <a:rPr lang="en-US" b="0" i="1" smtClean="0">
                              <a:solidFill>
                                <a:srgbClr val="0070C0"/>
                              </a:solidFill>
                              <a:latin typeface="Cambria Math" panose="02040503050406030204" pitchFamily="18" charset="0"/>
                            </a:rPr>
                          </m:ctrlPr>
                        </m:sSubPr>
                        <m:e>
                          <m:r>
                            <a:rPr lang="en-US" b="0" i="1" smtClean="0">
                              <a:solidFill>
                                <a:srgbClr val="0070C0"/>
                              </a:solidFill>
                              <a:latin typeface="Cambria Math" panose="02040503050406030204" pitchFamily="18" charset="0"/>
                            </a:rPr>
                            <m:t>𝑉</m:t>
                          </m:r>
                        </m:e>
                        <m:sub>
                          <m:r>
                            <a:rPr lang="en-US" b="0" i="1" smtClean="0">
                              <a:solidFill>
                                <a:srgbClr val="0070C0"/>
                              </a:solidFill>
                              <a:latin typeface="Cambria Math" panose="02040503050406030204" pitchFamily="18" charset="0"/>
                            </a:rPr>
                            <m:t>𝑖𝑛</m:t>
                          </m:r>
                        </m:sub>
                      </m:sSub>
                    </m:oMath>
                  </m:oMathPara>
                </a14:m>
                <a:endParaRPr lang="en-US" dirty="0" smtClean="0">
                  <a:solidFill>
                    <a:srgbClr val="0070C0"/>
                  </a:solidFill>
                  <a:latin typeface="+mj-lt"/>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2080578" y="4397922"/>
                <a:ext cx="924869" cy="762966"/>
              </a:xfrm>
              <a:prstGeom prst="rect">
                <a:avLst/>
              </a:prstGeom>
              <a:blipFill rotWithShape="0">
                <a:blip r:embed="rId4"/>
                <a:stretch>
                  <a:fillRect/>
                </a:stretch>
              </a:blipFill>
            </p:spPr>
            <p:txBody>
              <a:bodyPr/>
              <a:lstStyle/>
              <a:p>
                <a:r>
                  <a:rPr lang="en-US">
                    <a:noFill/>
                  </a:rPr>
                  <a:t> </a:t>
                </a:r>
              </a:p>
            </p:txBody>
          </p:sp>
        </mc:Fallback>
      </mc:AlternateContent>
      <p:sp>
        <p:nvSpPr>
          <p:cNvPr id="8" name="Down Arrow 7"/>
          <p:cNvSpPr/>
          <p:nvPr/>
        </p:nvSpPr>
        <p:spPr bwMode="auto">
          <a:xfrm rot="10800000">
            <a:off x="4511673" y="6364812"/>
            <a:ext cx="238204" cy="454334"/>
          </a:xfrm>
          <a:prstGeom prst="downArrow">
            <a:avLst/>
          </a:prstGeom>
          <a:solidFill>
            <a:srgbClr val="00B0F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pitchFamily="1" charset="0"/>
            </a:endParaRPr>
          </a:p>
        </p:txBody>
      </p:sp>
      <p:grpSp>
        <p:nvGrpSpPr>
          <p:cNvPr id="4" name="Group 3"/>
          <p:cNvGrpSpPr/>
          <p:nvPr/>
        </p:nvGrpSpPr>
        <p:grpSpPr>
          <a:xfrm>
            <a:off x="5810657" y="4454199"/>
            <a:ext cx="2001788" cy="1654094"/>
            <a:chOff x="5810657" y="4454199"/>
            <a:chExt cx="2001788" cy="1654094"/>
          </a:xfrm>
        </p:grpSpPr>
        <mc:AlternateContent xmlns:mc="http://schemas.openxmlformats.org/markup-compatibility/2006" xmlns:a14="http://schemas.microsoft.com/office/drawing/2010/main">
          <mc:Choice Requires="a14">
            <p:sp>
              <p:nvSpPr>
                <p:cNvPr id="6" name="TextBox 5"/>
                <p:cNvSpPr txBox="1"/>
                <p:nvPr/>
              </p:nvSpPr>
              <p:spPr>
                <a:xfrm>
                  <a:off x="6084536" y="4454199"/>
                  <a:ext cx="1727909" cy="762966"/>
                </a:xfrm>
                <a:prstGeom prst="rect">
                  <a:avLst/>
                </a:prstGeom>
                <a:solidFill>
                  <a:srgbClr val="FFFFFF"/>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b="0" i="1" smtClean="0">
                                <a:solidFill>
                                  <a:srgbClr val="0070C0"/>
                                </a:solidFill>
                                <a:latin typeface="Cambria Math" panose="02040503050406030204" pitchFamily="18" charset="0"/>
                              </a:rPr>
                            </m:ctrlPr>
                          </m:fPr>
                          <m:num>
                            <m:r>
                              <a:rPr lang="en-US" b="0" i="1" smtClean="0">
                                <a:solidFill>
                                  <a:srgbClr val="0070C0"/>
                                </a:solidFill>
                                <a:latin typeface="Cambria Math" panose="02040503050406030204" pitchFamily="18" charset="0"/>
                              </a:rPr>
                              <m:t>1</m:t>
                            </m:r>
                          </m:num>
                          <m:den>
                            <m:rad>
                              <m:radPr>
                                <m:degHide m:val="on"/>
                                <m:ctrlPr>
                                  <a:rPr lang="en-US" b="0" i="1" smtClean="0">
                                    <a:solidFill>
                                      <a:srgbClr val="0070C0"/>
                                    </a:solidFill>
                                    <a:latin typeface="Cambria Math" panose="02040503050406030204" pitchFamily="18" charset="0"/>
                                  </a:rPr>
                                </m:ctrlPr>
                              </m:radPr>
                              <m:deg/>
                              <m:e>
                                <m:r>
                                  <a:rPr lang="en-US" b="0" i="1" smtClean="0">
                                    <a:solidFill>
                                      <a:srgbClr val="0070C0"/>
                                    </a:solidFill>
                                    <a:latin typeface="Cambria Math" panose="02040503050406030204" pitchFamily="18" charset="0"/>
                                  </a:rPr>
                                  <m:t>2</m:t>
                                </m:r>
                              </m:e>
                            </m:rad>
                          </m:den>
                        </m:f>
                        <m:sSub>
                          <m:sSubPr>
                            <m:ctrlPr>
                              <a:rPr lang="en-US" b="0" i="1" smtClean="0">
                                <a:solidFill>
                                  <a:srgbClr val="0070C0"/>
                                </a:solidFill>
                                <a:latin typeface="Cambria Math" panose="02040503050406030204" pitchFamily="18" charset="0"/>
                              </a:rPr>
                            </m:ctrlPr>
                          </m:sSubPr>
                          <m:e>
                            <m:r>
                              <a:rPr lang="en-US" b="0" i="1" smtClean="0">
                                <a:solidFill>
                                  <a:srgbClr val="0070C0"/>
                                </a:solidFill>
                                <a:latin typeface="Cambria Math" panose="02040503050406030204" pitchFamily="18" charset="0"/>
                              </a:rPr>
                              <m:t>𝑉</m:t>
                            </m:r>
                          </m:e>
                          <m:sub>
                            <m:r>
                              <a:rPr lang="en-US" b="0" i="1" smtClean="0">
                                <a:solidFill>
                                  <a:srgbClr val="0070C0"/>
                                </a:solidFill>
                                <a:latin typeface="Cambria Math" panose="02040503050406030204" pitchFamily="18" charset="0"/>
                              </a:rPr>
                              <m:t>𝑖𝑛</m:t>
                            </m:r>
                          </m:sub>
                        </m:sSub>
                        <m:r>
                          <a:rPr lang="en-US" b="0" i="1" smtClean="0">
                            <a:solidFill>
                              <a:srgbClr val="0070C0"/>
                            </a:solidFill>
                            <a:latin typeface="Cambria Math" panose="02040503050406030204" pitchFamily="18" charset="0"/>
                          </a:rPr>
                          <m:t>/</m:t>
                        </m:r>
                        <m:sSup>
                          <m:sSupPr>
                            <m:ctrlPr>
                              <a:rPr lang="en-US" b="0" i="1" smtClean="0">
                                <a:solidFill>
                                  <a:srgbClr val="0070C0"/>
                                </a:solidFill>
                                <a:latin typeface="Cambria Math" panose="02040503050406030204" pitchFamily="18" charset="0"/>
                              </a:rPr>
                            </m:ctrlPr>
                          </m:sSupPr>
                          <m:e>
                            <m:r>
                              <a:rPr lang="en-US" b="0" i="1" smtClean="0">
                                <a:solidFill>
                                  <a:srgbClr val="0070C0"/>
                                </a:solidFill>
                                <a:latin typeface="Cambria Math" panose="02040503050406030204" pitchFamily="18" charset="0"/>
                              </a:rPr>
                              <m:t>180</m:t>
                            </m:r>
                          </m:e>
                          <m:sup>
                            <m:r>
                              <a:rPr lang="en-US" b="0" i="1" smtClean="0">
                                <a:solidFill>
                                  <a:srgbClr val="0070C0"/>
                                </a:solidFill>
                                <a:latin typeface="Cambria Math" panose="02040503050406030204" pitchFamily="18" charset="0"/>
                              </a:rPr>
                              <m:t>0</m:t>
                            </m:r>
                          </m:sup>
                        </m:sSup>
                      </m:oMath>
                    </m:oMathPara>
                  </a14:m>
                  <a:endParaRPr lang="en-US" dirty="0" smtClean="0">
                    <a:solidFill>
                      <a:srgbClr val="0070C0"/>
                    </a:solidFill>
                    <a:latin typeface="+mj-lt"/>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6084536" y="4454199"/>
                  <a:ext cx="1727909" cy="762966"/>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5810657" y="5345327"/>
                  <a:ext cx="1520096" cy="762966"/>
                </a:xfrm>
                <a:prstGeom prst="rect">
                  <a:avLst/>
                </a:prstGeom>
                <a:solidFill>
                  <a:srgbClr val="FFFFFF"/>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solidFill>
                              <a:srgbClr val="0070C0"/>
                            </a:solidFill>
                            <a:latin typeface="Cambria Math" panose="02040503050406030204" pitchFamily="18" charset="0"/>
                          </a:rPr>
                          <m:t>=−</m:t>
                        </m:r>
                        <m:f>
                          <m:fPr>
                            <m:ctrlPr>
                              <a:rPr lang="en-US" b="0" i="1" smtClean="0">
                                <a:solidFill>
                                  <a:srgbClr val="0070C0"/>
                                </a:solidFill>
                                <a:latin typeface="Cambria Math" panose="02040503050406030204" pitchFamily="18" charset="0"/>
                              </a:rPr>
                            </m:ctrlPr>
                          </m:fPr>
                          <m:num>
                            <m:r>
                              <a:rPr lang="en-US" b="0" i="1" smtClean="0">
                                <a:solidFill>
                                  <a:srgbClr val="0070C0"/>
                                </a:solidFill>
                                <a:latin typeface="Cambria Math" panose="02040503050406030204" pitchFamily="18" charset="0"/>
                              </a:rPr>
                              <m:t>1</m:t>
                            </m:r>
                          </m:num>
                          <m:den>
                            <m:rad>
                              <m:radPr>
                                <m:degHide m:val="on"/>
                                <m:ctrlPr>
                                  <a:rPr lang="en-US" b="0" i="1" smtClean="0">
                                    <a:solidFill>
                                      <a:srgbClr val="0070C0"/>
                                    </a:solidFill>
                                    <a:latin typeface="Cambria Math" panose="02040503050406030204" pitchFamily="18" charset="0"/>
                                  </a:rPr>
                                </m:ctrlPr>
                              </m:radPr>
                              <m:deg/>
                              <m:e>
                                <m:r>
                                  <a:rPr lang="en-US" b="0" i="1" smtClean="0">
                                    <a:solidFill>
                                      <a:srgbClr val="0070C0"/>
                                    </a:solidFill>
                                    <a:latin typeface="Cambria Math" panose="02040503050406030204" pitchFamily="18" charset="0"/>
                                  </a:rPr>
                                  <m:t>2</m:t>
                                </m:r>
                              </m:e>
                            </m:rad>
                          </m:den>
                        </m:f>
                        <m:sSub>
                          <m:sSubPr>
                            <m:ctrlPr>
                              <a:rPr lang="en-US" b="0" i="1" smtClean="0">
                                <a:solidFill>
                                  <a:srgbClr val="0070C0"/>
                                </a:solidFill>
                                <a:latin typeface="Cambria Math" panose="02040503050406030204" pitchFamily="18" charset="0"/>
                              </a:rPr>
                            </m:ctrlPr>
                          </m:sSubPr>
                          <m:e>
                            <m:r>
                              <a:rPr lang="en-US" b="0" i="1" smtClean="0">
                                <a:solidFill>
                                  <a:srgbClr val="0070C0"/>
                                </a:solidFill>
                                <a:latin typeface="Cambria Math" panose="02040503050406030204" pitchFamily="18" charset="0"/>
                              </a:rPr>
                              <m:t>𝑉</m:t>
                            </m:r>
                          </m:e>
                          <m:sub>
                            <m:r>
                              <a:rPr lang="en-US" b="0" i="1" smtClean="0">
                                <a:solidFill>
                                  <a:srgbClr val="0070C0"/>
                                </a:solidFill>
                                <a:latin typeface="Cambria Math" panose="02040503050406030204" pitchFamily="18" charset="0"/>
                              </a:rPr>
                              <m:t>𝑖𝑛</m:t>
                            </m:r>
                          </m:sub>
                        </m:sSub>
                      </m:oMath>
                    </m:oMathPara>
                  </a14:m>
                  <a:endParaRPr lang="en-US" dirty="0" smtClean="0">
                    <a:solidFill>
                      <a:srgbClr val="0070C0"/>
                    </a:solidFill>
                    <a:latin typeface="+mj-lt"/>
                  </a:endParaRPr>
                </a:p>
              </p:txBody>
            </p:sp>
          </mc:Choice>
          <mc:Fallback xmlns="">
            <p:sp>
              <p:nvSpPr>
                <p:cNvPr id="9" name="TextBox 8"/>
                <p:cNvSpPr txBox="1">
                  <a:spLocks noRot="1" noChangeAspect="1" noMove="1" noResize="1" noEditPoints="1" noAdjustHandles="1" noChangeArrowheads="1" noChangeShapeType="1" noTextEdit="1"/>
                </p:cNvSpPr>
                <p:nvPr/>
              </p:nvSpPr>
              <p:spPr>
                <a:xfrm>
                  <a:off x="5810657" y="5345327"/>
                  <a:ext cx="1520096" cy="762966"/>
                </a:xfrm>
                <a:prstGeom prst="rect">
                  <a:avLst/>
                </a:prstGeom>
                <a:blipFill rotWithShape="0">
                  <a:blip r:embed="rId6"/>
                  <a:stretch>
                    <a:fillRect/>
                  </a:stretch>
                </a:blipFill>
              </p:spPr>
              <p:txBody>
                <a:bodyPr/>
                <a:lstStyle/>
                <a:p>
                  <a:r>
                    <a:rPr lang="en-US">
                      <a:noFill/>
                    </a:rPr>
                    <a:t> </a:t>
                  </a:r>
                </a:p>
              </p:txBody>
            </p:sp>
          </mc:Fallback>
        </mc:AlternateContent>
      </p:grpSp>
    </p:spTree>
    <p:extLst>
      <p:ext uri="{BB962C8B-B14F-4D97-AF65-F5344CB8AC3E}">
        <p14:creationId xmlns:p14="http://schemas.microsoft.com/office/powerpoint/2010/main" val="36220628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180</a:t>
            </a:r>
            <a:r>
              <a:rPr lang="en-US" dirty="0" smtClean="0">
                <a:latin typeface="Calibri" panose="020F0502020204030204" pitchFamily="34" charset="0"/>
              </a:rPr>
              <a:t>⁰</a:t>
            </a:r>
            <a:r>
              <a:rPr lang="en-US" dirty="0" smtClean="0"/>
              <a:t> Hybrid</a:t>
            </a:r>
            <a:endParaRPr lang="en-US" dirty="0"/>
          </a:p>
        </p:txBody>
      </p:sp>
      <p:sp>
        <p:nvSpPr>
          <p:cNvPr id="3" name="Text Placeholder 2"/>
          <p:cNvSpPr>
            <a:spLocks noGrp="1"/>
          </p:cNvSpPr>
          <p:nvPr>
            <p:ph type="body" sz="quarter" idx="10"/>
          </p:nvPr>
        </p:nvSpPr>
        <p:spPr>
          <a:xfrm>
            <a:off x="304799" y="933262"/>
            <a:ext cx="8480386" cy="4335463"/>
          </a:xfrm>
        </p:spPr>
        <p:txBody>
          <a:bodyPr/>
          <a:lstStyle/>
          <a:p>
            <a:r>
              <a:rPr lang="en-US" dirty="0" smtClean="0"/>
              <a:t>Can split power equally into two in-phase signals</a:t>
            </a:r>
          </a:p>
          <a:p>
            <a:r>
              <a:rPr lang="en-US" u="sng" dirty="0" smtClean="0"/>
              <a:t>Can also split power equally into two out-of-phase signals</a:t>
            </a:r>
          </a:p>
          <a:p>
            <a:r>
              <a:rPr lang="en-US" dirty="0" smtClean="0"/>
              <a:t>Can be used to generate differential signal pairs</a:t>
            </a:r>
          </a:p>
          <a:p>
            <a:r>
              <a:rPr lang="en-US" dirty="0" smtClean="0"/>
              <a:t>Can be used to generate sum and difference of two high frequency signals</a:t>
            </a:r>
          </a:p>
          <a:p>
            <a:endParaRPr lang="en-US" dirty="0"/>
          </a:p>
        </p:txBody>
      </p:sp>
      <p:pic>
        <p:nvPicPr>
          <p:cNvPr id="16" name="Picture 15"/>
          <p:cNvPicPr>
            <a:picLocks noChangeAspect="1"/>
          </p:cNvPicPr>
          <p:nvPr/>
        </p:nvPicPr>
        <p:blipFill rotWithShape="1">
          <a:blip r:embed="rId2"/>
          <a:srcRect l="2452"/>
          <a:stretch/>
        </p:blipFill>
        <p:spPr>
          <a:xfrm>
            <a:off x="3005447" y="3079385"/>
            <a:ext cx="3079089" cy="3512594"/>
          </a:xfrm>
          <a:prstGeom prst="rect">
            <a:avLst/>
          </a:prstGeom>
        </p:spPr>
      </p:pic>
      <mc:AlternateContent xmlns:mc="http://schemas.openxmlformats.org/markup-compatibility/2006" xmlns:a14="http://schemas.microsoft.com/office/drawing/2010/main">
        <mc:Choice Requires="a14">
          <p:sp>
            <p:nvSpPr>
              <p:cNvPr id="5" name="TextBox 4"/>
              <p:cNvSpPr txBox="1"/>
              <p:nvPr/>
            </p:nvSpPr>
            <p:spPr>
              <a:xfrm>
                <a:off x="6549661" y="4585452"/>
                <a:ext cx="501548" cy="369332"/>
              </a:xfrm>
              <a:prstGeom prst="rect">
                <a:avLst/>
              </a:prstGeom>
              <a:solidFill>
                <a:srgbClr val="FFFFFF"/>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rgbClr val="0070C0"/>
                              </a:solidFill>
                              <a:latin typeface="Cambria Math" panose="02040503050406030204" pitchFamily="18" charset="0"/>
                            </a:rPr>
                          </m:ctrlPr>
                        </m:sSubPr>
                        <m:e>
                          <m:r>
                            <a:rPr lang="en-US" b="0" i="1" smtClean="0">
                              <a:solidFill>
                                <a:srgbClr val="0070C0"/>
                              </a:solidFill>
                              <a:latin typeface="Cambria Math" panose="02040503050406030204" pitchFamily="18" charset="0"/>
                            </a:rPr>
                            <m:t>𝑉</m:t>
                          </m:r>
                        </m:e>
                        <m:sub>
                          <m:r>
                            <a:rPr lang="en-US" b="0" i="1" smtClean="0">
                              <a:solidFill>
                                <a:srgbClr val="0070C0"/>
                              </a:solidFill>
                              <a:latin typeface="Cambria Math" panose="02040503050406030204" pitchFamily="18" charset="0"/>
                            </a:rPr>
                            <m:t>𝑖𝑛</m:t>
                          </m:r>
                        </m:sub>
                      </m:sSub>
                    </m:oMath>
                  </m:oMathPara>
                </a14:m>
                <a:endParaRPr lang="en-US" dirty="0" smtClean="0">
                  <a:solidFill>
                    <a:srgbClr val="0070C0"/>
                  </a:solidFill>
                  <a:latin typeface="+mj-lt"/>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6549661" y="4585452"/>
                <a:ext cx="501548" cy="369332"/>
              </a:xfrm>
              <a:prstGeom prst="rect">
                <a:avLst/>
              </a:prstGeom>
              <a:blipFill rotWithShape="0">
                <a:blip r:embed="rId3"/>
                <a:stretch>
                  <a:fillRect l="-9639" b="-180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4082556" y="2719510"/>
                <a:ext cx="924869" cy="762966"/>
              </a:xfrm>
              <a:prstGeom prst="rect">
                <a:avLst/>
              </a:prstGeom>
              <a:solidFill>
                <a:srgbClr val="FFFFFF"/>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b="0" i="1" smtClean="0">
                              <a:solidFill>
                                <a:srgbClr val="0070C0"/>
                              </a:solidFill>
                              <a:latin typeface="Cambria Math" panose="02040503050406030204" pitchFamily="18" charset="0"/>
                            </a:rPr>
                          </m:ctrlPr>
                        </m:fPr>
                        <m:num>
                          <m:r>
                            <a:rPr lang="en-US" b="0" i="1" smtClean="0">
                              <a:solidFill>
                                <a:srgbClr val="0070C0"/>
                              </a:solidFill>
                              <a:latin typeface="Cambria Math" panose="02040503050406030204" pitchFamily="18" charset="0"/>
                            </a:rPr>
                            <m:t>1</m:t>
                          </m:r>
                        </m:num>
                        <m:den>
                          <m:rad>
                            <m:radPr>
                              <m:degHide m:val="on"/>
                              <m:ctrlPr>
                                <a:rPr lang="en-US" b="0" i="1" smtClean="0">
                                  <a:solidFill>
                                    <a:srgbClr val="0070C0"/>
                                  </a:solidFill>
                                  <a:latin typeface="Cambria Math" panose="02040503050406030204" pitchFamily="18" charset="0"/>
                                </a:rPr>
                              </m:ctrlPr>
                            </m:radPr>
                            <m:deg/>
                            <m:e>
                              <m:r>
                                <a:rPr lang="en-US" b="0" i="1" smtClean="0">
                                  <a:solidFill>
                                    <a:srgbClr val="0070C0"/>
                                  </a:solidFill>
                                  <a:latin typeface="Cambria Math" panose="02040503050406030204" pitchFamily="18" charset="0"/>
                                </a:rPr>
                                <m:t>2</m:t>
                              </m:r>
                            </m:e>
                          </m:rad>
                        </m:den>
                      </m:f>
                      <m:sSub>
                        <m:sSubPr>
                          <m:ctrlPr>
                            <a:rPr lang="en-US" b="0" i="1" smtClean="0">
                              <a:solidFill>
                                <a:srgbClr val="0070C0"/>
                              </a:solidFill>
                              <a:latin typeface="Cambria Math" panose="02040503050406030204" pitchFamily="18" charset="0"/>
                            </a:rPr>
                          </m:ctrlPr>
                        </m:sSubPr>
                        <m:e>
                          <m:r>
                            <a:rPr lang="en-US" b="0" i="1" smtClean="0">
                              <a:solidFill>
                                <a:srgbClr val="0070C0"/>
                              </a:solidFill>
                              <a:latin typeface="Cambria Math" panose="02040503050406030204" pitchFamily="18" charset="0"/>
                            </a:rPr>
                            <m:t>𝑉</m:t>
                          </m:r>
                        </m:e>
                        <m:sub>
                          <m:r>
                            <a:rPr lang="en-US" b="0" i="1" smtClean="0">
                              <a:solidFill>
                                <a:srgbClr val="0070C0"/>
                              </a:solidFill>
                              <a:latin typeface="Cambria Math" panose="02040503050406030204" pitchFamily="18" charset="0"/>
                            </a:rPr>
                            <m:t>𝑖𝑛</m:t>
                          </m:r>
                        </m:sub>
                      </m:sSub>
                    </m:oMath>
                  </m:oMathPara>
                </a14:m>
                <a:endParaRPr lang="en-US" dirty="0" smtClean="0">
                  <a:solidFill>
                    <a:srgbClr val="0070C0"/>
                  </a:solidFill>
                  <a:latin typeface="+mj-lt"/>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4082556" y="2719510"/>
                <a:ext cx="924869" cy="762966"/>
              </a:xfrm>
              <a:prstGeom prst="rect">
                <a:avLst/>
              </a:prstGeom>
              <a:blipFill rotWithShape="0">
                <a:blip r:embed="rId4"/>
                <a:stretch>
                  <a:fillRect/>
                </a:stretch>
              </a:blipFill>
            </p:spPr>
            <p:txBody>
              <a:bodyPr/>
              <a:lstStyle/>
              <a:p>
                <a:r>
                  <a:rPr lang="en-US">
                    <a:noFill/>
                  </a:rPr>
                  <a:t> </a:t>
                </a:r>
              </a:p>
            </p:txBody>
          </p:sp>
        </mc:Fallback>
      </mc:AlternateContent>
      <p:sp>
        <p:nvSpPr>
          <p:cNvPr id="8" name="Down Arrow 7"/>
          <p:cNvSpPr/>
          <p:nvPr/>
        </p:nvSpPr>
        <p:spPr bwMode="auto">
          <a:xfrm rot="5400000">
            <a:off x="6134208" y="4608515"/>
            <a:ext cx="238204" cy="454334"/>
          </a:xfrm>
          <a:prstGeom prst="downArrow">
            <a:avLst/>
          </a:prstGeom>
          <a:solidFill>
            <a:srgbClr val="00B0F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pitchFamily="1" charset="0"/>
            </a:endParaRPr>
          </a:p>
        </p:txBody>
      </p:sp>
      <p:grpSp>
        <p:nvGrpSpPr>
          <p:cNvPr id="4" name="Group 3"/>
          <p:cNvGrpSpPr/>
          <p:nvPr/>
        </p:nvGrpSpPr>
        <p:grpSpPr>
          <a:xfrm>
            <a:off x="3448523" y="6062993"/>
            <a:ext cx="3248005" cy="795007"/>
            <a:chOff x="6084536" y="4454199"/>
            <a:chExt cx="3248005" cy="795007"/>
          </a:xfrm>
        </p:grpSpPr>
        <mc:AlternateContent xmlns:mc="http://schemas.openxmlformats.org/markup-compatibility/2006" xmlns:a14="http://schemas.microsoft.com/office/drawing/2010/main">
          <mc:Choice Requires="a14">
            <p:sp>
              <p:nvSpPr>
                <p:cNvPr id="6" name="TextBox 5"/>
                <p:cNvSpPr txBox="1"/>
                <p:nvPr/>
              </p:nvSpPr>
              <p:spPr>
                <a:xfrm>
                  <a:off x="6084536" y="4454199"/>
                  <a:ext cx="1727909" cy="762966"/>
                </a:xfrm>
                <a:prstGeom prst="rect">
                  <a:avLst/>
                </a:prstGeom>
                <a:solidFill>
                  <a:srgbClr val="FFFFFF"/>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b="0" i="1" smtClean="0">
                                <a:solidFill>
                                  <a:srgbClr val="0070C0"/>
                                </a:solidFill>
                                <a:latin typeface="Cambria Math" panose="02040503050406030204" pitchFamily="18" charset="0"/>
                              </a:rPr>
                            </m:ctrlPr>
                          </m:fPr>
                          <m:num>
                            <m:r>
                              <a:rPr lang="en-US" b="0" i="1" smtClean="0">
                                <a:solidFill>
                                  <a:srgbClr val="0070C0"/>
                                </a:solidFill>
                                <a:latin typeface="Cambria Math" panose="02040503050406030204" pitchFamily="18" charset="0"/>
                              </a:rPr>
                              <m:t>1</m:t>
                            </m:r>
                          </m:num>
                          <m:den>
                            <m:rad>
                              <m:radPr>
                                <m:degHide m:val="on"/>
                                <m:ctrlPr>
                                  <a:rPr lang="en-US" b="0" i="1" smtClean="0">
                                    <a:solidFill>
                                      <a:srgbClr val="0070C0"/>
                                    </a:solidFill>
                                    <a:latin typeface="Cambria Math" panose="02040503050406030204" pitchFamily="18" charset="0"/>
                                  </a:rPr>
                                </m:ctrlPr>
                              </m:radPr>
                              <m:deg/>
                              <m:e>
                                <m:r>
                                  <a:rPr lang="en-US" b="0" i="1" smtClean="0">
                                    <a:solidFill>
                                      <a:srgbClr val="0070C0"/>
                                    </a:solidFill>
                                    <a:latin typeface="Cambria Math" panose="02040503050406030204" pitchFamily="18" charset="0"/>
                                  </a:rPr>
                                  <m:t>2</m:t>
                                </m:r>
                              </m:e>
                            </m:rad>
                          </m:den>
                        </m:f>
                        <m:sSub>
                          <m:sSubPr>
                            <m:ctrlPr>
                              <a:rPr lang="en-US" b="0" i="1" smtClean="0">
                                <a:solidFill>
                                  <a:srgbClr val="0070C0"/>
                                </a:solidFill>
                                <a:latin typeface="Cambria Math" panose="02040503050406030204" pitchFamily="18" charset="0"/>
                              </a:rPr>
                            </m:ctrlPr>
                          </m:sSubPr>
                          <m:e>
                            <m:r>
                              <a:rPr lang="en-US" b="0" i="1" smtClean="0">
                                <a:solidFill>
                                  <a:srgbClr val="0070C0"/>
                                </a:solidFill>
                                <a:latin typeface="Cambria Math" panose="02040503050406030204" pitchFamily="18" charset="0"/>
                              </a:rPr>
                              <m:t>𝑉</m:t>
                            </m:r>
                          </m:e>
                          <m:sub>
                            <m:r>
                              <a:rPr lang="en-US" b="0" i="1" smtClean="0">
                                <a:solidFill>
                                  <a:srgbClr val="0070C0"/>
                                </a:solidFill>
                                <a:latin typeface="Cambria Math" panose="02040503050406030204" pitchFamily="18" charset="0"/>
                              </a:rPr>
                              <m:t>𝑖𝑛</m:t>
                            </m:r>
                          </m:sub>
                        </m:sSub>
                        <m:r>
                          <a:rPr lang="en-US" b="0" i="1" smtClean="0">
                            <a:solidFill>
                              <a:srgbClr val="0070C0"/>
                            </a:solidFill>
                            <a:latin typeface="Cambria Math" panose="02040503050406030204" pitchFamily="18" charset="0"/>
                          </a:rPr>
                          <m:t>/</m:t>
                        </m:r>
                        <m:sSup>
                          <m:sSupPr>
                            <m:ctrlPr>
                              <a:rPr lang="en-US" b="0" i="1" smtClean="0">
                                <a:solidFill>
                                  <a:srgbClr val="0070C0"/>
                                </a:solidFill>
                                <a:latin typeface="Cambria Math" panose="02040503050406030204" pitchFamily="18" charset="0"/>
                              </a:rPr>
                            </m:ctrlPr>
                          </m:sSupPr>
                          <m:e>
                            <m:r>
                              <a:rPr lang="en-US" b="0" i="1" smtClean="0">
                                <a:solidFill>
                                  <a:srgbClr val="0070C0"/>
                                </a:solidFill>
                                <a:latin typeface="Cambria Math" panose="02040503050406030204" pitchFamily="18" charset="0"/>
                              </a:rPr>
                              <m:t>180</m:t>
                            </m:r>
                          </m:e>
                          <m:sup>
                            <m:r>
                              <a:rPr lang="en-US" b="0" i="1" smtClean="0">
                                <a:solidFill>
                                  <a:srgbClr val="0070C0"/>
                                </a:solidFill>
                                <a:latin typeface="Cambria Math" panose="02040503050406030204" pitchFamily="18" charset="0"/>
                              </a:rPr>
                              <m:t>0</m:t>
                            </m:r>
                          </m:sup>
                        </m:sSup>
                      </m:oMath>
                    </m:oMathPara>
                  </a14:m>
                  <a:endParaRPr lang="en-US" dirty="0" smtClean="0">
                    <a:solidFill>
                      <a:srgbClr val="0070C0"/>
                    </a:solidFill>
                    <a:latin typeface="+mj-lt"/>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6084536" y="4454199"/>
                  <a:ext cx="1727909" cy="762966"/>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7812445" y="4486240"/>
                  <a:ext cx="1520096" cy="762966"/>
                </a:xfrm>
                <a:prstGeom prst="rect">
                  <a:avLst/>
                </a:prstGeom>
                <a:solidFill>
                  <a:srgbClr val="FFFFFF"/>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solidFill>
                              <a:srgbClr val="0070C0"/>
                            </a:solidFill>
                            <a:latin typeface="Cambria Math" panose="02040503050406030204" pitchFamily="18" charset="0"/>
                          </a:rPr>
                          <m:t>=−</m:t>
                        </m:r>
                        <m:f>
                          <m:fPr>
                            <m:ctrlPr>
                              <a:rPr lang="en-US" b="0" i="1" smtClean="0">
                                <a:solidFill>
                                  <a:srgbClr val="0070C0"/>
                                </a:solidFill>
                                <a:latin typeface="Cambria Math" panose="02040503050406030204" pitchFamily="18" charset="0"/>
                              </a:rPr>
                            </m:ctrlPr>
                          </m:fPr>
                          <m:num>
                            <m:r>
                              <a:rPr lang="en-US" b="0" i="1" smtClean="0">
                                <a:solidFill>
                                  <a:srgbClr val="0070C0"/>
                                </a:solidFill>
                                <a:latin typeface="Cambria Math" panose="02040503050406030204" pitchFamily="18" charset="0"/>
                              </a:rPr>
                              <m:t>1</m:t>
                            </m:r>
                          </m:num>
                          <m:den>
                            <m:rad>
                              <m:radPr>
                                <m:degHide m:val="on"/>
                                <m:ctrlPr>
                                  <a:rPr lang="en-US" b="0" i="1" smtClean="0">
                                    <a:solidFill>
                                      <a:srgbClr val="0070C0"/>
                                    </a:solidFill>
                                    <a:latin typeface="Cambria Math" panose="02040503050406030204" pitchFamily="18" charset="0"/>
                                  </a:rPr>
                                </m:ctrlPr>
                              </m:radPr>
                              <m:deg/>
                              <m:e>
                                <m:r>
                                  <a:rPr lang="en-US" b="0" i="1" smtClean="0">
                                    <a:solidFill>
                                      <a:srgbClr val="0070C0"/>
                                    </a:solidFill>
                                    <a:latin typeface="Cambria Math" panose="02040503050406030204" pitchFamily="18" charset="0"/>
                                  </a:rPr>
                                  <m:t>2</m:t>
                                </m:r>
                              </m:e>
                            </m:rad>
                          </m:den>
                        </m:f>
                        <m:sSub>
                          <m:sSubPr>
                            <m:ctrlPr>
                              <a:rPr lang="en-US" b="0" i="1" smtClean="0">
                                <a:solidFill>
                                  <a:srgbClr val="0070C0"/>
                                </a:solidFill>
                                <a:latin typeface="Cambria Math" panose="02040503050406030204" pitchFamily="18" charset="0"/>
                              </a:rPr>
                            </m:ctrlPr>
                          </m:sSubPr>
                          <m:e>
                            <m:r>
                              <a:rPr lang="en-US" b="0" i="1" smtClean="0">
                                <a:solidFill>
                                  <a:srgbClr val="0070C0"/>
                                </a:solidFill>
                                <a:latin typeface="Cambria Math" panose="02040503050406030204" pitchFamily="18" charset="0"/>
                              </a:rPr>
                              <m:t>𝑉</m:t>
                            </m:r>
                          </m:e>
                          <m:sub>
                            <m:r>
                              <a:rPr lang="en-US" b="0" i="1" smtClean="0">
                                <a:solidFill>
                                  <a:srgbClr val="0070C0"/>
                                </a:solidFill>
                                <a:latin typeface="Cambria Math" panose="02040503050406030204" pitchFamily="18" charset="0"/>
                              </a:rPr>
                              <m:t>𝑖𝑛</m:t>
                            </m:r>
                          </m:sub>
                        </m:sSub>
                      </m:oMath>
                    </m:oMathPara>
                  </a14:m>
                  <a:endParaRPr lang="en-US" dirty="0" smtClean="0">
                    <a:solidFill>
                      <a:srgbClr val="0070C0"/>
                    </a:solidFill>
                    <a:latin typeface="+mj-lt"/>
                  </a:endParaRPr>
                </a:p>
              </p:txBody>
            </p:sp>
          </mc:Choice>
          <mc:Fallback xmlns="">
            <p:sp>
              <p:nvSpPr>
                <p:cNvPr id="9" name="TextBox 8"/>
                <p:cNvSpPr txBox="1">
                  <a:spLocks noRot="1" noChangeAspect="1" noMove="1" noResize="1" noEditPoints="1" noAdjustHandles="1" noChangeArrowheads="1" noChangeShapeType="1" noTextEdit="1"/>
                </p:cNvSpPr>
                <p:nvPr/>
              </p:nvSpPr>
              <p:spPr>
                <a:xfrm>
                  <a:off x="7812445" y="4486240"/>
                  <a:ext cx="1520096" cy="762966"/>
                </a:xfrm>
                <a:prstGeom prst="rect">
                  <a:avLst/>
                </a:prstGeom>
                <a:blipFill rotWithShape="0">
                  <a:blip r:embed="rId6"/>
                  <a:stretch>
                    <a:fillRect/>
                  </a:stretch>
                </a:blipFill>
              </p:spPr>
              <p:txBody>
                <a:bodyPr/>
                <a:lstStyle/>
                <a:p>
                  <a:r>
                    <a:rPr lang="en-US">
                      <a:noFill/>
                    </a:rPr>
                    <a:t> </a:t>
                  </a:r>
                </a:p>
              </p:txBody>
            </p:sp>
          </mc:Fallback>
        </mc:AlternateContent>
      </p:grpSp>
    </p:spTree>
    <p:extLst>
      <p:ext uri="{BB962C8B-B14F-4D97-AF65-F5344CB8AC3E}">
        <p14:creationId xmlns:p14="http://schemas.microsoft.com/office/powerpoint/2010/main" val="383568831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180</a:t>
            </a:r>
            <a:r>
              <a:rPr lang="en-US" dirty="0" smtClean="0">
                <a:latin typeface="Calibri" panose="020F0502020204030204" pitchFamily="34" charset="0"/>
              </a:rPr>
              <a:t>⁰</a:t>
            </a:r>
            <a:r>
              <a:rPr lang="en-US" dirty="0" smtClean="0"/>
              <a:t> Hybrid</a:t>
            </a:r>
            <a:endParaRPr lang="en-US" dirty="0"/>
          </a:p>
        </p:txBody>
      </p:sp>
      <p:sp>
        <p:nvSpPr>
          <p:cNvPr id="3" name="Text Placeholder 2"/>
          <p:cNvSpPr>
            <a:spLocks noGrp="1"/>
          </p:cNvSpPr>
          <p:nvPr>
            <p:ph type="body" sz="quarter" idx="10"/>
          </p:nvPr>
        </p:nvSpPr>
        <p:spPr>
          <a:xfrm>
            <a:off x="304799" y="933262"/>
            <a:ext cx="8480386" cy="4335463"/>
          </a:xfrm>
        </p:spPr>
        <p:txBody>
          <a:bodyPr/>
          <a:lstStyle/>
          <a:p>
            <a:r>
              <a:rPr lang="en-US" dirty="0" smtClean="0"/>
              <a:t>Can split power equally into two in-phase signals</a:t>
            </a:r>
          </a:p>
          <a:p>
            <a:r>
              <a:rPr lang="en-US" dirty="0" smtClean="0"/>
              <a:t>Can also split power equally into two out-of-phase signals</a:t>
            </a:r>
          </a:p>
          <a:p>
            <a:r>
              <a:rPr lang="en-US" dirty="0" smtClean="0"/>
              <a:t>Can be used to generate differential signal pairs</a:t>
            </a:r>
          </a:p>
          <a:p>
            <a:r>
              <a:rPr lang="en-US" u="sng" dirty="0" smtClean="0"/>
              <a:t>Can be used to generate sum and difference of two high frequency signals</a:t>
            </a:r>
          </a:p>
          <a:p>
            <a:endParaRPr lang="en-US" dirty="0"/>
          </a:p>
        </p:txBody>
      </p:sp>
      <p:pic>
        <p:nvPicPr>
          <p:cNvPr id="16" name="Picture 15"/>
          <p:cNvPicPr>
            <a:picLocks noChangeAspect="1"/>
          </p:cNvPicPr>
          <p:nvPr/>
        </p:nvPicPr>
        <p:blipFill rotWithShape="1">
          <a:blip r:embed="rId2"/>
          <a:srcRect l="2452"/>
          <a:stretch/>
        </p:blipFill>
        <p:spPr>
          <a:xfrm>
            <a:off x="3005447" y="3079385"/>
            <a:ext cx="3079089" cy="3512594"/>
          </a:xfrm>
          <a:prstGeom prst="rect">
            <a:avLst/>
          </a:prstGeom>
        </p:spPr>
      </p:pic>
      <mc:AlternateContent xmlns:mc="http://schemas.openxmlformats.org/markup-compatibility/2006" xmlns:a14="http://schemas.microsoft.com/office/drawing/2010/main">
        <mc:Choice Requires="a14">
          <p:sp>
            <p:nvSpPr>
              <p:cNvPr id="5" name="TextBox 4"/>
              <p:cNvSpPr txBox="1"/>
              <p:nvPr/>
            </p:nvSpPr>
            <p:spPr>
              <a:xfrm>
                <a:off x="4739371" y="6002393"/>
                <a:ext cx="403124" cy="369332"/>
              </a:xfrm>
              <a:prstGeom prst="rect">
                <a:avLst/>
              </a:prstGeom>
              <a:solidFill>
                <a:srgbClr val="FFFFFF"/>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rgbClr val="0070C0"/>
                              </a:solidFill>
                              <a:latin typeface="Cambria Math" panose="02040503050406030204" pitchFamily="18" charset="0"/>
                            </a:rPr>
                          </m:ctrlPr>
                        </m:sSubPr>
                        <m:e>
                          <m:r>
                            <a:rPr lang="en-US" b="0" i="1" smtClean="0">
                              <a:solidFill>
                                <a:srgbClr val="0070C0"/>
                              </a:solidFill>
                              <a:latin typeface="Cambria Math" panose="02040503050406030204" pitchFamily="18" charset="0"/>
                            </a:rPr>
                            <m:t>𝑉</m:t>
                          </m:r>
                        </m:e>
                        <m:sub>
                          <m:r>
                            <a:rPr lang="en-US" b="0" i="1" smtClean="0">
                              <a:solidFill>
                                <a:srgbClr val="0070C0"/>
                              </a:solidFill>
                              <a:latin typeface="Cambria Math" panose="02040503050406030204" pitchFamily="18" charset="0"/>
                            </a:rPr>
                            <m:t>2</m:t>
                          </m:r>
                        </m:sub>
                      </m:sSub>
                    </m:oMath>
                  </m:oMathPara>
                </a14:m>
                <a:endParaRPr lang="en-US" dirty="0" smtClean="0">
                  <a:solidFill>
                    <a:srgbClr val="0070C0"/>
                  </a:solidFill>
                  <a:latin typeface="+mj-lt"/>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4739371" y="6002393"/>
                <a:ext cx="403124" cy="369332"/>
              </a:xfrm>
              <a:prstGeom prst="rect">
                <a:avLst/>
              </a:prstGeom>
              <a:blipFill rotWithShape="0">
                <a:blip r:embed="rId3"/>
                <a:stretch>
                  <a:fillRect l="-11940" b="-18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4739371" y="2465323"/>
                <a:ext cx="396006" cy="369332"/>
              </a:xfrm>
              <a:prstGeom prst="rect">
                <a:avLst/>
              </a:prstGeom>
              <a:solidFill>
                <a:srgbClr val="FFFFFF"/>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rgbClr val="0070C0"/>
                              </a:solidFill>
                              <a:latin typeface="Cambria Math" panose="02040503050406030204" pitchFamily="18" charset="0"/>
                            </a:rPr>
                          </m:ctrlPr>
                        </m:sSubPr>
                        <m:e>
                          <m:r>
                            <a:rPr lang="en-US" b="0" i="1" smtClean="0">
                              <a:solidFill>
                                <a:srgbClr val="0070C0"/>
                              </a:solidFill>
                              <a:latin typeface="Cambria Math" panose="02040503050406030204" pitchFamily="18" charset="0"/>
                            </a:rPr>
                            <m:t>𝑉</m:t>
                          </m:r>
                        </m:e>
                        <m:sub>
                          <m:r>
                            <a:rPr lang="en-US" b="0" i="1" smtClean="0">
                              <a:solidFill>
                                <a:srgbClr val="0070C0"/>
                              </a:solidFill>
                              <a:latin typeface="Cambria Math" panose="02040503050406030204" pitchFamily="18" charset="0"/>
                            </a:rPr>
                            <m:t>1</m:t>
                          </m:r>
                        </m:sub>
                      </m:sSub>
                    </m:oMath>
                  </m:oMathPara>
                </a14:m>
                <a:endParaRPr lang="en-US" dirty="0" smtClean="0">
                  <a:solidFill>
                    <a:srgbClr val="0070C0"/>
                  </a:solidFill>
                  <a:latin typeface="+mj-lt"/>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4739371" y="2465323"/>
                <a:ext cx="396006" cy="369332"/>
              </a:xfrm>
              <a:prstGeom prst="rect">
                <a:avLst/>
              </a:prstGeom>
              <a:blipFill rotWithShape="0">
                <a:blip r:embed="rId4"/>
                <a:stretch>
                  <a:fillRect l="-12308" b="-16393"/>
                </a:stretch>
              </a:blipFill>
            </p:spPr>
            <p:txBody>
              <a:bodyPr/>
              <a:lstStyle/>
              <a:p>
                <a:r>
                  <a:rPr lang="en-US">
                    <a:noFill/>
                  </a:rPr>
                  <a:t> </a:t>
                </a:r>
              </a:p>
            </p:txBody>
          </p:sp>
        </mc:Fallback>
      </mc:AlternateContent>
      <p:sp>
        <p:nvSpPr>
          <p:cNvPr id="8" name="Down Arrow 7"/>
          <p:cNvSpPr/>
          <p:nvPr/>
        </p:nvSpPr>
        <p:spPr bwMode="auto">
          <a:xfrm flipV="1">
            <a:off x="4518489" y="6107957"/>
            <a:ext cx="238204" cy="454334"/>
          </a:xfrm>
          <a:prstGeom prst="downArrow">
            <a:avLst/>
          </a:prstGeom>
          <a:solidFill>
            <a:srgbClr val="00B0F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pitchFamily="1" charset="0"/>
            </a:endParaRPr>
          </a:p>
        </p:txBody>
      </p:sp>
      <p:sp>
        <p:nvSpPr>
          <p:cNvPr id="11" name="Down Arrow 10"/>
          <p:cNvSpPr/>
          <p:nvPr/>
        </p:nvSpPr>
        <p:spPr bwMode="auto">
          <a:xfrm>
            <a:off x="4425889" y="2743389"/>
            <a:ext cx="238204" cy="454334"/>
          </a:xfrm>
          <a:prstGeom prst="downArrow">
            <a:avLst/>
          </a:prstGeom>
          <a:solidFill>
            <a:srgbClr val="00B0F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pitchFamily="1" charset="0"/>
            </a:endParaRPr>
          </a:p>
        </p:txBody>
      </p:sp>
      <mc:AlternateContent xmlns:mc="http://schemas.openxmlformats.org/markup-compatibility/2006" xmlns:a14="http://schemas.microsoft.com/office/drawing/2010/main">
        <mc:Choice Requires="a14">
          <p:sp>
            <p:nvSpPr>
              <p:cNvPr id="12" name="TextBox 11"/>
              <p:cNvSpPr txBox="1"/>
              <p:nvPr/>
            </p:nvSpPr>
            <p:spPr>
              <a:xfrm>
                <a:off x="1060260" y="4284478"/>
                <a:ext cx="1902829" cy="762966"/>
              </a:xfrm>
              <a:prstGeom prst="rect">
                <a:avLst/>
              </a:prstGeom>
              <a:solidFill>
                <a:srgbClr val="FFFFFF"/>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b="0" i="1" smtClean="0">
                              <a:solidFill>
                                <a:srgbClr val="0070C0"/>
                              </a:solidFill>
                              <a:latin typeface="Cambria Math" panose="02040503050406030204" pitchFamily="18" charset="0"/>
                            </a:rPr>
                          </m:ctrlPr>
                        </m:fPr>
                        <m:num>
                          <m:r>
                            <a:rPr lang="en-US" b="0" i="1" smtClean="0">
                              <a:solidFill>
                                <a:srgbClr val="0070C0"/>
                              </a:solidFill>
                              <a:latin typeface="Cambria Math" panose="02040503050406030204" pitchFamily="18" charset="0"/>
                            </a:rPr>
                            <m:t>1</m:t>
                          </m:r>
                        </m:num>
                        <m:den>
                          <m:rad>
                            <m:radPr>
                              <m:degHide m:val="on"/>
                              <m:ctrlPr>
                                <a:rPr lang="en-US" b="0" i="1" smtClean="0">
                                  <a:solidFill>
                                    <a:srgbClr val="0070C0"/>
                                  </a:solidFill>
                                  <a:latin typeface="Cambria Math" panose="02040503050406030204" pitchFamily="18" charset="0"/>
                                </a:rPr>
                              </m:ctrlPr>
                            </m:radPr>
                            <m:deg/>
                            <m:e>
                              <m:r>
                                <a:rPr lang="en-US" b="0" i="1" smtClean="0">
                                  <a:solidFill>
                                    <a:srgbClr val="0070C0"/>
                                  </a:solidFill>
                                  <a:latin typeface="Cambria Math" panose="02040503050406030204" pitchFamily="18" charset="0"/>
                                </a:rPr>
                                <m:t>2</m:t>
                              </m:r>
                            </m:e>
                          </m:rad>
                        </m:den>
                      </m:f>
                      <m:sSub>
                        <m:sSubPr>
                          <m:ctrlPr>
                            <a:rPr lang="en-US" b="0" i="1" smtClean="0">
                              <a:solidFill>
                                <a:srgbClr val="0070C0"/>
                              </a:solidFill>
                              <a:latin typeface="Cambria Math" panose="02040503050406030204" pitchFamily="18" charset="0"/>
                            </a:rPr>
                          </m:ctrlPr>
                        </m:sSubPr>
                        <m:e>
                          <m:r>
                            <a:rPr lang="en-US" b="0" i="1" smtClean="0">
                              <a:solidFill>
                                <a:srgbClr val="0070C0"/>
                              </a:solidFill>
                              <a:latin typeface="Cambria Math" panose="02040503050406030204" pitchFamily="18" charset="0"/>
                            </a:rPr>
                            <m:t>𝑉</m:t>
                          </m:r>
                        </m:e>
                        <m:sub>
                          <m:r>
                            <a:rPr lang="en-US" b="0" i="1" smtClean="0">
                              <a:solidFill>
                                <a:srgbClr val="0070C0"/>
                              </a:solidFill>
                              <a:latin typeface="Cambria Math" panose="02040503050406030204" pitchFamily="18" charset="0"/>
                            </a:rPr>
                            <m:t>1</m:t>
                          </m:r>
                        </m:sub>
                      </m:sSub>
                      <m:r>
                        <a:rPr lang="en-US" b="0" i="1" smtClean="0">
                          <a:solidFill>
                            <a:srgbClr val="0070C0"/>
                          </a:solidFill>
                          <a:latin typeface="Cambria Math" panose="02040503050406030204" pitchFamily="18" charset="0"/>
                        </a:rPr>
                        <m:t>+</m:t>
                      </m:r>
                      <m:f>
                        <m:fPr>
                          <m:ctrlPr>
                            <a:rPr lang="en-US" b="0" i="1" smtClean="0">
                              <a:solidFill>
                                <a:srgbClr val="0070C0"/>
                              </a:solidFill>
                              <a:latin typeface="Cambria Math" panose="02040503050406030204" pitchFamily="18" charset="0"/>
                            </a:rPr>
                          </m:ctrlPr>
                        </m:fPr>
                        <m:num>
                          <m:r>
                            <a:rPr lang="en-US" b="0" i="1" smtClean="0">
                              <a:solidFill>
                                <a:srgbClr val="0070C0"/>
                              </a:solidFill>
                              <a:latin typeface="Cambria Math" panose="02040503050406030204" pitchFamily="18" charset="0"/>
                            </a:rPr>
                            <m:t>1</m:t>
                          </m:r>
                        </m:num>
                        <m:den>
                          <m:rad>
                            <m:radPr>
                              <m:degHide m:val="on"/>
                              <m:ctrlPr>
                                <a:rPr lang="en-US" b="0" i="1" smtClean="0">
                                  <a:solidFill>
                                    <a:srgbClr val="0070C0"/>
                                  </a:solidFill>
                                  <a:latin typeface="Cambria Math" panose="02040503050406030204" pitchFamily="18" charset="0"/>
                                </a:rPr>
                              </m:ctrlPr>
                            </m:radPr>
                            <m:deg/>
                            <m:e>
                              <m:r>
                                <a:rPr lang="en-US" b="0" i="1" smtClean="0">
                                  <a:solidFill>
                                    <a:srgbClr val="0070C0"/>
                                  </a:solidFill>
                                  <a:latin typeface="Cambria Math" panose="02040503050406030204" pitchFamily="18" charset="0"/>
                                </a:rPr>
                                <m:t>2</m:t>
                              </m:r>
                            </m:e>
                          </m:rad>
                        </m:den>
                      </m:f>
                      <m:sSub>
                        <m:sSubPr>
                          <m:ctrlPr>
                            <a:rPr lang="en-US" b="0" i="1" smtClean="0">
                              <a:solidFill>
                                <a:srgbClr val="0070C0"/>
                              </a:solidFill>
                              <a:latin typeface="Cambria Math" panose="02040503050406030204" pitchFamily="18" charset="0"/>
                            </a:rPr>
                          </m:ctrlPr>
                        </m:sSubPr>
                        <m:e>
                          <m:r>
                            <a:rPr lang="en-US" b="0" i="1" smtClean="0">
                              <a:solidFill>
                                <a:srgbClr val="0070C0"/>
                              </a:solidFill>
                              <a:latin typeface="Cambria Math" panose="02040503050406030204" pitchFamily="18" charset="0"/>
                            </a:rPr>
                            <m:t>𝑉</m:t>
                          </m:r>
                        </m:e>
                        <m:sub>
                          <m:r>
                            <a:rPr lang="en-US" b="0" i="1" smtClean="0">
                              <a:solidFill>
                                <a:srgbClr val="0070C0"/>
                              </a:solidFill>
                              <a:latin typeface="Cambria Math" panose="02040503050406030204" pitchFamily="18" charset="0"/>
                            </a:rPr>
                            <m:t>2</m:t>
                          </m:r>
                        </m:sub>
                      </m:sSub>
                    </m:oMath>
                  </m:oMathPara>
                </a14:m>
                <a:endParaRPr lang="en-US" dirty="0" smtClean="0">
                  <a:solidFill>
                    <a:srgbClr val="0070C0"/>
                  </a:solidFill>
                  <a:latin typeface="+mj-lt"/>
                </a:endParaRPr>
              </a:p>
            </p:txBody>
          </p:sp>
        </mc:Choice>
        <mc:Fallback xmlns="">
          <p:sp>
            <p:nvSpPr>
              <p:cNvPr id="12" name="TextBox 11"/>
              <p:cNvSpPr txBox="1">
                <a:spLocks noRot="1" noChangeAspect="1" noMove="1" noResize="1" noEditPoints="1" noAdjustHandles="1" noChangeArrowheads="1" noChangeShapeType="1" noTextEdit="1"/>
              </p:cNvSpPr>
              <p:nvPr/>
            </p:nvSpPr>
            <p:spPr>
              <a:xfrm>
                <a:off x="1060260" y="4284478"/>
                <a:ext cx="1902829" cy="762966"/>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6122636" y="4311402"/>
                <a:ext cx="1902829" cy="762966"/>
              </a:xfrm>
              <a:prstGeom prst="rect">
                <a:avLst/>
              </a:prstGeom>
              <a:solidFill>
                <a:srgbClr val="FFFFFF"/>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i="1">
                              <a:solidFill>
                                <a:srgbClr val="0070C0"/>
                              </a:solidFill>
                              <a:latin typeface="Cambria Math" panose="02040503050406030204" pitchFamily="18" charset="0"/>
                            </a:rPr>
                          </m:ctrlPr>
                        </m:fPr>
                        <m:num>
                          <m:r>
                            <a:rPr lang="en-US" i="1">
                              <a:solidFill>
                                <a:srgbClr val="0070C0"/>
                              </a:solidFill>
                              <a:latin typeface="Cambria Math" panose="02040503050406030204" pitchFamily="18" charset="0"/>
                            </a:rPr>
                            <m:t>1</m:t>
                          </m:r>
                        </m:num>
                        <m:den>
                          <m:rad>
                            <m:radPr>
                              <m:degHide m:val="on"/>
                              <m:ctrlPr>
                                <a:rPr lang="en-US" i="1">
                                  <a:solidFill>
                                    <a:srgbClr val="0070C0"/>
                                  </a:solidFill>
                                  <a:latin typeface="Cambria Math" panose="02040503050406030204" pitchFamily="18" charset="0"/>
                                </a:rPr>
                              </m:ctrlPr>
                            </m:radPr>
                            <m:deg/>
                            <m:e>
                              <m:r>
                                <a:rPr lang="en-US" i="1">
                                  <a:solidFill>
                                    <a:srgbClr val="0070C0"/>
                                  </a:solidFill>
                                  <a:latin typeface="Cambria Math" panose="02040503050406030204" pitchFamily="18" charset="0"/>
                                </a:rPr>
                                <m:t>2</m:t>
                              </m:r>
                            </m:e>
                          </m:rad>
                        </m:den>
                      </m:f>
                      <m:sSub>
                        <m:sSubPr>
                          <m:ctrlPr>
                            <a:rPr lang="en-US" b="0" i="1" smtClean="0">
                              <a:solidFill>
                                <a:srgbClr val="0070C0"/>
                              </a:solidFill>
                              <a:latin typeface="Cambria Math" panose="02040503050406030204" pitchFamily="18" charset="0"/>
                            </a:rPr>
                          </m:ctrlPr>
                        </m:sSubPr>
                        <m:e>
                          <m:r>
                            <a:rPr lang="en-US" b="0" i="1" smtClean="0">
                              <a:solidFill>
                                <a:srgbClr val="0070C0"/>
                              </a:solidFill>
                              <a:latin typeface="Cambria Math" panose="02040503050406030204" pitchFamily="18" charset="0"/>
                            </a:rPr>
                            <m:t>𝑉</m:t>
                          </m:r>
                        </m:e>
                        <m:sub>
                          <m:r>
                            <a:rPr lang="en-US" b="0" i="1" smtClean="0">
                              <a:solidFill>
                                <a:srgbClr val="0070C0"/>
                              </a:solidFill>
                              <a:latin typeface="Cambria Math" panose="02040503050406030204" pitchFamily="18" charset="0"/>
                            </a:rPr>
                            <m:t>1</m:t>
                          </m:r>
                        </m:sub>
                      </m:sSub>
                      <m:r>
                        <a:rPr lang="en-US" b="0" i="1" smtClean="0">
                          <a:solidFill>
                            <a:srgbClr val="0070C0"/>
                          </a:solidFill>
                          <a:latin typeface="Cambria Math" panose="02040503050406030204" pitchFamily="18" charset="0"/>
                        </a:rPr>
                        <m:t>−</m:t>
                      </m:r>
                      <m:f>
                        <m:fPr>
                          <m:ctrlPr>
                            <a:rPr lang="en-US" i="1">
                              <a:solidFill>
                                <a:srgbClr val="0070C0"/>
                              </a:solidFill>
                              <a:latin typeface="Cambria Math" panose="02040503050406030204" pitchFamily="18" charset="0"/>
                            </a:rPr>
                          </m:ctrlPr>
                        </m:fPr>
                        <m:num>
                          <m:r>
                            <a:rPr lang="en-US" i="1">
                              <a:solidFill>
                                <a:srgbClr val="0070C0"/>
                              </a:solidFill>
                              <a:latin typeface="Cambria Math" panose="02040503050406030204" pitchFamily="18" charset="0"/>
                            </a:rPr>
                            <m:t>1</m:t>
                          </m:r>
                        </m:num>
                        <m:den>
                          <m:rad>
                            <m:radPr>
                              <m:degHide m:val="on"/>
                              <m:ctrlPr>
                                <a:rPr lang="en-US" i="1">
                                  <a:solidFill>
                                    <a:srgbClr val="0070C0"/>
                                  </a:solidFill>
                                  <a:latin typeface="Cambria Math" panose="02040503050406030204" pitchFamily="18" charset="0"/>
                                </a:rPr>
                              </m:ctrlPr>
                            </m:radPr>
                            <m:deg/>
                            <m:e>
                              <m:r>
                                <a:rPr lang="en-US" i="1">
                                  <a:solidFill>
                                    <a:srgbClr val="0070C0"/>
                                  </a:solidFill>
                                  <a:latin typeface="Cambria Math" panose="02040503050406030204" pitchFamily="18" charset="0"/>
                                </a:rPr>
                                <m:t>2</m:t>
                              </m:r>
                            </m:e>
                          </m:rad>
                        </m:den>
                      </m:f>
                      <m:sSub>
                        <m:sSubPr>
                          <m:ctrlPr>
                            <a:rPr lang="en-US" b="0" i="1" smtClean="0">
                              <a:solidFill>
                                <a:srgbClr val="0070C0"/>
                              </a:solidFill>
                              <a:latin typeface="Cambria Math" panose="02040503050406030204" pitchFamily="18" charset="0"/>
                            </a:rPr>
                          </m:ctrlPr>
                        </m:sSubPr>
                        <m:e>
                          <m:r>
                            <a:rPr lang="en-US" b="0" i="1" smtClean="0">
                              <a:solidFill>
                                <a:srgbClr val="0070C0"/>
                              </a:solidFill>
                              <a:latin typeface="Cambria Math" panose="02040503050406030204" pitchFamily="18" charset="0"/>
                            </a:rPr>
                            <m:t>𝑉</m:t>
                          </m:r>
                        </m:e>
                        <m:sub>
                          <m:r>
                            <a:rPr lang="en-US" b="0" i="1" smtClean="0">
                              <a:solidFill>
                                <a:srgbClr val="0070C0"/>
                              </a:solidFill>
                              <a:latin typeface="Cambria Math" panose="02040503050406030204" pitchFamily="18" charset="0"/>
                            </a:rPr>
                            <m:t>2</m:t>
                          </m:r>
                        </m:sub>
                      </m:sSub>
                    </m:oMath>
                  </m:oMathPara>
                </a14:m>
                <a:endParaRPr lang="en-US" dirty="0" smtClean="0">
                  <a:solidFill>
                    <a:srgbClr val="0070C0"/>
                  </a:solidFill>
                  <a:latin typeface="+mj-lt"/>
                </a:endParaRPr>
              </a:p>
            </p:txBody>
          </p:sp>
        </mc:Choice>
        <mc:Fallback xmlns="">
          <p:sp>
            <p:nvSpPr>
              <p:cNvPr id="13" name="TextBox 12"/>
              <p:cNvSpPr txBox="1">
                <a:spLocks noRot="1" noChangeAspect="1" noMove="1" noResize="1" noEditPoints="1" noAdjustHandles="1" noChangeArrowheads="1" noChangeShapeType="1" noTextEdit="1"/>
              </p:cNvSpPr>
              <p:nvPr/>
            </p:nvSpPr>
            <p:spPr>
              <a:xfrm>
                <a:off x="6122636" y="4311402"/>
                <a:ext cx="1902829" cy="762966"/>
              </a:xfrm>
              <a:prstGeom prst="rect">
                <a:avLst/>
              </a:prstGeom>
              <a:blipFill rotWithShape="0">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20328193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Couplers</a:t>
            </a:r>
            <a:endParaRPr lang="en-US" dirty="0"/>
          </a:p>
        </p:txBody>
      </p:sp>
      <p:sp>
        <p:nvSpPr>
          <p:cNvPr id="3" name="Text Placeholder 2"/>
          <p:cNvSpPr>
            <a:spLocks noGrp="1"/>
          </p:cNvSpPr>
          <p:nvPr>
            <p:ph type="body" sz="quarter" idx="10"/>
          </p:nvPr>
        </p:nvSpPr>
        <p:spPr/>
        <p:txBody>
          <a:bodyPr/>
          <a:lstStyle/>
          <a:p>
            <a:r>
              <a:rPr lang="en-US" dirty="0" smtClean="0"/>
              <a:t>The 90⁰ and 180⁰ hybrids are special kind of a broader range of devices called </a:t>
            </a:r>
            <a:r>
              <a:rPr lang="en-US" i="1" dirty="0" smtClean="0"/>
              <a:t>couplers</a:t>
            </a:r>
            <a:endParaRPr lang="en-US" dirty="0"/>
          </a:p>
          <a:p>
            <a:r>
              <a:rPr lang="en-US" dirty="0" smtClean="0"/>
              <a:t>If the coupling ratio is 3-dB, then they are usually called </a:t>
            </a:r>
            <a:r>
              <a:rPr lang="en-US" i="1" dirty="0" smtClean="0"/>
              <a:t>hybrids</a:t>
            </a:r>
          </a:p>
        </p:txBody>
      </p:sp>
      <p:pic>
        <p:nvPicPr>
          <p:cNvPr id="1026" name="Picture 2" descr="http://upload.wikimedia.org/wikipedia/en/thumb/3/34/Directional_coupler_symbols.svg/394px-Directional_coupler_symbols.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6375" y="2339657"/>
            <a:ext cx="3752850" cy="3562351"/>
          </a:xfrm>
          <a:prstGeom prst="rect">
            <a:avLst/>
          </a:prstGeom>
          <a:noFill/>
          <a:extLst>
            <a:ext uri="{909E8E84-426E-40DD-AFC4-6F175D3DCCD1}">
              <a14:hiddenFill xmlns:a14="http://schemas.microsoft.com/office/drawing/2010/main">
                <a:solidFill>
                  <a:srgbClr val="FFFFFF"/>
                </a:solidFill>
              </a14:hiddenFill>
            </a:ext>
          </a:extLst>
        </p:spPr>
      </p:pic>
      <p:sp>
        <p:nvSpPr>
          <p:cNvPr id="5" name="Rounded Rectangle 4"/>
          <p:cNvSpPr/>
          <p:nvPr/>
        </p:nvSpPr>
        <p:spPr bwMode="auto">
          <a:xfrm>
            <a:off x="3909060" y="4846320"/>
            <a:ext cx="713740" cy="350520"/>
          </a:xfrm>
          <a:prstGeom prst="roundRect">
            <a:avLst/>
          </a:prstGeom>
          <a:noFill/>
          <a:ln w="28575" cap="flat" cmpd="sng" algn="ctr">
            <a:solidFill>
              <a:srgbClr val="C00000"/>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pitchFamily="1" charset="0"/>
            </a:endParaRPr>
          </a:p>
        </p:txBody>
      </p:sp>
      <p:sp>
        <p:nvSpPr>
          <p:cNvPr id="6" name="TextBox 5"/>
          <p:cNvSpPr txBox="1"/>
          <p:nvPr/>
        </p:nvSpPr>
        <p:spPr>
          <a:xfrm>
            <a:off x="1301115" y="4872088"/>
            <a:ext cx="1950720" cy="830997"/>
          </a:xfrm>
          <a:prstGeom prst="rect">
            <a:avLst/>
          </a:prstGeom>
          <a:noFill/>
        </p:spPr>
        <p:txBody>
          <a:bodyPr wrap="square" rtlCol="0">
            <a:spAutoFit/>
          </a:bodyPr>
          <a:lstStyle/>
          <a:p>
            <a:r>
              <a:rPr lang="en-US" dirty="0" smtClean="0">
                <a:solidFill>
                  <a:srgbClr val="C00000"/>
                </a:solidFill>
                <a:latin typeface="Kalinga" panose="020B0502040204020203" pitchFamily="34" charset="0"/>
                <a:cs typeface="Kalinga" panose="020B0502040204020203" pitchFamily="34" charset="0"/>
              </a:rPr>
              <a:t>Coupling ratio</a:t>
            </a:r>
          </a:p>
        </p:txBody>
      </p:sp>
      <p:cxnSp>
        <p:nvCxnSpPr>
          <p:cNvPr id="8" name="Straight Arrow Connector 7"/>
          <p:cNvCxnSpPr/>
          <p:nvPr/>
        </p:nvCxnSpPr>
        <p:spPr>
          <a:xfrm flipH="1">
            <a:off x="2948940" y="5021580"/>
            <a:ext cx="883920" cy="175260"/>
          </a:xfrm>
          <a:prstGeom prst="straightConnector1">
            <a:avLst/>
          </a:prstGeom>
          <a:ln w="19050">
            <a:solidFill>
              <a:srgbClr val="C0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117302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Filters</a:t>
            </a:r>
            <a:endParaRPr lang="en-US" dirty="0"/>
          </a:p>
        </p:txBody>
      </p:sp>
      <p:sp>
        <p:nvSpPr>
          <p:cNvPr id="3" name="Content Placeholder 2"/>
          <p:cNvSpPr>
            <a:spLocks noGrp="1"/>
          </p:cNvSpPr>
          <p:nvPr>
            <p:ph type="body" sz="quarter" idx="10"/>
          </p:nvPr>
        </p:nvSpPr>
        <p:spPr>
          <a:prstGeom prst="rect">
            <a:avLst/>
          </a:prstGeom>
        </p:spPr>
        <p:txBody>
          <a:bodyPr/>
          <a:lstStyle/>
          <a:p>
            <a:r>
              <a:rPr lang="en-US" dirty="0" smtClean="0"/>
              <a:t> Allow some signals to pass while rejecting others (in most cases)</a:t>
            </a:r>
          </a:p>
          <a:p>
            <a:r>
              <a:rPr lang="en-US" dirty="0" smtClean="0"/>
              <a:t> Types of filters</a:t>
            </a:r>
          </a:p>
          <a:p>
            <a:pPr lvl="1"/>
            <a:endParaRPr lang="en-US" dirty="0"/>
          </a:p>
        </p:txBody>
      </p:sp>
      <p:pic>
        <p:nvPicPr>
          <p:cNvPr id="63490" name="Picture 2" descr="http://wps.prenhall.com/wps/media/objects/416/426298/17fig3.gif"/>
          <p:cNvPicPr>
            <a:picLocks noChangeAspect="1" noChangeArrowheads="1"/>
          </p:cNvPicPr>
          <p:nvPr/>
        </p:nvPicPr>
        <p:blipFill>
          <a:blip r:embed="rId2" cstate="print"/>
          <a:srcRect/>
          <a:stretch>
            <a:fillRect/>
          </a:stretch>
        </p:blipFill>
        <p:spPr bwMode="auto">
          <a:xfrm>
            <a:off x="2057571" y="1988965"/>
            <a:ext cx="5280212" cy="4359245"/>
          </a:xfrm>
          <a:prstGeom prst="rect">
            <a:avLst/>
          </a:prstGeom>
          <a:noFill/>
        </p:spPr>
      </p:pic>
      <p:sp>
        <p:nvSpPr>
          <p:cNvPr id="5" name="TextBox 4"/>
          <p:cNvSpPr txBox="1"/>
          <p:nvPr/>
        </p:nvSpPr>
        <p:spPr>
          <a:xfrm>
            <a:off x="2201004" y="6099306"/>
            <a:ext cx="1766830" cy="338554"/>
          </a:xfrm>
          <a:prstGeom prst="rect">
            <a:avLst/>
          </a:prstGeom>
          <a:solidFill>
            <a:schemeClr val="tx1"/>
          </a:solidFill>
        </p:spPr>
        <p:txBody>
          <a:bodyPr wrap="none" rtlCol="0">
            <a:spAutoFit/>
          </a:bodyPr>
          <a:lstStyle/>
          <a:p>
            <a:r>
              <a:rPr lang="en-US" sz="1600" dirty="0" err="1" smtClean="0">
                <a:solidFill>
                  <a:srgbClr val="000000"/>
                </a:solidFill>
                <a:latin typeface="+mj-lt"/>
              </a:rPr>
              <a:t>Bandpass</a:t>
            </a:r>
            <a:r>
              <a:rPr lang="en-US" sz="1600" dirty="0" smtClean="0">
                <a:solidFill>
                  <a:srgbClr val="000000"/>
                </a:solidFill>
                <a:latin typeface="+mj-lt"/>
              </a:rPr>
              <a:t> Filter</a:t>
            </a:r>
          </a:p>
        </p:txBody>
      </p:sp>
      <p:sp>
        <p:nvSpPr>
          <p:cNvPr id="6" name="TextBox 5"/>
          <p:cNvSpPr txBox="1"/>
          <p:nvPr/>
        </p:nvSpPr>
        <p:spPr>
          <a:xfrm>
            <a:off x="4674472" y="6107802"/>
            <a:ext cx="2595582" cy="338554"/>
          </a:xfrm>
          <a:prstGeom prst="rect">
            <a:avLst/>
          </a:prstGeom>
          <a:solidFill>
            <a:schemeClr val="tx1"/>
          </a:solidFill>
        </p:spPr>
        <p:txBody>
          <a:bodyPr wrap="none" rtlCol="0">
            <a:spAutoFit/>
          </a:bodyPr>
          <a:lstStyle/>
          <a:p>
            <a:r>
              <a:rPr lang="en-US" sz="1600" dirty="0" err="1" smtClean="0">
                <a:solidFill>
                  <a:srgbClr val="000000"/>
                </a:solidFill>
                <a:latin typeface="+mj-lt"/>
              </a:rPr>
              <a:t>Bandstop</a:t>
            </a:r>
            <a:r>
              <a:rPr lang="en-US" sz="1600" dirty="0" smtClean="0">
                <a:solidFill>
                  <a:srgbClr val="000000"/>
                </a:solidFill>
                <a:latin typeface="+mj-lt"/>
              </a:rPr>
              <a:t> (Notch) Filter</a:t>
            </a:r>
          </a:p>
        </p:txBody>
      </p:sp>
      <p:sp>
        <p:nvSpPr>
          <p:cNvPr id="7" name="TextBox 6"/>
          <p:cNvSpPr txBox="1"/>
          <p:nvPr/>
        </p:nvSpPr>
        <p:spPr>
          <a:xfrm>
            <a:off x="2201004" y="3765909"/>
            <a:ext cx="1651414" cy="338554"/>
          </a:xfrm>
          <a:prstGeom prst="rect">
            <a:avLst/>
          </a:prstGeom>
          <a:solidFill>
            <a:schemeClr val="tx1"/>
          </a:solidFill>
        </p:spPr>
        <p:txBody>
          <a:bodyPr wrap="none" rtlCol="0">
            <a:spAutoFit/>
          </a:bodyPr>
          <a:lstStyle/>
          <a:p>
            <a:r>
              <a:rPr lang="en-US" sz="1600" dirty="0" err="1" smtClean="0">
                <a:solidFill>
                  <a:srgbClr val="000000"/>
                </a:solidFill>
                <a:latin typeface="+mj-lt"/>
              </a:rPr>
              <a:t>Lowpass</a:t>
            </a:r>
            <a:r>
              <a:rPr lang="en-US" sz="1600" dirty="0" smtClean="0">
                <a:solidFill>
                  <a:srgbClr val="000000"/>
                </a:solidFill>
                <a:latin typeface="+mj-lt"/>
              </a:rPr>
              <a:t> Filter</a:t>
            </a:r>
          </a:p>
        </p:txBody>
      </p:sp>
      <p:sp>
        <p:nvSpPr>
          <p:cNvPr id="8" name="TextBox 7"/>
          <p:cNvSpPr txBox="1"/>
          <p:nvPr/>
        </p:nvSpPr>
        <p:spPr>
          <a:xfrm>
            <a:off x="5024886" y="3765909"/>
            <a:ext cx="1712328" cy="338554"/>
          </a:xfrm>
          <a:prstGeom prst="rect">
            <a:avLst/>
          </a:prstGeom>
          <a:solidFill>
            <a:schemeClr val="tx1"/>
          </a:solidFill>
        </p:spPr>
        <p:txBody>
          <a:bodyPr wrap="none" rtlCol="0">
            <a:spAutoFit/>
          </a:bodyPr>
          <a:lstStyle/>
          <a:p>
            <a:r>
              <a:rPr lang="en-US" sz="1600" dirty="0" err="1" smtClean="0">
                <a:solidFill>
                  <a:srgbClr val="000000"/>
                </a:solidFill>
                <a:latin typeface="+mj-lt"/>
              </a:rPr>
              <a:t>Highpass</a:t>
            </a:r>
            <a:r>
              <a:rPr lang="en-US" sz="1600" dirty="0" smtClean="0">
                <a:solidFill>
                  <a:srgbClr val="000000"/>
                </a:solidFill>
                <a:latin typeface="+mj-lt"/>
              </a:rPr>
              <a:t> Filter</a:t>
            </a:r>
          </a:p>
        </p:txBody>
      </p:sp>
    </p:spTree>
    <p:extLst>
      <p:ext uri="{BB962C8B-B14F-4D97-AF65-F5344CB8AC3E}">
        <p14:creationId xmlns:p14="http://schemas.microsoft.com/office/powerpoint/2010/main" val="103171904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Filters</a:t>
            </a:r>
            <a:endParaRPr lang="en-US" dirty="0"/>
          </a:p>
        </p:txBody>
      </p:sp>
      <p:sp>
        <p:nvSpPr>
          <p:cNvPr id="3" name="Text Placeholder 2"/>
          <p:cNvSpPr>
            <a:spLocks noGrp="1"/>
          </p:cNvSpPr>
          <p:nvPr>
            <p:ph type="body" sz="quarter" idx="10"/>
          </p:nvPr>
        </p:nvSpPr>
        <p:spPr/>
        <p:txBody>
          <a:bodyPr/>
          <a:lstStyle/>
          <a:p>
            <a:endParaRPr lang="en-US"/>
          </a:p>
        </p:txBody>
      </p:sp>
      <p:pic>
        <p:nvPicPr>
          <p:cNvPr id="4" name="Picture 3"/>
          <p:cNvPicPr>
            <a:picLocks noChangeAspect="1" noChangeArrowheads="1"/>
          </p:cNvPicPr>
          <p:nvPr/>
        </p:nvPicPr>
        <p:blipFill>
          <a:blip r:embed="rId2" cstate="print"/>
          <a:srcRect/>
          <a:stretch>
            <a:fillRect/>
          </a:stretch>
        </p:blipFill>
        <p:spPr bwMode="auto">
          <a:xfrm>
            <a:off x="906817" y="1471025"/>
            <a:ext cx="7233302" cy="2868378"/>
          </a:xfrm>
          <a:prstGeom prst="rect">
            <a:avLst/>
          </a:prstGeom>
          <a:noFill/>
          <a:ln w="9525">
            <a:noFill/>
            <a:miter lim="800000"/>
            <a:headEnd/>
            <a:tailEnd/>
          </a:ln>
        </p:spPr>
      </p:pic>
      <p:sp>
        <p:nvSpPr>
          <p:cNvPr id="5" name="Rounded Rectangle 4"/>
          <p:cNvSpPr/>
          <p:nvPr/>
        </p:nvSpPr>
        <p:spPr bwMode="auto">
          <a:xfrm>
            <a:off x="1147482" y="1591225"/>
            <a:ext cx="510989" cy="421341"/>
          </a:xfrm>
          <a:prstGeom prst="round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pitchFamily="1" charset="0"/>
            </a:endParaRPr>
          </a:p>
        </p:txBody>
      </p:sp>
      <p:sp>
        <p:nvSpPr>
          <p:cNvPr id="15" name="TextBox 14"/>
          <p:cNvSpPr txBox="1"/>
          <p:nvPr/>
        </p:nvSpPr>
        <p:spPr>
          <a:xfrm>
            <a:off x="304800" y="1137325"/>
            <a:ext cx="1669047" cy="400110"/>
          </a:xfrm>
          <a:prstGeom prst="rect">
            <a:avLst/>
          </a:prstGeom>
          <a:noFill/>
        </p:spPr>
        <p:txBody>
          <a:bodyPr wrap="none" rtlCol="0">
            <a:spAutoFit/>
          </a:bodyPr>
          <a:lstStyle/>
          <a:p>
            <a:r>
              <a:rPr lang="en-US" sz="2000" dirty="0" smtClean="0">
                <a:solidFill>
                  <a:srgbClr val="FF0000"/>
                </a:solidFill>
                <a:latin typeface="+mj-lt"/>
              </a:rPr>
              <a:t>Band select</a:t>
            </a:r>
          </a:p>
        </p:txBody>
      </p:sp>
      <p:sp>
        <p:nvSpPr>
          <p:cNvPr id="17" name="TextBox 16"/>
          <p:cNvSpPr txBox="1"/>
          <p:nvPr/>
        </p:nvSpPr>
        <p:spPr>
          <a:xfrm>
            <a:off x="2053498" y="1070915"/>
            <a:ext cx="2222083" cy="400110"/>
          </a:xfrm>
          <a:prstGeom prst="rect">
            <a:avLst/>
          </a:prstGeom>
          <a:noFill/>
        </p:spPr>
        <p:txBody>
          <a:bodyPr wrap="none" rtlCol="0">
            <a:spAutoFit/>
          </a:bodyPr>
          <a:lstStyle/>
          <a:p>
            <a:r>
              <a:rPr lang="en-US" sz="2000" dirty="0" smtClean="0">
                <a:solidFill>
                  <a:srgbClr val="FF0000"/>
                </a:solidFill>
                <a:latin typeface="+mj-lt"/>
              </a:rPr>
              <a:t>Image rejection</a:t>
            </a:r>
          </a:p>
        </p:txBody>
      </p:sp>
      <p:sp>
        <p:nvSpPr>
          <p:cNvPr id="18" name="Rounded Rectangle 17"/>
          <p:cNvSpPr/>
          <p:nvPr/>
        </p:nvSpPr>
        <p:spPr bwMode="auto">
          <a:xfrm>
            <a:off x="2216450" y="1591225"/>
            <a:ext cx="510989" cy="421341"/>
          </a:xfrm>
          <a:prstGeom prst="round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pitchFamily="1" charset="0"/>
            </a:endParaRPr>
          </a:p>
        </p:txBody>
      </p:sp>
      <p:sp>
        <p:nvSpPr>
          <p:cNvPr id="19" name="Rounded Rectangle 18"/>
          <p:cNvSpPr/>
          <p:nvPr/>
        </p:nvSpPr>
        <p:spPr bwMode="auto">
          <a:xfrm>
            <a:off x="3164540" y="1591225"/>
            <a:ext cx="510989" cy="421341"/>
          </a:xfrm>
          <a:prstGeom prst="round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pitchFamily="1" charset="0"/>
            </a:endParaRPr>
          </a:p>
        </p:txBody>
      </p:sp>
      <p:sp>
        <p:nvSpPr>
          <p:cNvPr id="20" name="Rounded Rectangle 19"/>
          <p:cNvSpPr/>
          <p:nvPr/>
        </p:nvSpPr>
        <p:spPr bwMode="auto">
          <a:xfrm>
            <a:off x="4977939" y="1537435"/>
            <a:ext cx="510989" cy="2182906"/>
          </a:xfrm>
          <a:prstGeom prst="round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pitchFamily="1" charset="0"/>
            </a:endParaRPr>
          </a:p>
        </p:txBody>
      </p:sp>
      <p:sp>
        <p:nvSpPr>
          <p:cNvPr id="21" name="Rounded Rectangle 20"/>
          <p:cNvSpPr/>
          <p:nvPr/>
        </p:nvSpPr>
        <p:spPr bwMode="auto">
          <a:xfrm>
            <a:off x="2471944" y="3101777"/>
            <a:ext cx="510989" cy="421341"/>
          </a:xfrm>
          <a:prstGeom prst="round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pitchFamily="1" charset="0"/>
            </a:endParaRPr>
          </a:p>
        </p:txBody>
      </p:sp>
      <p:sp>
        <p:nvSpPr>
          <p:cNvPr id="22" name="TextBox 21"/>
          <p:cNvSpPr txBox="1"/>
          <p:nvPr/>
        </p:nvSpPr>
        <p:spPr>
          <a:xfrm>
            <a:off x="229022" y="3409553"/>
            <a:ext cx="2242922" cy="707886"/>
          </a:xfrm>
          <a:prstGeom prst="rect">
            <a:avLst/>
          </a:prstGeom>
          <a:noFill/>
        </p:spPr>
        <p:txBody>
          <a:bodyPr wrap="none" rtlCol="0">
            <a:spAutoFit/>
          </a:bodyPr>
          <a:lstStyle/>
          <a:p>
            <a:pPr algn="ctr"/>
            <a:r>
              <a:rPr lang="en-US" sz="2000" dirty="0" smtClean="0">
                <a:solidFill>
                  <a:srgbClr val="FF0000"/>
                </a:solidFill>
                <a:latin typeface="+mj-lt"/>
              </a:rPr>
              <a:t>Elimination of</a:t>
            </a:r>
          </a:p>
          <a:p>
            <a:pPr algn="ctr"/>
            <a:r>
              <a:rPr lang="en-US" sz="2000" dirty="0" smtClean="0">
                <a:solidFill>
                  <a:srgbClr val="FF0000"/>
                </a:solidFill>
                <a:latin typeface="+mj-lt"/>
              </a:rPr>
              <a:t>spurious signals</a:t>
            </a:r>
          </a:p>
        </p:txBody>
      </p:sp>
      <p:grpSp>
        <p:nvGrpSpPr>
          <p:cNvPr id="33" name="Group 32"/>
          <p:cNvGrpSpPr/>
          <p:nvPr/>
        </p:nvGrpSpPr>
        <p:grpSpPr>
          <a:xfrm>
            <a:off x="3797687" y="4997814"/>
            <a:ext cx="1739153" cy="1272491"/>
            <a:chOff x="6284259" y="4689038"/>
            <a:chExt cx="1739153" cy="1272491"/>
          </a:xfrm>
        </p:grpSpPr>
        <p:cxnSp>
          <p:nvCxnSpPr>
            <p:cNvPr id="24" name="Straight Connector 23"/>
            <p:cNvCxnSpPr/>
            <p:nvPr/>
          </p:nvCxnSpPr>
          <p:spPr>
            <a:xfrm flipV="1">
              <a:off x="6284259" y="5844988"/>
              <a:ext cx="475129" cy="116541"/>
            </a:xfrm>
            <a:prstGeom prst="line">
              <a:avLst/>
            </a:prstGeom>
            <a:ln w="28575">
              <a:solidFill>
                <a:srgbClr val="A37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V="1">
              <a:off x="6759388" y="4689038"/>
              <a:ext cx="197224" cy="1155950"/>
            </a:xfrm>
            <a:prstGeom prst="line">
              <a:avLst/>
            </a:prstGeom>
            <a:ln w="28575">
              <a:solidFill>
                <a:srgbClr val="A37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6956612" y="4689038"/>
              <a:ext cx="407894" cy="0"/>
            </a:xfrm>
            <a:prstGeom prst="line">
              <a:avLst/>
            </a:prstGeom>
            <a:ln w="28575">
              <a:solidFill>
                <a:srgbClr val="A37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7364506" y="4689038"/>
              <a:ext cx="147918" cy="1155950"/>
            </a:xfrm>
            <a:prstGeom prst="line">
              <a:avLst/>
            </a:prstGeom>
            <a:ln w="28575">
              <a:solidFill>
                <a:srgbClr val="A37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7512424" y="5844988"/>
              <a:ext cx="510988" cy="116541"/>
            </a:xfrm>
            <a:prstGeom prst="line">
              <a:avLst/>
            </a:prstGeom>
            <a:ln w="28575">
              <a:solidFill>
                <a:srgbClr val="A37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9" name="Picture 3"/>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4303627" y="4997814"/>
            <a:ext cx="719137" cy="1434921"/>
          </a:xfrm>
          <a:prstGeom prst="rect">
            <a:avLst/>
          </a:prstGeom>
          <a:noFill/>
          <a:ln w="9525">
            <a:noFill/>
            <a:miter lim="800000"/>
            <a:headEnd/>
            <a:tailEnd/>
          </a:ln>
        </p:spPr>
      </p:pic>
      <p:cxnSp>
        <p:nvCxnSpPr>
          <p:cNvPr id="10" name="Straight Connector 9"/>
          <p:cNvCxnSpPr/>
          <p:nvPr/>
        </p:nvCxnSpPr>
        <p:spPr bwMode="auto">
          <a:xfrm>
            <a:off x="2335306" y="6445614"/>
            <a:ext cx="5029200" cy="0"/>
          </a:xfrm>
          <a:prstGeom prst="line">
            <a:avLst/>
          </a:prstGeom>
          <a:noFill/>
          <a:ln w="31750" cap="flat" cmpd="sng" algn="ctr">
            <a:solidFill>
              <a:srgbClr val="000000"/>
            </a:solidFill>
            <a:prstDash val="solid"/>
            <a:round/>
            <a:headEnd type="none" w="med" len="med"/>
            <a:tailEnd type="triangle" w="med" len="med"/>
          </a:ln>
          <a:effectLst/>
        </p:spPr>
      </p:cxnSp>
      <p:pic>
        <p:nvPicPr>
          <p:cNvPr id="11" name="Picture 4"/>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4900916" y="4386008"/>
            <a:ext cx="698679" cy="2057400"/>
          </a:xfrm>
          <a:prstGeom prst="rect">
            <a:avLst/>
          </a:prstGeom>
          <a:noFill/>
          <a:ln w="9525">
            <a:noFill/>
            <a:miter lim="800000"/>
            <a:headEnd/>
            <a:tailEnd/>
          </a:ln>
        </p:spPr>
      </p:pic>
      <p:cxnSp>
        <p:nvCxnSpPr>
          <p:cNvPr id="12" name="Straight Connector 11"/>
          <p:cNvCxnSpPr/>
          <p:nvPr/>
        </p:nvCxnSpPr>
        <p:spPr bwMode="auto">
          <a:xfrm rot="5400000">
            <a:off x="1454317" y="5549385"/>
            <a:ext cx="1777218" cy="15240"/>
          </a:xfrm>
          <a:prstGeom prst="line">
            <a:avLst/>
          </a:prstGeom>
          <a:noFill/>
          <a:ln w="31750" cap="flat" cmpd="sng" algn="ctr">
            <a:solidFill>
              <a:srgbClr val="000000"/>
            </a:solidFill>
            <a:prstDash val="solid"/>
            <a:round/>
            <a:headEnd type="triangle" w="med" len="med"/>
            <a:tailEnd type="none" w="med" len="med"/>
          </a:ln>
          <a:effectLst/>
        </p:spPr>
      </p:cxnSp>
      <p:sp>
        <p:nvSpPr>
          <p:cNvPr id="13" name="TextBox 7"/>
          <p:cNvSpPr txBox="1">
            <a:spLocks noChangeArrowheads="1"/>
          </p:cNvSpPr>
          <p:nvPr/>
        </p:nvSpPr>
        <p:spPr bwMode="auto">
          <a:xfrm>
            <a:off x="1255059" y="4628482"/>
            <a:ext cx="990600" cy="369332"/>
          </a:xfrm>
          <a:prstGeom prst="rect">
            <a:avLst/>
          </a:prstGeom>
          <a:noFill/>
          <a:ln w="9525">
            <a:noFill/>
            <a:miter lim="800000"/>
            <a:headEnd/>
            <a:tailEnd/>
          </a:ln>
        </p:spPr>
        <p:txBody>
          <a:bodyPr wrap="square">
            <a:spAutoFit/>
          </a:bodyPr>
          <a:lstStyle/>
          <a:p>
            <a:pPr>
              <a:buFontTx/>
              <a:buNone/>
            </a:pPr>
            <a:r>
              <a:rPr lang="en-US" altLang="ko-KR" sz="1800" b="1" dirty="0" smtClean="0">
                <a:solidFill>
                  <a:srgbClr val="000000"/>
                </a:solidFill>
                <a:latin typeface="Arial" pitchFamily="34" charset="0"/>
                <a:ea typeface="굴림" pitchFamily="34" charset="-127"/>
                <a:cs typeface="Arial" pitchFamily="34" charset="0"/>
              </a:rPr>
              <a:t>Power</a:t>
            </a:r>
            <a:endParaRPr lang="en-US" altLang="ko-KR" sz="1800" b="1" dirty="0">
              <a:solidFill>
                <a:srgbClr val="000000"/>
              </a:solidFill>
              <a:latin typeface="Arial" pitchFamily="34" charset="0"/>
              <a:ea typeface="굴림" pitchFamily="34" charset="-127"/>
              <a:cs typeface="Arial" pitchFamily="34" charset="0"/>
            </a:endParaRPr>
          </a:p>
        </p:txBody>
      </p:sp>
      <p:sp>
        <p:nvSpPr>
          <p:cNvPr id="34" name="TextBox 7"/>
          <p:cNvSpPr txBox="1">
            <a:spLocks noChangeArrowheads="1"/>
          </p:cNvSpPr>
          <p:nvPr/>
        </p:nvSpPr>
        <p:spPr bwMode="auto">
          <a:xfrm>
            <a:off x="6705599" y="6494034"/>
            <a:ext cx="1613647" cy="369332"/>
          </a:xfrm>
          <a:prstGeom prst="rect">
            <a:avLst/>
          </a:prstGeom>
          <a:noFill/>
          <a:ln w="9525">
            <a:noFill/>
            <a:miter lim="800000"/>
            <a:headEnd/>
            <a:tailEnd/>
          </a:ln>
        </p:spPr>
        <p:txBody>
          <a:bodyPr wrap="square">
            <a:spAutoFit/>
          </a:bodyPr>
          <a:lstStyle/>
          <a:p>
            <a:pPr>
              <a:buFontTx/>
              <a:buNone/>
            </a:pPr>
            <a:r>
              <a:rPr lang="en-US" altLang="ko-KR" sz="1800" b="1" dirty="0" smtClean="0">
                <a:solidFill>
                  <a:srgbClr val="000000"/>
                </a:solidFill>
                <a:latin typeface="Arial" pitchFamily="34" charset="0"/>
                <a:ea typeface="굴림" pitchFamily="34" charset="-127"/>
                <a:cs typeface="Arial" pitchFamily="34" charset="0"/>
              </a:rPr>
              <a:t>Frequency</a:t>
            </a:r>
            <a:endParaRPr lang="en-US" altLang="ko-KR" sz="1800" b="1" dirty="0">
              <a:solidFill>
                <a:srgbClr val="000000"/>
              </a:solidFill>
              <a:latin typeface="Arial" pitchFamily="34" charset="0"/>
              <a:ea typeface="굴림" pitchFamily="34" charset="-127"/>
              <a:cs typeface="Arial" pitchFamily="34" charset="0"/>
            </a:endParaRPr>
          </a:p>
        </p:txBody>
      </p:sp>
      <p:pic>
        <p:nvPicPr>
          <p:cNvPr id="36" name="Picture 4"/>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4877934" y="5988414"/>
            <a:ext cx="724437" cy="457200"/>
          </a:xfrm>
          <a:prstGeom prst="rect">
            <a:avLst/>
          </a:prstGeom>
          <a:noFill/>
          <a:ln w="9525">
            <a:noFill/>
            <a:miter lim="800000"/>
            <a:headEnd/>
            <a:tailEnd/>
          </a:ln>
        </p:spPr>
      </p:pic>
    </p:spTree>
    <p:extLst>
      <p:ext uri="{BB962C8B-B14F-4D97-AF65-F5344CB8AC3E}">
        <p14:creationId xmlns:p14="http://schemas.microsoft.com/office/powerpoint/2010/main" val="649458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nodeType="clickEffect">
                                  <p:stCondLst>
                                    <p:cond delay="0"/>
                                  </p:stCondLst>
                                  <p:childTnLst>
                                    <p:set>
                                      <p:cBhvr>
                                        <p:cTn id="30" dur="1" fill="hold">
                                          <p:stCondLst>
                                            <p:cond delay="0"/>
                                          </p:stCondLst>
                                        </p:cTn>
                                        <p:tgtEl>
                                          <p:spTgt spid="11"/>
                                        </p:tgtEl>
                                        <p:attrNameLst>
                                          <p:attrName>style.visibility</p:attrName>
                                        </p:attrNameLst>
                                      </p:cBhvr>
                                      <p:to>
                                        <p:strVal val="hidden"/>
                                      </p:to>
                                    </p:set>
                                  </p:childTnLst>
                                </p:cTn>
                              </p:par>
                              <p:par>
                                <p:cTn id="31" presetID="1" presetClass="entr" presetSubtype="0" fill="hold" nodeType="withEffect">
                                  <p:stCondLst>
                                    <p:cond delay="0"/>
                                  </p:stCondLst>
                                  <p:childTnLst>
                                    <p:set>
                                      <p:cBhvr>
                                        <p:cTn id="32" dur="1" fill="hold">
                                          <p:stCondLst>
                                            <p:cond delay="0"/>
                                          </p:stCondLst>
                                        </p:cTn>
                                        <p:tgtEl>
                                          <p:spTgt spid="3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0"/>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5" grpId="0"/>
      <p:bldP spid="17" grpId="0"/>
      <p:bldP spid="18" grpId="0" animBg="1"/>
      <p:bldP spid="19" grpId="0" animBg="1"/>
      <p:bldP spid="20" grpId="0" animBg="1"/>
      <p:bldP spid="21" grpId="0" animBg="1"/>
      <p:bldP spid="22" grpId="0"/>
      <p:bldP spid="13" grpId="0"/>
      <p:bldP spid="3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Power Splitters and Power Combiners</a:t>
            </a:r>
            <a:endParaRPr lang="en-US" dirty="0"/>
          </a:p>
        </p:txBody>
      </p:sp>
      <p:sp>
        <p:nvSpPr>
          <p:cNvPr id="5" name="Text Placeholder 4"/>
          <p:cNvSpPr>
            <a:spLocks noGrp="1"/>
          </p:cNvSpPr>
          <p:nvPr>
            <p:ph type="body" sz="quarter" idx="10"/>
          </p:nvPr>
        </p:nvSpPr>
        <p:spPr/>
        <p:txBody>
          <a:bodyPr/>
          <a:lstStyle/>
          <a:p>
            <a:r>
              <a:rPr lang="en-US" dirty="0" smtClean="0"/>
              <a:t>In high frequency circuits, you cannot arbitrarily split signals</a:t>
            </a:r>
            <a:endParaRPr lang="en-US" dirty="0"/>
          </a:p>
        </p:txBody>
      </p:sp>
      <p:sp>
        <p:nvSpPr>
          <p:cNvPr id="6" name="Rectangle 5"/>
          <p:cNvSpPr/>
          <p:nvPr/>
        </p:nvSpPr>
        <p:spPr bwMode="auto">
          <a:xfrm>
            <a:off x="2443412" y="2703568"/>
            <a:ext cx="1585731" cy="254643"/>
          </a:xfrm>
          <a:prstGeom prst="rect">
            <a:avLst/>
          </a:prstGeom>
          <a:solidFill>
            <a:srgbClr val="FF66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pitchFamily="1" charset="0"/>
            </a:endParaRPr>
          </a:p>
        </p:txBody>
      </p:sp>
      <p:sp>
        <p:nvSpPr>
          <p:cNvPr id="8" name="Rectangle 7"/>
          <p:cNvSpPr/>
          <p:nvPr/>
        </p:nvSpPr>
        <p:spPr bwMode="auto">
          <a:xfrm rot="2189157" flipV="1">
            <a:off x="3789578" y="3173223"/>
            <a:ext cx="1585731" cy="254643"/>
          </a:xfrm>
          <a:prstGeom prst="rect">
            <a:avLst/>
          </a:prstGeom>
          <a:solidFill>
            <a:srgbClr val="FF66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pitchFamily="1" charset="0"/>
            </a:endParaRPr>
          </a:p>
        </p:txBody>
      </p:sp>
      <p:sp>
        <p:nvSpPr>
          <p:cNvPr id="12" name="Freeform 244"/>
          <p:cNvSpPr>
            <a:spLocks/>
          </p:cNvSpPr>
          <p:nvPr/>
        </p:nvSpPr>
        <p:spPr bwMode="auto">
          <a:xfrm rot="16200000">
            <a:off x="1896294" y="2371394"/>
            <a:ext cx="184150" cy="914400"/>
          </a:xfrm>
          <a:custGeom>
            <a:avLst/>
            <a:gdLst>
              <a:gd name="T0" fmla="*/ 58 w 116"/>
              <a:gd name="T1" fmla="*/ 0 h 1152"/>
              <a:gd name="T2" fmla="*/ 58 w 116"/>
              <a:gd name="T3" fmla="*/ 230 h 1152"/>
              <a:gd name="T4" fmla="*/ 116 w 116"/>
              <a:gd name="T5" fmla="*/ 288 h 1152"/>
              <a:gd name="T6" fmla="*/ 0 w 116"/>
              <a:gd name="T7" fmla="*/ 403 h 1152"/>
              <a:gd name="T8" fmla="*/ 116 w 116"/>
              <a:gd name="T9" fmla="*/ 518 h 1152"/>
              <a:gd name="T10" fmla="*/ 0 w 116"/>
              <a:gd name="T11" fmla="*/ 634 h 1152"/>
              <a:gd name="T12" fmla="*/ 116 w 116"/>
              <a:gd name="T13" fmla="*/ 749 h 1152"/>
              <a:gd name="T14" fmla="*/ 0 w 116"/>
              <a:gd name="T15" fmla="*/ 864 h 1152"/>
              <a:gd name="T16" fmla="*/ 58 w 116"/>
              <a:gd name="T17" fmla="*/ 922 h 1152"/>
              <a:gd name="T18" fmla="*/ 58 w 116"/>
              <a:gd name="T19" fmla="*/ 1152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1152">
                <a:moveTo>
                  <a:pt x="58" y="0"/>
                </a:moveTo>
                <a:lnTo>
                  <a:pt x="58" y="230"/>
                </a:lnTo>
                <a:lnTo>
                  <a:pt x="116" y="288"/>
                </a:lnTo>
                <a:lnTo>
                  <a:pt x="0" y="403"/>
                </a:lnTo>
                <a:lnTo>
                  <a:pt x="116" y="518"/>
                </a:lnTo>
                <a:lnTo>
                  <a:pt x="0" y="634"/>
                </a:lnTo>
                <a:lnTo>
                  <a:pt x="116" y="749"/>
                </a:lnTo>
                <a:lnTo>
                  <a:pt x="0" y="864"/>
                </a:lnTo>
                <a:lnTo>
                  <a:pt x="58" y="922"/>
                </a:lnTo>
                <a:lnTo>
                  <a:pt x="58" y="1152"/>
                </a:lnTo>
              </a:path>
            </a:pathLst>
          </a:custGeom>
          <a:noFill/>
          <a:ln w="19050" cap="flat"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a:endParaRPr lang="en-US" dirty="0"/>
          </a:p>
        </p:txBody>
      </p:sp>
      <p:grpSp>
        <p:nvGrpSpPr>
          <p:cNvPr id="15" name="Group 267"/>
          <p:cNvGrpSpPr>
            <a:grpSpLocks/>
          </p:cNvGrpSpPr>
          <p:nvPr/>
        </p:nvGrpSpPr>
        <p:grpSpPr bwMode="auto">
          <a:xfrm>
            <a:off x="1256531" y="2828509"/>
            <a:ext cx="549275" cy="914400"/>
            <a:chOff x="576" y="835"/>
            <a:chExt cx="346" cy="576"/>
          </a:xfrm>
        </p:grpSpPr>
        <p:sp>
          <p:nvSpPr>
            <p:cNvPr id="17" name="Oval 268"/>
            <p:cNvSpPr>
              <a:spLocks noChangeArrowheads="1"/>
            </p:cNvSpPr>
            <p:nvPr/>
          </p:nvSpPr>
          <p:spPr bwMode="auto">
            <a:xfrm>
              <a:off x="576" y="950"/>
              <a:ext cx="346" cy="346"/>
            </a:xfrm>
            <a:prstGeom prst="ellipse">
              <a:avLst/>
            </a:prstGeom>
            <a:noFill/>
            <a:ln w="1905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 name="Line 269"/>
            <p:cNvSpPr>
              <a:spLocks noChangeShapeType="1"/>
            </p:cNvSpPr>
            <p:nvPr/>
          </p:nvSpPr>
          <p:spPr bwMode="auto">
            <a:xfrm>
              <a:off x="749" y="835"/>
              <a:ext cx="0" cy="115"/>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 name="Line 270"/>
            <p:cNvSpPr>
              <a:spLocks noChangeShapeType="1"/>
            </p:cNvSpPr>
            <p:nvPr/>
          </p:nvSpPr>
          <p:spPr bwMode="auto">
            <a:xfrm>
              <a:off x="749" y="1296"/>
              <a:ext cx="0" cy="115"/>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20" name="Group 271"/>
            <p:cNvGrpSpPr>
              <a:grpSpLocks/>
            </p:cNvGrpSpPr>
            <p:nvPr/>
          </p:nvGrpSpPr>
          <p:grpSpPr bwMode="auto">
            <a:xfrm>
              <a:off x="600" y="1026"/>
              <a:ext cx="288" cy="191"/>
              <a:chOff x="1094" y="1066"/>
              <a:chExt cx="346" cy="230"/>
            </a:xfrm>
          </p:grpSpPr>
          <p:grpSp>
            <p:nvGrpSpPr>
              <p:cNvPr id="21" name="Group 272"/>
              <p:cNvGrpSpPr>
                <a:grpSpLocks/>
              </p:cNvGrpSpPr>
              <p:nvPr/>
            </p:nvGrpSpPr>
            <p:grpSpPr bwMode="auto">
              <a:xfrm>
                <a:off x="1152" y="1066"/>
                <a:ext cx="230" cy="230"/>
                <a:chOff x="1152" y="1008"/>
                <a:chExt cx="230" cy="230"/>
              </a:xfrm>
            </p:grpSpPr>
            <p:sp>
              <p:nvSpPr>
                <p:cNvPr id="23" name="Freeform 273"/>
                <p:cNvSpPr>
                  <a:spLocks/>
                </p:cNvSpPr>
                <p:nvPr/>
              </p:nvSpPr>
              <p:spPr bwMode="auto">
                <a:xfrm>
                  <a:off x="1152" y="1008"/>
                  <a:ext cx="115" cy="115"/>
                </a:xfrm>
                <a:custGeom>
                  <a:avLst/>
                  <a:gdLst>
                    <a:gd name="T0" fmla="*/ 0 w 115"/>
                    <a:gd name="T1" fmla="*/ 115 h 115"/>
                    <a:gd name="T2" fmla="*/ 58 w 115"/>
                    <a:gd name="T3" fmla="*/ 0 h 115"/>
                    <a:gd name="T4" fmla="*/ 115 w 115"/>
                    <a:gd name="T5" fmla="*/ 115 h 115"/>
                  </a:gdLst>
                  <a:ahLst/>
                  <a:cxnLst>
                    <a:cxn ang="0">
                      <a:pos x="T0" y="T1"/>
                    </a:cxn>
                    <a:cxn ang="0">
                      <a:pos x="T2" y="T3"/>
                    </a:cxn>
                    <a:cxn ang="0">
                      <a:pos x="T4" y="T5"/>
                    </a:cxn>
                  </a:cxnLst>
                  <a:rect l="0" t="0" r="r" b="b"/>
                  <a:pathLst>
                    <a:path w="115" h="115">
                      <a:moveTo>
                        <a:pt x="0" y="115"/>
                      </a:moveTo>
                      <a:cubicBezTo>
                        <a:pt x="19" y="57"/>
                        <a:pt x="39" y="0"/>
                        <a:pt x="58" y="0"/>
                      </a:cubicBezTo>
                      <a:cubicBezTo>
                        <a:pt x="77" y="0"/>
                        <a:pt x="96" y="57"/>
                        <a:pt x="115" y="115"/>
                      </a:cubicBezTo>
                    </a:path>
                  </a:pathLst>
                </a:custGeom>
                <a:noFill/>
                <a:ln w="19050" cap="flat"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 name="Freeform 274"/>
                <p:cNvSpPr>
                  <a:spLocks/>
                </p:cNvSpPr>
                <p:nvPr/>
              </p:nvSpPr>
              <p:spPr bwMode="auto">
                <a:xfrm flipV="1">
                  <a:off x="1267" y="1123"/>
                  <a:ext cx="115" cy="115"/>
                </a:xfrm>
                <a:custGeom>
                  <a:avLst/>
                  <a:gdLst>
                    <a:gd name="T0" fmla="*/ 0 w 115"/>
                    <a:gd name="T1" fmla="*/ 115 h 115"/>
                    <a:gd name="T2" fmla="*/ 58 w 115"/>
                    <a:gd name="T3" fmla="*/ 0 h 115"/>
                    <a:gd name="T4" fmla="*/ 115 w 115"/>
                    <a:gd name="T5" fmla="*/ 115 h 115"/>
                  </a:gdLst>
                  <a:ahLst/>
                  <a:cxnLst>
                    <a:cxn ang="0">
                      <a:pos x="T0" y="T1"/>
                    </a:cxn>
                    <a:cxn ang="0">
                      <a:pos x="T2" y="T3"/>
                    </a:cxn>
                    <a:cxn ang="0">
                      <a:pos x="T4" y="T5"/>
                    </a:cxn>
                  </a:cxnLst>
                  <a:rect l="0" t="0" r="r" b="b"/>
                  <a:pathLst>
                    <a:path w="115" h="115">
                      <a:moveTo>
                        <a:pt x="0" y="115"/>
                      </a:moveTo>
                      <a:cubicBezTo>
                        <a:pt x="19" y="57"/>
                        <a:pt x="39" y="0"/>
                        <a:pt x="58" y="0"/>
                      </a:cubicBezTo>
                      <a:cubicBezTo>
                        <a:pt x="77" y="0"/>
                        <a:pt x="96" y="57"/>
                        <a:pt x="115" y="115"/>
                      </a:cubicBezTo>
                    </a:path>
                  </a:pathLst>
                </a:custGeom>
                <a:noFill/>
                <a:ln w="19050" cap="flat"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2" name="Line 275"/>
              <p:cNvSpPr>
                <a:spLocks noChangeShapeType="1"/>
              </p:cNvSpPr>
              <p:nvPr/>
            </p:nvSpPr>
            <p:spPr bwMode="auto">
              <a:xfrm>
                <a:off x="1094" y="1181"/>
                <a:ext cx="346" cy="0"/>
              </a:xfrm>
              <a:prstGeom prst="line">
                <a:avLst/>
              </a:prstGeom>
              <a:noFill/>
              <a:ln w="12700">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26" name="Group 125"/>
          <p:cNvGrpSpPr>
            <a:grpSpLocks/>
          </p:cNvGrpSpPr>
          <p:nvPr/>
        </p:nvGrpSpPr>
        <p:grpSpPr bwMode="auto">
          <a:xfrm>
            <a:off x="1302569" y="3657454"/>
            <a:ext cx="457200" cy="457200"/>
            <a:chOff x="1585" y="1987"/>
            <a:chExt cx="288" cy="288"/>
          </a:xfrm>
        </p:grpSpPr>
        <p:grpSp>
          <p:nvGrpSpPr>
            <p:cNvPr id="28" name="Group 126"/>
            <p:cNvGrpSpPr>
              <a:grpSpLocks/>
            </p:cNvGrpSpPr>
            <p:nvPr/>
          </p:nvGrpSpPr>
          <p:grpSpPr bwMode="auto">
            <a:xfrm>
              <a:off x="1585" y="2160"/>
              <a:ext cx="288" cy="115"/>
              <a:chOff x="1152" y="2160"/>
              <a:chExt cx="288" cy="115"/>
            </a:xfrm>
          </p:grpSpPr>
          <p:sp>
            <p:nvSpPr>
              <p:cNvPr id="30" name="Line 127"/>
              <p:cNvSpPr>
                <a:spLocks noChangeShapeType="1"/>
              </p:cNvSpPr>
              <p:nvPr/>
            </p:nvSpPr>
            <p:spPr bwMode="auto">
              <a:xfrm>
                <a:off x="1152" y="2160"/>
                <a:ext cx="288"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 name="Line 128"/>
              <p:cNvSpPr>
                <a:spLocks noChangeShapeType="1"/>
              </p:cNvSpPr>
              <p:nvPr/>
            </p:nvSpPr>
            <p:spPr bwMode="auto">
              <a:xfrm>
                <a:off x="1210" y="2218"/>
                <a:ext cx="172"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 name="Line 129"/>
              <p:cNvSpPr>
                <a:spLocks noChangeShapeType="1"/>
              </p:cNvSpPr>
              <p:nvPr/>
            </p:nvSpPr>
            <p:spPr bwMode="auto">
              <a:xfrm>
                <a:off x="1267" y="2275"/>
                <a:ext cx="58"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29" name="Line 130"/>
            <p:cNvSpPr>
              <a:spLocks noChangeShapeType="1"/>
            </p:cNvSpPr>
            <p:nvPr/>
          </p:nvSpPr>
          <p:spPr bwMode="auto">
            <a:xfrm flipV="1">
              <a:off x="1728" y="1987"/>
              <a:ext cx="0" cy="17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3" name="Freeform 244"/>
          <p:cNvSpPr>
            <a:spLocks/>
          </p:cNvSpPr>
          <p:nvPr/>
        </p:nvSpPr>
        <p:spPr bwMode="auto">
          <a:xfrm rot="10800000">
            <a:off x="5073941" y="1914109"/>
            <a:ext cx="184150" cy="914400"/>
          </a:xfrm>
          <a:custGeom>
            <a:avLst/>
            <a:gdLst>
              <a:gd name="T0" fmla="*/ 58 w 116"/>
              <a:gd name="T1" fmla="*/ 0 h 1152"/>
              <a:gd name="T2" fmla="*/ 58 w 116"/>
              <a:gd name="T3" fmla="*/ 230 h 1152"/>
              <a:gd name="T4" fmla="*/ 116 w 116"/>
              <a:gd name="T5" fmla="*/ 288 h 1152"/>
              <a:gd name="T6" fmla="*/ 0 w 116"/>
              <a:gd name="T7" fmla="*/ 403 h 1152"/>
              <a:gd name="T8" fmla="*/ 116 w 116"/>
              <a:gd name="T9" fmla="*/ 518 h 1152"/>
              <a:gd name="T10" fmla="*/ 0 w 116"/>
              <a:gd name="T11" fmla="*/ 634 h 1152"/>
              <a:gd name="T12" fmla="*/ 116 w 116"/>
              <a:gd name="T13" fmla="*/ 749 h 1152"/>
              <a:gd name="T14" fmla="*/ 0 w 116"/>
              <a:gd name="T15" fmla="*/ 864 h 1152"/>
              <a:gd name="T16" fmla="*/ 58 w 116"/>
              <a:gd name="T17" fmla="*/ 922 h 1152"/>
              <a:gd name="T18" fmla="*/ 58 w 116"/>
              <a:gd name="T19" fmla="*/ 1152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1152">
                <a:moveTo>
                  <a:pt x="58" y="0"/>
                </a:moveTo>
                <a:lnTo>
                  <a:pt x="58" y="230"/>
                </a:lnTo>
                <a:lnTo>
                  <a:pt x="116" y="288"/>
                </a:lnTo>
                <a:lnTo>
                  <a:pt x="0" y="403"/>
                </a:lnTo>
                <a:lnTo>
                  <a:pt x="116" y="518"/>
                </a:lnTo>
                <a:lnTo>
                  <a:pt x="0" y="634"/>
                </a:lnTo>
                <a:lnTo>
                  <a:pt x="116" y="749"/>
                </a:lnTo>
                <a:lnTo>
                  <a:pt x="0" y="864"/>
                </a:lnTo>
                <a:lnTo>
                  <a:pt x="58" y="922"/>
                </a:lnTo>
                <a:lnTo>
                  <a:pt x="58" y="1152"/>
                </a:lnTo>
              </a:path>
            </a:pathLst>
          </a:custGeom>
          <a:noFill/>
          <a:ln w="19050" cap="flat"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a:endParaRPr lang="en-US" dirty="0"/>
          </a:p>
        </p:txBody>
      </p:sp>
      <p:grpSp>
        <p:nvGrpSpPr>
          <p:cNvPr id="34" name="Group 125"/>
          <p:cNvGrpSpPr>
            <a:grpSpLocks/>
          </p:cNvGrpSpPr>
          <p:nvPr/>
        </p:nvGrpSpPr>
        <p:grpSpPr bwMode="auto">
          <a:xfrm>
            <a:off x="4944254" y="2675843"/>
            <a:ext cx="457200" cy="457200"/>
            <a:chOff x="1585" y="1987"/>
            <a:chExt cx="288" cy="288"/>
          </a:xfrm>
        </p:grpSpPr>
        <p:grpSp>
          <p:nvGrpSpPr>
            <p:cNvPr id="35" name="Group 126"/>
            <p:cNvGrpSpPr>
              <a:grpSpLocks/>
            </p:cNvGrpSpPr>
            <p:nvPr/>
          </p:nvGrpSpPr>
          <p:grpSpPr bwMode="auto">
            <a:xfrm>
              <a:off x="1585" y="2160"/>
              <a:ext cx="288" cy="115"/>
              <a:chOff x="1152" y="2160"/>
              <a:chExt cx="288" cy="115"/>
            </a:xfrm>
          </p:grpSpPr>
          <p:sp>
            <p:nvSpPr>
              <p:cNvPr id="37" name="Line 127"/>
              <p:cNvSpPr>
                <a:spLocks noChangeShapeType="1"/>
              </p:cNvSpPr>
              <p:nvPr/>
            </p:nvSpPr>
            <p:spPr bwMode="auto">
              <a:xfrm>
                <a:off x="1152" y="2160"/>
                <a:ext cx="288"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 name="Line 128"/>
              <p:cNvSpPr>
                <a:spLocks noChangeShapeType="1"/>
              </p:cNvSpPr>
              <p:nvPr/>
            </p:nvSpPr>
            <p:spPr bwMode="auto">
              <a:xfrm>
                <a:off x="1210" y="2218"/>
                <a:ext cx="172"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 name="Line 129"/>
              <p:cNvSpPr>
                <a:spLocks noChangeShapeType="1"/>
              </p:cNvSpPr>
              <p:nvPr/>
            </p:nvSpPr>
            <p:spPr bwMode="auto">
              <a:xfrm>
                <a:off x="1267" y="2275"/>
                <a:ext cx="58"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6" name="Line 130"/>
            <p:cNvSpPr>
              <a:spLocks noChangeShapeType="1"/>
            </p:cNvSpPr>
            <p:nvPr/>
          </p:nvSpPr>
          <p:spPr bwMode="auto">
            <a:xfrm flipV="1">
              <a:off x="1728" y="1987"/>
              <a:ext cx="0" cy="17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40" name="Freeform 244"/>
          <p:cNvSpPr>
            <a:spLocks/>
          </p:cNvSpPr>
          <p:nvPr/>
        </p:nvSpPr>
        <p:spPr bwMode="auto">
          <a:xfrm rot="10800000">
            <a:off x="5134266" y="3744859"/>
            <a:ext cx="184150" cy="914400"/>
          </a:xfrm>
          <a:custGeom>
            <a:avLst/>
            <a:gdLst>
              <a:gd name="T0" fmla="*/ 58 w 116"/>
              <a:gd name="T1" fmla="*/ 0 h 1152"/>
              <a:gd name="T2" fmla="*/ 58 w 116"/>
              <a:gd name="T3" fmla="*/ 230 h 1152"/>
              <a:gd name="T4" fmla="*/ 116 w 116"/>
              <a:gd name="T5" fmla="*/ 288 h 1152"/>
              <a:gd name="T6" fmla="*/ 0 w 116"/>
              <a:gd name="T7" fmla="*/ 403 h 1152"/>
              <a:gd name="T8" fmla="*/ 116 w 116"/>
              <a:gd name="T9" fmla="*/ 518 h 1152"/>
              <a:gd name="T10" fmla="*/ 0 w 116"/>
              <a:gd name="T11" fmla="*/ 634 h 1152"/>
              <a:gd name="T12" fmla="*/ 116 w 116"/>
              <a:gd name="T13" fmla="*/ 749 h 1152"/>
              <a:gd name="T14" fmla="*/ 0 w 116"/>
              <a:gd name="T15" fmla="*/ 864 h 1152"/>
              <a:gd name="T16" fmla="*/ 58 w 116"/>
              <a:gd name="T17" fmla="*/ 922 h 1152"/>
              <a:gd name="T18" fmla="*/ 58 w 116"/>
              <a:gd name="T19" fmla="*/ 1152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1152">
                <a:moveTo>
                  <a:pt x="58" y="0"/>
                </a:moveTo>
                <a:lnTo>
                  <a:pt x="58" y="230"/>
                </a:lnTo>
                <a:lnTo>
                  <a:pt x="116" y="288"/>
                </a:lnTo>
                <a:lnTo>
                  <a:pt x="0" y="403"/>
                </a:lnTo>
                <a:lnTo>
                  <a:pt x="116" y="518"/>
                </a:lnTo>
                <a:lnTo>
                  <a:pt x="0" y="634"/>
                </a:lnTo>
                <a:lnTo>
                  <a:pt x="116" y="749"/>
                </a:lnTo>
                <a:lnTo>
                  <a:pt x="0" y="864"/>
                </a:lnTo>
                <a:lnTo>
                  <a:pt x="58" y="922"/>
                </a:lnTo>
                <a:lnTo>
                  <a:pt x="58" y="1152"/>
                </a:lnTo>
              </a:path>
            </a:pathLst>
          </a:custGeom>
          <a:noFill/>
          <a:ln w="19050" cap="flat"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a:endParaRPr lang="en-US" dirty="0"/>
          </a:p>
        </p:txBody>
      </p:sp>
      <p:grpSp>
        <p:nvGrpSpPr>
          <p:cNvPr id="41" name="Group 125"/>
          <p:cNvGrpSpPr>
            <a:grpSpLocks/>
          </p:cNvGrpSpPr>
          <p:nvPr/>
        </p:nvGrpSpPr>
        <p:grpSpPr bwMode="auto">
          <a:xfrm>
            <a:off x="5004579" y="4506593"/>
            <a:ext cx="457200" cy="457200"/>
            <a:chOff x="1585" y="1987"/>
            <a:chExt cx="288" cy="288"/>
          </a:xfrm>
        </p:grpSpPr>
        <p:grpSp>
          <p:nvGrpSpPr>
            <p:cNvPr id="42" name="Group 126"/>
            <p:cNvGrpSpPr>
              <a:grpSpLocks/>
            </p:cNvGrpSpPr>
            <p:nvPr/>
          </p:nvGrpSpPr>
          <p:grpSpPr bwMode="auto">
            <a:xfrm>
              <a:off x="1585" y="2160"/>
              <a:ext cx="288" cy="115"/>
              <a:chOff x="1152" y="2160"/>
              <a:chExt cx="288" cy="115"/>
            </a:xfrm>
          </p:grpSpPr>
          <p:sp>
            <p:nvSpPr>
              <p:cNvPr id="44" name="Line 127"/>
              <p:cNvSpPr>
                <a:spLocks noChangeShapeType="1"/>
              </p:cNvSpPr>
              <p:nvPr/>
            </p:nvSpPr>
            <p:spPr bwMode="auto">
              <a:xfrm>
                <a:off x="1152" y="2160"/>
                <a:ext cx="288"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 name="Line 128"/>
              <p:cNvSpPr>
                <a:spLocks noChangeShapeType="1"/>
              </p:cNvSpPr>
              <p:nvPr/>
            </p:nvSpPr>
            <p:spPr bwMode="auto">
              <a:xfrm>
                <a:off x="1210" y="2218"/>
                <a:ext cx="172"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 name="Line 129"/>
              <p:cNvSpPr>
                <a:spLocks noChangeShapeType="1"/>
              </p:cNvSpPr>
              <p:nvPr/>
            </p:nvSpPr>
            <p:spPr bwMode="auto">
              <a:xfrm>
                <a:off x="1267" y="2275"/>
                <a:ext cx="58"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43" name="Line 130"/>
            <p:cNvSpPr>
              <a:spLocks noChangeShapeType="1"/>
            </p:cNvSpPr>
            <p:nvPr/>
          </p:nvSpPr>
          <p:spPr bwMode="auto">
            <a:xfrm flipV="1">
              <a:off x="1728" y="1987"/>
              <a:ext cx="0" cy="17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7" name="Rectangle 6"/>
          <p:cNvSpPr/>
          <p:nvPr/>
        </p:nvSpPr>
        <p:spPr bwMode="auto">
          <a:xfrm rot="19410843">
            <a:off x="3714521" y="2257064"/>
            <a:ext cx="1585731" cy="254643"/>
          </a:xfrm>
          <a:prstGeom prst="rect">
            <a:avLst/>
          </a:prstGeom>
          <a:solidFill>
            <a:srgbClr val="FF66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pitchFamily="1" charset="0"/>
            </a:endParaRPr>
          </a:p>
        </p:txBody>
      </p:sp>
      <p:sp>
        <p:nvSpPr>
          <p:cNvPr id="47" name="TextBox 46"/>
          <p:cNvSpPr txBox="1"/>
          <p:nvPr/>
        </p:nvSpPr>
        <p:spPr>
          <a:xfrm>
            <a:off x="1189818" y="2106717"/>
            <a:ext cx="798617" cy="461665"/>
          </a:xfrm>
          <a:prstGeom prst="rect">
            <a:avLst/>
          </a:prstGeom>
          <a:noFill/>
        </p:spPr>
        <p:txBody>
          <a:bodyPr wrap="none" rtlCol="0">
            <a:spAutoFit/>
          </a:bodyPr>
          <a:lstStyle/>
          <a:p>
            <a:r>
              <a:rPr lang="en-US" dirty="0" smtClean="0">
                <a:solidFill>
                  <a:srgbClr val="000000"/>
                </a:solidFill>
                <a:latin typeface="Times" panose="02020603050405020304" pitchFamily="18" charset="0"/>
                <a:cs typeface="Times" panose="02020603050405020304" pitchFamily="18" charset="0"/>
              </a:rPr>
              <a:t>50 </a:t>
            </a:r>
            <a:r>
              <a:rPr lang="el-GR" dirty="0" smtClean="0">
                <a:solidFill>
                  <a:srgbClr val="000000"/>
                </a:solidFill>
                <a:latin typeface="Times" panose="02020603050405020304" pitchFamily="18" charset="0"/>
                <a:cs typeface="Times" panose="02020603050405020304" pitchFamily="18" charset="0"/>
              </a:rPr>
              <a:t>Ω</a:t>
            </a:r>
            <a:endParaRPr lang="en-US" dirty="0" smtClean="0">
              <a:solidFill>
                <a:srgbClr val="000000"/>
              </a:solidFill>
              <a:latin typeface="Times" panose="02020603050405020304" pitchFamily="18" charset="0"/>
              <a:cs typeface="Times" panose="02020603050405020304" pitchFamily="18" charset="0"/>
            </a:endParaRPr>
          </a:p>
        </p:txBody>
      </p:sp>
      <p:sp>
        <p:nvSpPr>
          <p:cNvPr id="48" name="TextBox 47"/>
          <p:cNvSpPr txBox="1"/>
          <p:nvPr/>
        </p:nvSpPr>
        <p:spPr>
          <a:xfrm>
            <a:off x="2633924" y="2096518"/>
            <a:ext cx="798617" cy="461665"/>
          </a:xfrm>
          <a:prstGeom prst="rect">
            <a:avLst/>
          </a:prstGeom>
          <a:noFill/>
        </p:spPr>
        <p:txBody>
          <a:bodyPr wrap="none" rtlCol="0">
            <a:spAutoFit/>
          </a:bodyPr>
          <a:lstStyle/>
          <a:p>
            <a:r>
              <a:rPr lang="en-US" dirty="0" smtClean="0">
                <a:solidFill>
                  <a:srgbClr val="000000"/>
                </a:solidFill>
                <a:latin typeface="Times" panose="02020603050405020304" pitchFamily="18" charset="0"/>
                <a:cs typeface="Times" panose="02020603050405020304" pitchFamily="18" charset="0"/>
              </a:rPr>
              <a:t>50 </a:t>
            </a:r>
            <a:r>
              <a:rPr lang="el-GR" dirty="0" smtClean="0">
                <a:solidFill>
                  <a:srgbClr val="000000"/>
                </a:solidFill>
                <a:latin typeface="Times" panose="02020603050405020304" pitchFamily="18" charset="0"/>
                <a:cs typeface="Times" panose="02020603050405020304" pitchFamily="18" charset="0"/>
              </a:rPr>
              <a:t>Ω</a:t>
            </a:r>
            <a:endParaRPr lang="en-US" dirty="0" smtClean="0">
              <a:solidFill>
                <a:srgbClr val="000000"/>
              </a:solidFill>
              <a:latin typeface="Times" panose="02020603050405020304" pitchFamily="18" charset="0"/>
              <a:cs typeface="Times" panose="02020603050405020304" pitchFamily="18" charset="0"/>
            </a:endParaRPr>
          </a:p>
        </p:txBody>
      </p:sp>
      <p:sp>
        <p:nvSpPr>
          <p:cNvPr id="49" name="TextBox 48"/>
          <p:cNvSpPr txBox="1"/>
          <p:nvPr/>
        </p:nvSpPr>
        <p:spPr>
          <a:xfrm>
            <a:off x="5401454" y="1993178"/>
            <a:ext cx="798617" cy="461665"/>
          </a:xfrm>
          <a:prstGeom prst="rect">
            <a:avLst/>
          </a:prstGeom>
          <a:noFill/>
        </p:spPr>
        <p:txBody>
          <a:bodyPr wrap="none" rtlCol="0">
            <a:spAutoFit/>
          </a:bodyPr>
          <a:lstStyle/>
          <a:p>
            <a:r>
              <a:rPr lang="en-US" dirty="0" smtClean="0">
                <a:solidFill>
                  <a:srgbClr val="000000"/>
                </a:solidFill>
                <a:latin typeface="Times" panose="02020603050405020304" pitchFamily="18" charset="0"/>
                <a:cs typeface="Times" panose="02020603050405020304" pitchFamily="18" charset="0"/>
              </a:rPr>
              <a:t>50 </a:t>
            </a:r>
            <a:r>
              <a:rPr lang="el-GR" dirty="0" smtClean="0">
                <a:solidFill>
                  <a:srgbClr val="000000"/>
                </a:solidFill>
                <a:latin typeface="Times" panose="02020603050405020304" pitchFamily="18" charset="0"/>
                <a:cs typeface="Times" panose="02020603050405020304" pitchFamily="18" charset="0"/>
              </a:rPr>
              <a:t>Ω</a:t>
            </a:r>
            <a:endParaRPr lang="en-US" dirty="0" smtClean="0">
              <a:solidFill>
                <a:srgbClr val="000000"/>
              </a:solidFill>
              <a:latin typeface="Times" panose="02020603050405020304" pitchFamily="18" charset="0"/>
              <a:cs typeface="Times" panose="02020603050405020304" pitchFamily="18" charset="0"/>
            </a:endParaRPr>
          </a:p>
        </p:txBody>
      </p:sp>
      <p:sp>
        <p:nvSpPr>
          <p:cNvPr id="50" name="TextBox 49"/>
          <p:cNvSpPr txBox="1"/>
          <p:nvPr/>
        </p:nvSpPr>
        <p:spPr>
          <a:xfrm>
            <a:off x="5461779" y="3971226"/>
            <a:ext cx="798617" cy="461665"/>
          </a:xfrm>
          <a:prstGeom prst="rect">
            <a:avLst/>
          </a:prstGeom>
          <a:noFill/>
        </p:spPr>
        <p:txBody>
          <a:bodyPr wrap="none" rtlCol="0">
            <a:spAutoFit/>
          </a:bodyPr>
          <a:lstStyle/>
          <a:p>
            <a:r>
              <a:rPr lang="en-US" dirty="0" smtClean="0">
                <a:solidFill>
                  <a:srgbClr val="000000"/>
                </a:solidFill>
                <a:latin typeface="Times" panose="02020603050405020304" pitchFamily="18" charset="0"/>
                <a:cs typeface="Times" panose="02020603050405020304" pitchFamily="18" charset="0"/>
              </a:rPr>
              <a:t>50 </a:t>
            </a:r>
            <a:r>
              <a:rPr lang="el-GR" dirty="0" smtClean="0">
                <a:solidFill>
                  <a:srgbClr val="000000"/>
                </a:solidFill>
                <a:latin typeface="Times" panose="02020603050405020304" pitchFamily="18" charset="0"/>
                <a:cs typeface="Times" panose="02020603050405020304" pitchFamily="18" charset="0"/>
              </a:rPr>
              <a:t>Ω</a:t>
            </a:r>
            <a:endParaRPr lang="en-US" dirty="0" smtClean="0">
              <a:solidFill>
                <a:srgbClr val="000000"/>
              </a:solidFill>
              <a:latin typeface="Times" panose="02020603050405020304" pitchFamily="18" charset="0"/>
              <a:cs typeface="Times" panose="02020603050405020304" pitchFamily="18" charset="0"/>
            </a:endParaRPr>
          </a:p>
        </p:txBody>
      </p:sp>
      <p:sp>
        <p:nvSpPr>
          <p:cNvPr id="51" name="TextBox 50"/>
          <p:cNvSpPr txBox="1"/>
          <p:nvPr/>
        </p:nvSpPr>
        <p:spPr>
          <a:xfrm rot="19159957">
            <a:off x="3806043" y="1840512"/>
            <a:ext cx="798617" cy="461665"/>
          </a:xfrm>
          <a:prstGeom prst="rect">
            <a:avLst/>
          </a:prstGeom>
          <a:noFill/>
        </p:spPr>
        <p:txBody>
          <a:bodyPr wrap="none" rtlCol="0">
            <a:spAutoFit/>
          </a:bodyPr>
          <a:lstStyle/>
          <a:p>
            <a:r>
              <a:rPr lang="en-US" dirty="0" smtClean="0">
                <a:solidFill>
                  <a:srgbClr val="000000"/>
                </a:solidFill>
                <a:latin typeface="Times" panose="02020603050405020304" pitchFamily="18" charset="0"/>
                <a:cs typeface="Times" panose="02020603050405020304" pitchFamily="18" charset="0"/>
              </a:rPr>
              <a:t>50 </a:t>
            </a:r>
            <a:r>
              <a:rPr lang="el-GR" dirty="0" smtClean="0">
                <a:solidFill>
                  <a:srgbClr val="000000"/>
                </a:solidFill>
                <a:latin typeface="Times" panose="02020603050405020304" pitchFamily="18" charset="0"/>
                <a:cs typeface="Times" panose="02020603050405020304" pitchFamily="18" charset="0"/>
              </a:rPr>
              <a:t>Ω</a:t>
            </a:r>
            <a:endParaRPr lang="en-US" dirty="0" smtClean="0">
              <a:solidFill>
                <a:srgbClr val="000000"/>
              </a:solidFill>
              <a:latin typeface="Times" panose="02020603050405020304" pitchFamily="18" charset="0"/>
              <a:cs typeface="Times" panose="02020603050405020304" pitchFamily="18" charset="0"/>
            </a:endParaRPr>
          </a:p>
        </p:txBody>
      </p:sp>
      <p:sp>
        <p:nvSpPr>
          <p:cNvPr id="52" name="TextBox 51"/>
          <p:cNvSpPr txBox="1"/>
          <p:nvPr/>
        </p:nvSpPr>
        <p:spPr>
          <a:xfrm rot="2191052">
            <a:off x="3873695" y="3297033"/>
            <a:ext cx="798617" cy="461665"/>
          </a:xfrm>
          <a:prstGeom prst="rect">
            <a:avLst/>
          </a:prstGeom>
          <a:noFill/>
        </p:spPr>
        <p:txBody>
          <a:bodyPr wrap="none" rtlCol="0">
            <a:spAutoFit/>
          </a:bodyPr>
          <a:lstStyle/>
          <a:p>
            <a:r>
              <a:rPr lang="en-US" dirty="0" smtClean="0">
                <a:solidFill>
                  <a:srgbClr val="000000"/>
                </a:solidFill>
                <a:latin typeface="Times" panose="02020603050405020304" pitchFamily="18" charset="0"/>
                <a:cs typeface="Times" panose="02020603050405020304" pitchFamily="18" charset="0"/>
              </a:rPr>
              <a:t>50 </a:t>
            </a:r>
            <a:r>
              <a:rPr lang="el-GR" dirty="0" smtClean="0">
                <a:solidFill>
                  <a:srgbClr val="000000"/>
                </a:solidFill>
                <a:latin typeface="Times" panose="02020603050405020304" pitchFamily="18" charset="0"/>
                <a:cs typeface="Times" panose="02020603050405020304" pitchFamily="18" charset="0"/>
              </a:rPr>
              <a:t>Ω</a:t>
            </a:r>
            <a:endParaRPr lang="en-US" dirty="0" smtClean="0">
              <a:solidFill>
                <a:srgbClr val="000000"/>
              </a:solidFill>
              <a:latin typeface="Times" panose="02020603050405020304" pitchFamily="18" charset="0"/>
              <a:cs typeface="Times" panose="02020603050405020304" pitchFamily="18" charset="0"/>
            </a:endParaRPr>
          </a:p>
        </p:txBody>
      </p:sp>
      <p:sp>
        <p:nvSpPr>
          <p:cNvPr id="53" name="TextBox 52"/>
          <p:cNvSpPr txBox="1"/>
          <p:nvPr/>
        </p:nvSpPr>
        <p:spPr>
          <a:xfrm>
            <a:off x="420751" y="2880938"/>
            <a:ext cx="619080" cy="553998"/>
          </a:xfrm>
          <a:prstGeom prst="rect">
            <a:avLst/>
          </a:prstGeom>
          <a:noFill/>
        </p:spPr>
        <p:txBody>
          <a:bodyPr wrap="none" rtlCol="0">
            <a:spAutoFit/>
          </a:bodyPr>
          <a:lstStyle/>
          <a:p>
            <a:r>
              <a:rPr lang="en-US" sz="3000" i="1" dirty="0" smtClean="0">
                <a:solidFill>
                  <a:schemeClr val="bg1"/>
                </a:solidFill>
                <a:latin typeface="Times" panose="02020603050405020304" pitchFamily="18" charset="0"/>
                <a:cs typeface="Times" panose="02020603050405020304" pitchFamily="18" charset="0"/>
              </a:rPr>
              <a:t>P</a:t>
            </a:r>
            <a:r>
              <a:rPr lang="en-US" sz="3000" i="1" baseline="-25000" dirty="0" smtClean="0">
                <a:solidFill>
                  <a:schemeClr val="bg1"/>
                </a:solidFill>
                <a:latin typeface="Times" panose="02020603050405020304" pitchFamily="18" charset="0"/>
                <a:cs typeface="Times" panose="02020603050405020304" pitchFamily="18" charset="0"/>
              </a:rPr>
              <a:t>in</a:t>
            </a:r>
          </a:p>
        </p:txBody>
      </p:sp>
      <p:sp>
        <p:nvSpPr>
          <p:cNvPr id="54" name="TextBox 53"/>
          <p:cNvSpPr txBox="1"/>
          <p:nvPr/>
        </p:nvSpPr>
        <p:spPr>
          <a:xfrm>
            <a:off x="6497159" y="2072998"/>
            <a:ext cx="1000595" cy="553998"/>
          </a:xfrm>
          <a:prstGeom prst="rect">
            <a:avLst/>
          </a:prstGeom>
          <a:noFill/>
        </p:spPr>
        <p:txBody>
          <a:bodyPr wrap="none" rtlCol="0">
            <a:spAutoFit/>
          </a:bodyPr>
          <a:lstStyle/>
          <a:p>
            <a:r>
              <a:rPr lang="en-US" sz="3000" i="1" dirty="0" smtClean="0">
                <a:solidFill>
                  <a:schemeClr val="bg1"/>
                </a:solidFill>
                <a:latin typeface="Times" panose="02020603050405020304" pitchFamily="18" charset="0"/>
                <a:cs typeface="Times" panose="02020603050405020304" pitchFamily="18" charset="0"/>
              </a:rPr>
              <a:t>P</a:t>
            </a:r>
            <a:r>
              <a:rPr lang="en-US" sz="3000" i="1" baseline="-25000" dirty="0" smtClean="0">
                <a:solidFill>
                  <a:schemeClr val="bg1"/>
                </a:solidFill>
                <a:latin typeface="Times" panose="02020603050405020304" pitchFamily="18" charset="0"/>
                <a:cs typeface="Times" panose="02020603050405020304" pitchFamily="18" charset="0"/>
              </a:rPr>
              <a:t>1</a:t>
            </a:r>
            <a:r>
              <a:rPr lang="en-US" sz="3000" i="1" dirty="0" smtClean="0">
                <a:solidFill>
                  <a:schemeClr val="bg1"/>
                </a:solidFill>
                <a:latin typeface="Times" panose="02020603050405020304" pitchFamily="18" charset="0"/>
                <a:cs typeface="Times" panose="02020603050405020304" pitchFamily="18" charset="0"/>
              </a:rPr>
              <a:t>=?</a:t>
            </a:r>
          </a:p>
        </p:txBody>
      </p:sp>
      <p:sp>
        <p:nvSpPr>
          <p:cNvPr id="55" name="TextBox 54"/>
          <p:cNvSpPr txBox="1"/>
          <p:nvPr/>
        </p:nvSpPr>
        <p:spPr>
          <a:xfrm>
            <a:off x="6497159" y="3867688"/>
            <a:ext cx="1000595" cy="553998"/>
          </a:xfrm>
          <a:prstGeom prst="rect">
            <a:avLst/>
          </a:prstGeom>
          <a:noFill/>
        </p:spPr>
        <p:txBody>
          <a:bodyPr wrap="none" rtlCol="0">
            <a:spAutoFit/>
          </a:bodyPr>
          <a:lstStyle/>
          <a:p>
            <a:r>
              <a:rPr lang="en-US" sz="3000" i="1" dirty="0" smtClean="0">
                <a:solidFill>
                  <a:schemeClr val="bg1"/>
                </a:solidFill>
                <a:latin typeface="Times" panose="02020603050405020304" pitchFamily="18" charset="0"/>
                <a:cs typeface="Times" panose="02020603050405020304" pitchFamily="18" charset="0"/>
              </a:rPr>
              <a:t>P</a:t>
            </a:r>
            <a:r>
              <a:rPr lang="en-US" sz="3000" i="1" baseline="-25000" dirty="0">
                <a:solidFill>
                  <a:schemeClr val="bg1"/>
                </a:solidFill>
                <a:latin typeface="Times" panose="02020603050405020304" pitchFamily="18" charset="0"/>
                <a:cs typeface="Times" panose="02020603050405020304" pitchFamily="18" charset="0"/>
              </a:rPr>
              <a:t>2</a:t>
            </a:r>
            <a:r>
              <a:rPr lang="en-US" sz="3000" i="1" dirty="0" smtClean="0">
                <a:solidFill>
                  <a:schemeClr val="bg1"/>
                </a:solidFill>
                <a:latin typeface="Times" panose="02020603050405020304" pitchFamily="18" charset="0"/>
                <a:cs typeface="Times" panose="02020603050405020304" pitchFamily="18" charset="0"/>
              </a:rPr>
              <a:t>=?</a:t>
            </a:r>
          </a:p>
        </p:txBody>
      </p:sp>
    </p:spTree>
    <p:extLst>
      <p:ext uri="{BB962C8B-B14F-4D97-AF65-F5344CB8AC3E}">
        <p14:creationId xmlns:p14="http://schemas.microsoft.com/office/powerpoint/2010/main" val="216043362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Filters</a:t>
            </a:r>
            <a:endParaRPr lang="en-US" dirty="0"/>
          </a:p>
        </p:txBody>
      </p:sp>
      <p:sp>
        <p:nvSpPr>
          <p:cNvPr id="3" name="Content Placeholder 2"/>
          <p:cNvSpPr>
            <a:spLocks noGrp="1"/>
          </p:cNvSpPr>
          <p:nvPr>
            <p:ph type="body" sz="quarter" idx="10"/>
          </p:nvPr>
        </p:nvSpPr>
        <p:spPr>
          <a:prstGeom prst="rect">
            <a:avLst/>
          </a:prstGeom>
        </p:spPr>
        <p:txBody>
          <a:bodyPr/>
          <a:lstStyle/>
          <a:p>
            <a:r>
              <a:rPr lang="en-US" sz="2400" dirty="0" smtClean="0"/>
              <a:t> Specifications</a:t>
            </a:r>
          </a:p>
        </p:txBody>
      </p:sp>
      <p:pic>
        <p:nvPicPr>
          <p:cNvPr id="64514" name="Picture 2" descr="http://e2e.ti.com/resized-image.ashx/__size/550x0/__key/CommunityServer-Discussions-Components-Files/399/6886.Bandpass.png"/>
          <p:cNvPicPr>
            <a:picLocks noChangeAspect="1" noChangeArrowheads="1"/>
          </p:cNvPicPr>
          <p:nvPr/>
        </p:nvPicPr>
        <p:blipFill>
          <a:blip r:embed="rId2" cstate="print"/>
          <a:srcRect/>
          <a:stretch>
            <a:fillRect/>
          </a:stretch>
        </p:blipFill>
        <p:spPr bwMode="auto">
          <a:xfrm>
            <a:off x="2213806" y="1553049"/>
            <a:ext cx="6325077" cy="3910666"/>
          </a:xfrm>
          <a:prstGeom prst="rect">
            <a:avLst/>
          </a:prstGeom>
          <a:noFill/>
        </p:spPr>
      </p:pic>
      <p:sp>
        <p:nvSpPr>
          <p:cNvPr id="5" name="Rectangle 4"/>
          <p:cNvSpPr/>
          <p:nvPr/>
        </p:nvSpPr>
        <p:spPr>
          <a:xfrm>
            <a:off x="1465729" y="6581001"/>
            <a:ext cx="6750424" cy="276999"/>
          </a:xfrm>
          <a:prstGeom prst="rect">
            <a:avLst/>
          </a:prstGeom>
        </p:spPr>
        <p:txBody>
          <a:bodyPr wrap="square">
            <a:spAutoFit/>
          </a:bodyPr>
          <a:lstStyle/>
          <a:p>
            <a:r>
              <a:rPr lang="en-US" sz="1200" dirty="0" smtClean="0">
                <a:hlinkClick r:id="rId3"/>
              </a:rPr>
              <a:t>http://e2e.ti.com/support/development_tools/webench_design_center/f/399/t/87122.aspx</a:t>
            </a:r>
            <a:endParaRPr lang="en-US" sz="1200" dirty="0"/>
          </a:p>
        </p:txBody>
      </p:sp>
      <p:sp>
        <p:nvSpPr>
          <p:cNvPr id="6" name="Rectangle 5"/>
          <p:cNvSpPr/>
          <p:nvPr/>
        </p:nvSpPr>
        <p:spPr>
          <a:xfrm>
            <a:off x="116541" y="2217584"/>
            <a:ext cx="2277035" cy="830997"/>
          </a:xfrm>
          <a:prstGeom prst="rect">
            <a:avLst/>
          </a:prstGeom>
        </p:spPr>
        <p:txBody>
          <a:bodyPr wrap="square">
            <a:spAutoFit/>
          </a:bodyPr>
          <a:lstStyle/>
          <a:p>
            <a:pPr algn="ctr"/>
            <a:r>
              <a:rPr lang="en-US" b="1" dirty="0" smtClean="0">
                <a:solidFill>
                  <a:srgbClr val="000000"/>
                </a:solidFill>
                <a:latin typeface="Arial" pitchFamily="34" charset="0"/>
                <a:cs typeface="Arial" pitchFamily="34" charset="0"/>
              </a:rPr>
              <a:t>Insertion loss (IL)</a:t>
            </a:r>
          </a:p>
        </p:txBody>
      </p:sp>
      <p:sp>
        <p:nvSpPr>
          <p:cNvPr id="7" name="TextBox 6"/>
          <p:cNvSpPr txBox="1"/>
          <p:nvPr/>
        </p:nvSpPr>
        <p:spPr>
          <a:xfrm>
            <a:off x="6700574" y="3361765"/>
            <a:ext cx="2226892" cy="461665"/>
          </a:xfrm>
          <a:prstGeom prst="rect">
            <a:avLst/>
          </a:prstGeom>
          <a:noFill/>
        </p:spPr>
        <p:txBody>
          <a:bodyPr wrap="none" rtlCol="0">
            <a:spAutoFit/>
          </a:bodyPr>
          <a:lstStyle/>
          <a:p>
            <a:r>
              <a:rPr lang="en-US" b="1" dirty="0" smtClean="0">
                <a:solidFill>
                  <a:srgbClr val="000000"/>
                </a:solidFill>
                <a:latin typeface="+mj-lt"/>
              </a:rPr>
              <a:t>Filter shape</a:t>
            </a:r>
          </a:p>
        </p:txBody>
      </p:sp>
    </p:spTree>
    <p:extLst>
      <p:ext uri="{BB962C8B-B14F-4D97-AF65-F5344CB8AC3E}">
        <p14:creationId xmlns:p14="http://schemas.microsoft.com/office/powerpoint/2010/main" val="368075024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Filters</a:t>
            </a:r>
            <a:endParaRPr lang="en-US" dirty="0"/>
          </a:p>
        </p:txBody>
      </p:sp>
      <p:sp>
        <p:nvSpPr>
          <p:cNvPr id="3" name="Text Placeholder 2"/>
          <p:cNvSpPr>
            <a:spLocks noGrp="1"/>
          </p:cNvSpPr>
          <p:nvPr>
            <p:ph type="body" sz="quarter" idx="10"/>
          </p:nvPr>
        </p:nvSpPr>
        <p:spPr/>
        <p:txBody>
          <a:bodyPr/>
          <a:lstStyle/>
          <a:p>
            <a:endParaRPr lang="en-US"/>
          </a:p>
        </p:txBody>
      </p:sp>
      <p:pic>
        <p:nvPicPr>
          <p:cNvPr id="67586" name="Picture 2"/>
          <p:cNvPicPr>
            <a:picLocks noChangeAspect="1" noChangeArrowheads="1"/>
          </p:cNvPicPr>
          <p:nvPr/>
        </p:nvPicPr>
        <p:blipFill>
          <a:blip r:embed="rId2" cstate="print"/>
          <a:srcRect/>
          <a:stretch>
            <a:fillRect/>
          </a:stretch>
        </p:blipFill>
        <p:spPr bwMode="auto">
          <a:xfrm>
            <a:off x="314325" y="1064559"/>
            <a:ext cx="7381875" cy="5105400"/>
          </a:xfrm>
          <a:prstGeom prst="rect">
            <a:avLst/>
          </a:prstGeom>
          <a:ln>
            <a:noFill/>
          </a:ln>
          <a:effectLst>
            <a:outerShdw blurRad="292100" dist="139700" dir="2700000" algn="tl" rotWithShape="0">
              <a:srgbClr val="333333">
                <a:alpha val="65000"/>
              </a:srgbClr>
            </a:outerShdw>
          </a:effectLst>
        </p:spPr>
      </p:pic>
      <p:pic>
        <p:nvPicPr>
          <p:cNvPr id="67587" name="Picture 3"/>
          <p:cNvPicPr>
            <a:picLocks noChangeAspect="1" noChangeArrowheads="1"/>
          </p:cNvPicPr>
          <p:nvPr/>
        </p:nvPicPr>
        <p:blipFill>
          <a:blip r:embed="rId3" cstate="print"/>
          <a:srcRect/>
          <a:stretch>
            <a:fillRect/>
          </a:stretch>
        </p:blipFill>
        <p:spPr bwMode="auto">
          <a:xfrm>
            <a:off x="867725" y="2087655"/>
            <a:ext cx="7761585" cy="425039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742891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75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14"/>
          <p:cNvPicPr>
            <a:picLocks noChangeAspect="1" noChangeArrowheads="1"/>
          </p:cNvPicPr>
          <p:nvPr/>
        </p:nvPicPr>
        <p:blipFill>
          <a:blip r:embed="rId2" cstate="print"/>
          <a:srcRect b="9476"/>
          <a:stretch>
            <a:fillRect/>
          </a:stretch>
        </p:blipFill>
        <p:spPr bwMode="auto">
          <a:xfrm>
            <a:off x="4031671" y="1858033"/>
            <a:ext cx="4356772" cy="2835887"/>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smtClean="0"/>
              <a:t>Diplexer</a:t>
            </a:r>
            <a:endParaRPr lang="en-US" dirty="0"/>
          </a:p>
        </p:txBody>
      </p:sp>
      <p:sp>
        <p:nvSpPr>
          <p:cNvPr id="3" name="Text Placeholder 2"/>
          <p:cNvSpPr>
            <a:spLocks noGrp="1"/>
          </p:cNvSpPr>
          <p:nvPr>
            <p:ph type="body" sz="quarter" idx="10"/>
          </p:nvPr>
        </p:nvSpPr>
        <p:spPr/>
        <p:txBody>
          <a:bodyPr/>
          <a:lstStyle/>
          <a:p>
            <a:r>
              <a:rPr lang="en-US" dirty="0" smtClean="0"/>
              <a:t>Special kind of filter combination that allow separation of frequencies</a:t>
            </a:r>
            <a:endParaRPr lang="en-US" dirty="0"/>
          </a:p>
        </p:txBody>
      </p:sp>
      <p:sp>
        <p:nvSpPr>
          <p:cNvPr id="5" name="Rectangle 3"/>
          <p:cNvSpPr txBox="1">
            <a:spLocks noChangeArrowheads="1"/>
          </p:cNvSpPr>
          <p:nvPr/>
        </p:nvSpPr>
        <p:spPr bwMode="auto">
          <a:xfrm>
            <a:off x="583613" y="5630049"/>
            <a:ext cx="8133724" cy="752316"/>
          </a:xfrm>
          <a:prstGeom prst="rect">
            <a:avLst/>
          </a:prstGeom>
          <a:noFill/>
          <a:ln w="12700" cap="rnd">
            <a:solidFill>
              <a:srgbClr val="000000"/>
            </a:solidFill>
            <a:prstDash val="sysDot"/>
            <a:miter lim="800000"/>
            <a:headEnd/>
            <a:tailEnd/>
          </a:ln>
        </p:spPr>
        <p:txBody>
          <a:bodyPr/>
          <a:lstStyle/>
          <a:p>
            <a:pPr marL="342900" indent="-342900" algn="l">
              <a:spcBef>
                <a:spcPct val="20000"/>
              </a:spcBef>
              <a:buClr>
                <a:srgbClr val="FF0000"/>
              </a:buClr>
              <a:buFont typeface="Wingdings" pitchFamily="2" charset="2"/>
              <a:buChar char="Ø"/>
              <a:defRPr/>
            </a:pPr>
            <a:r>
              <a:rPr lang="en-US" altLang="zh-CN" sz="2000" kern="0" baseline="0" dirty="0">
                <a:solidFill>
                  <a:srgbClr val="000000"/>
                </a:solidFill>
                <a:latin typeface="Arial" pitchFamily="34" charset="0"/>
                <a:ea typeface="宋体" pitchFamily="2" charset="-122"/>
                <a:cs typeface="Arial" pitchFamily="34" charset="0"/>
              </a:rPr>
              <a:t>The front-end band-select </a:t>
            </a:r>
            <a:r>
              <a:rPr lang="en-US" altLang="zh-CN" sz="2000" kern="0" baseline="0" dirty="0" smtClean="0">
                <a:solidFill>
                  <a:srgbClr val="000000"/>
                </a:solidFill>
                <a:latin typeface="Arial" pitchFamily="34" charset="0"/>
                <a:ea typeface="宋体" pitchFamily="2" charset="-122"/>
                <a:cs typeface="Arial" pitchFamily="34" charset="0"/>
              </a:rPr>
              <a:t>filter (diplexer) </a:t>
            </a:r>
            <a:r>
              <a:rPr lang="en-US" altLang="zh-CN" sz="2000" kern="0" baseline="0" dirty="0">
                <a:solidFill>
                  <a:srgbClr val="000000"/>
                </a:solidFill>
                <a:latin typeface="Arial" pitchFamily="34" charset="0"/>
                <a:ea typeface="宋体" pitchFamily="2" charset="-122"/>
                <a:cs typeface="Arial" pitchFamily="34" charset="0"/>
              </a:rPr>
              <a:t>suffers from a trade-off between its </a:t>
            </a:r>
            <a:r>
              <a:rPr lang="en-US" altLang="zh-CN" sz="2000" b="1" kern="0" baseline="0" dirty="0">
                <a:solidFill>
                  <a:srgbClr val="000000"/>
                </a:solidFill>
                <a:latin typeface="Arial" pitchFamily="34" charset="0"/>
                <a:ea typeface="宋体" pitchFamily="2" charset="-122"/>
                <a:cs typeface="Arial" pitchFamily="34" charset="0"/>
              </a:rPr>
              <a:t>selectivity</a:t>
            </a:r>
            <a:r>
              <a:rPr lang="en-US" altLang="zh-CN" sz="2000" kern="0" baseline="0" dirty="0">
                <a:solidFill>
                  <a:srgbClr val="000000"/>
                </a:solidFill>
                <a:latin typeface="Arial" pitchFamily="34" charset="0"/>
                <a:ea typeface="宋体" pitchFamily="2" charset="-122"/>
                <a:cs typeface="Arial" pitchFamily="34" charset="0"/>
              </a:rPr>
              <a:t> and its </a:t>
            </a:r>
            <a:r>
              <a:rPr lang="en-US" altLang="zh-CN" sz="2000" kern="0" baseline="0" dirty="0" smtClean="0">
                <a:solidFill>
                  <a:srgbClr val="000000"/>
                </a:solidFill>
                <a:latin typeface="Arial" pitchFamily="34" charset="0"/>
                <a:ea typeface="宋体" pitchFamily="2" charset="-122"/>
                <a:cs typeface="Arial" pitchFamily="34" charset="0"/>
              </a:rPr>
              <a:t>in-band </a:t>
            </a:r>
            <a:r>
              <a:rPr lang="en-US" altLang="zh-CN" sz="2000" b="1" kern="0" baseline="0" dirty="0" smtClean="0">
                <a:solidFill>
                  <a:srgbClr val="000000"/>
                </a:solidFill>
                <a:latin typeface="Arial" pitchFamily="34" charset="0"/>
                <a:ea typeface="宋体" pitchFamily="2" charset="-122"/>
                <a:cs typeface="Arial" pitchFamily="34" charset="0"/>
              </a:rPr>
              <a:t>insertion loss.</a:t>
            </a:r>
            <a:endParaRPr lang="en-US" altLang="zh-CN" sz="2000" kern="0" baseline="0" dirty="0">
              <a:solidFill>
                <a:srgbClr val="000000"/>
              </a:solidFill>
              <a:latin typeface="Arial" pitchFamily="34" charset="0"/>
              <a:ea typeface="宋体" pitchFamily="2" charset="-122"/>
              <a:cs typeface="Arial" pitchFamily="34" charset="0"/>
            </a:endParaRPr>
          </a:p>
        </p:txBody>
      </p:sp>
      <p:pic>
        <p:nvPicPr>
          <p:cNvPr id="2050" name="Picture 2" descr="http://www.l-com.com/images/rf-diplexer-tutorial-application.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1733" y="2073165"/>
            <a:ext cx="3143885" cy="28896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106931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Frequency Division </a:t>
            </a:r>
            <a:r>
              <a:rPr lang="en-US" dirty="0" err="1" smtClean="0"/>
              <a:t>Duplexing</a:t>
            </a:r>
            <a:r>
              <a:rPr lang="en-US" dirty="0" smtClean="0"/>
              <a:t> (FDD)</a:t>
            </a:r>
            <a:endParaRPr lang="en-US" dirty="0"/>
          </a:p>
        </p:txBody>
      </p:sp>
      <p:sp>
        <p:nvSpPr>
          <p:cNvPr id="3" name="Content Placeholder 2"/>
          <p:cNvSpPr>
            <a:spLocks noGrp="1"/>
          </p:cNvSpPr>
          <p:nvPr>
            <p:ph type="body" sz="quarter" idx="10"/>
          </p:nvPr>
        </p:nvSpPr>
        <p:spPr>
          <a:prstGeom prst="rect">
            <a:avLst/>
          </a:prstGeom>
        </p:spPr>
        <p:txBody>
          <a:bodyPr/>
          <a:lstStyle/>
          <a:p>
            <a:r>
              <a:rPr lang="en-US" dirty="0" smtClean="0"/>
              <a:t> Two frequency bands for transmit and receive</a:t>
            </a:r>
            <a:endParaRPr lang="en-US" dirty="0"/>
          </a:p>
        </p:txBody>
      </p:sp>
      <p:pic>
        <p:nvPicPr>
          <p:cNvPr id="8" name="Picture 2"/>
          <p:cNvPicPr>
            <a:picLocks noChangeAspect="1" noChangeArrowheads="1"/>
          </p:cNvPicPr>
          <p:nvPr/>
        </p:nvPicPr>
        <p:blipFill>
          <a:blip r:embed="rId2" cstate="print"/>
          <a:srcRect/>
          <a:stretch>
            <a:fillRect/>
          </a:stretch>
        </p:blipFill>
        <p:spPr bwMode="auto">
          <a:xfrm>
            <a:off x="499670" y="2625069"/>
            <a:ext cx="8170862" cy="2228850"/>
          </a:xfrm>
          <a:prstGeom prst="rect">
            <a:avLst/>
          </a:prstGeom>
          <a:noFill/>
          <a:ln w="9525">
            <a:noFill/>
            <a:miter lim="800000"/>
            <a:headEnd/>
            <a:tailEnd/>
          </a:ln>
        </p:spPr>
      </p:pic>
      <p:sp>
        <p:nvSpPr>
          <p:cNvPr id="9" name="TextBox 8"/>
          <p:cNvSpPr txBox="1"/>
          <p:nvPr/>
        </p:nvSpPr>
        <p:spPr>
          <a:xfrm>
            <a:off x="839449" y="4853919"/>
            <a:ext cx="2392001" cy="461665"/>
          </a:xfrm>
          <a:prstGeom prst="rect">
            <a:avLst/>
          </a:prstGeom>
          <a:noFill/>
        </p:spPr>
        <p:txBody>
          <a:bodyPr wrap="none" rtlCol="0">
            <a:spAutoFit/>
          </a:bodyPr>
          <a:lstStyle/>
          <a:p>
            <a:r>
              <a:rPr lang="en-US" dirty="0" smtClean="0">
                <a:solidFill>
                  <a:srgbClr val="000000"/>
                </a:solidFill>
                <a:latin typeface="+mj-lt"/>
              </a:rPr>
              <a:t>Mobile Station</a:t>
            </a:r>
          </a:p>
        </p:txBody>
      </p:sp>
      <p:sp>
        <p:nvSpPr>
          <p:cNvPr id="10" name="TextBox 9"/>
          <p:cNvSpPr txBox="1"/>
          <p:nvPr/>
        </p:nvSpPr>
        <p:spPr>
          <a:xfrm>
            <a:off x="6278531" y="4853919"/>
            <a:ext cx="2392001" cy="461665"/>
          </a:xfrm>
          <a:prstGeom prst="rect">
            <a:avLst/>
          </a:prstGeom>
          <a:noFill/>
        </p:spPr>
        <p:txBody>
          <a:bodyPr wrap="none" rtlCol="0">
            <a:spAutoFit/>
          </a:bodyPr>
          <a:lstStyle/>
          <a:p>
            <a:r>
              <a:rPr lang="en-US" dirty="0" smtClean="0">
                <a:solidFill>
                  <a:srgbClr val="000000"/>
                </a:solidFill>
                <a:latin typeface="+mj-lt"/>
              </a:rPr>
              <a:t>Mobile Station</a:t>
            </a:r>
          </a:p>
        </p:txBody>
      </p:sp>
    </p:spTree>
    <p:extLst>
      <p:ext uri="{BB962C8B-B14F-4D97-AF65-F5344CB8AC3E}">
        <p14:creationId xmlns:p14="http://schemas.microsoft.com/office/powerpoint/2010/main" val="412671068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GSM Example</a:t>
            </a:r>
            <a:endParaRPr lang="en-US" dirty="0"/>
          </a:p>
        </p:txBody>
      </p:sp>
      <p:sp>
        <p:nvSpPr>
          <p:cNvPr id="3" name="Text Placeholder 2"/>
          <p:cNvSpPr>
            <a:spLocks noGrp="1"/>
          </p:cNvSpPr>
          <p:nvPr>
            <p:ph type="body" sz="quarter" idx="10"/>
          </p:nvPr>
        </p:nvSpPr>
        <p:spPr/>
        <p:txBody>
          <a:bodyPr/>
          <a:lstStyle/>
          <a:p>
            <a:endParaRPr lang="en-US"/>
          </a:p>
        </p:txBody>
      </p:sp>
      <p:pic>
        <p:nvPicPr>
          <p:cNvPr id="24578" name="Picture 2" descr="GSM(EDGE) Block Diagram"/>
          <p:cNvPicPr>
            <a:picLocks noChangeAspect="1" noChangeArrowheads="1"/>
          </p:cNvPicPr>
          <p:nvPr/>
        </p:nvPicPr>
        <p:blipFill>
          <a:blip r:embed="rId2" cstate="print"/>
          <a:srcRect/>
          <a:stretch>
            <a:fillRect/>
          </a:stretch>
        </p:blipFill>
        <p:spPr bwMode="auto">
          <a:xfrm>
            <a:off x="769495" y="1224588"/>
            <a:ext cx="7864212" cy="3662205"/>
          </a:xfrm>
          <a:prstGeom prst="rect">
            <a:avLst/>
          </a:prstGeom>
          <a:noFill/>
        </p:spPr>
      </p:pic>
      <p:sp>
        <p:nvSpPr>
          <p:cNvPr id="5" name="Oval 4"/>
          <p:cNvSpPr/>
          <p:nvPr/>
        </p:nvSpPr>
        <p:spPr bwMode="auto">
          <a:xfrm>
            <a:off x="1124262" y="2728210"/>
            <a:ext cx="674558" cy="869429"/>
          </a:xfrm>
          <a:prstGeom prst="ellipse">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pitchFamily="1" charset="0"/>
            </a:endParaRPr>
          </a:p>
        </p:txBody>
      </p:sp>
      <p:cxnSp>
        <p:nvCxnSpPr>
          <p:cNvPr id="7" name="Straight Arrow Connector 6"/>
          <p:cNvCxnSpPr>
            <a:stCxn id="5" idx="4"/>
          </p:cNvCxnSpPr>
          <p:nvPr/>
        </p:nvCxnSpPr>
        <p:spPr>
          <a:xfrm>
            <a:off x="1461541" y="3597639"/>
            <a:ext cx="532151" cy="1738859"/>
          </a:xfrm>
          <a:prstGeom prst="straightConnector1">
            <a:avLst/>
          </a:prstGeom>
          <a:ln w="38100">
            <a:solidFill>
              <a:srgbClr val="FF0000"/>
            </a:solidFill>
            <a:headEnd type="none" w="med" len="med"/>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798820" y="5306518"/>
            <a:ext cx="6834887" cy="1323439"/>
          </a:xfrm>
          <a:prstGeom prst="rect">
            <a:avLst/>
          </a:prstGeom>
          <a:noFill/>
        </p:spPr>
        <p:txBody>
          <a:bodyPr wrap="square" rtlCol="0">
            <a:spAutoFit/>
          </a:bodyPr>
          <a:lstStyle/>
          <a:p>
            <a:r>
              <a:rPr lang="en-US" sz="2000" dirty="0" smtClean="0">
                <a:solidFill>
                  <a:srgbClr val="0070C0"/>
                </a:solidFill>
                <a:latin typeface="Kalinga" panose="020B0502040204020203" pitchFamily="34" charset="0"/>
                <a:cs typeface="Kalinga" panose="020B0502040204020203" pitchFamily="34" charset="0"/>
              </a:rPr>
              <a:t>A diplexer is the simplest form of a multiplexer, which can split signals from one common port into many different paths. Signals are often separated by frequency.</a:t>
            </a:r>
          </a:p>
        </p:txBody>
      </p:sp>
    </p:spTree>
    <p:extLst>
      <p:ext uri="{BB962C8B-B14F-4D97-AF65-F5344CB8AC3E}">
        <p14:creationId xmlns:p14="http://schemas.microsoft.com/office/powerpoint/2010/main" val="388704303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Diplexer and Duplexer</a:t>
            </a:r>
            <a:endParaRPr lang="en-US" dirty="0"/>
          </a:p>
        </p:txBody>
      </p:sp>
      <p:sp>
        <p:nvSpPr>
          <p:cNvPr id="3" name="Content Placeholder 2"/>
          <p:cNvSpPr>
            <a:spLocks noGrp="1"/>
          </p:cNvSpPr>
          <p:nvPr>
            <p:ph type="body" sz="quarter" idx="10"/>
          </p:nvPr>
        </p:nvSpPr>
        <p:spPr>
          <a:prstGeom prst="rect">
            <a:avLst/>
          </a:prstGeom>
        </p:spPr>
        <p:txBody>
          <a:bodyPr/>
          <a:lstStyle/>
          <a:p>
            <a:r>
              <a:rPr lang="en-US" dirty="0" smtClean="0"/>
              <a:t> Duplexer</a:t>
            </a:r>
            <a:r>
              <a:rPr lang="en-US" b="0" dirty="0" smtClean="0"/>
              <a:t> is a device that enables duplexing, i.e. transmit and receive simultaneously</a:t>
            </a:r>
          </a:p>
          <a:p>
            <a:r>
              <a:rPr lang="en-US" dirty="0" smtClean="0"/>
              <a:t> Diplexer </a:t>
            </a:r>
            <a:r>
              <a:rPr lang="en-US" b="0" dirty="0" smtClean="0"/>
              <a:t>often refers to a device that directs signals of different frequencies to different paths</a:t>
            </a:r>
          </a:p>
          <a:p>
            <a:r>
              <a:rPr lang="en-US" dirty="0" smtClean="0"/>
              <a:t> Diplexer </a:t>
            </a:r>
            <a:r>
              <a:rPr lang="en-US" b="0" dirty="0" smtClean="0"/>
              <a:t>can be used as a </a:t>
            </a:r>
            <a:r>
              <a:rPr lang="en-US" dirty="0" smtClean="0"/>
              <a:t>Duplexer</a:t>
            </a:r>
            <a:endParaRPr lang="en-US" dirty="0"/>
          </a:p>
        </p:txBody>
      </p:sp>
    </p:spTree>
    <p:extLst>
      <p:ext uri="{BB962C8B-B14F-4D97-AF65-F5344CB8AC3E}">
        <p14:creationId xmlns:p14="http://schemas.microsoft.com/office/powerpoint/2010/main" val="19255919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Time Division </a:t>
            </a:r>
            <a:r>
              <a:rPr lang="en-US" dirty="0" err="1" smtClean="0"/>
              <a:t>Duplexing</a:t>
            </a:r>
            <a:r>
              <a:rPr lang="en-US" dirty="0" smtClean="0"/>
              <a:t> (TDD)</a:t>
            </a:r>
            <a:endParaRPr lang="en-US" dirty="0"/>
          </a:p>
        </p:txBody>
      </p:sp>
      <p:sp>
        <p:nvSpPr>
          <p:cNvPr id="3" name="Content Placeholder 2"/>
          <p:cNvSpPr>
            <a:spLocks noGrp="1"/>
          </p:cNvSpPr>
          <p:nvPr>
            <p:ph type="body" sz="quarter" idx="10"/>
          </p:nvPr>
        </p:nvSpPr>
        <p:spPr>
          <a:prstGeom prst="rect">
            <a:avLst/>
          </a:prstGeom>
        </p:spPr>
        <p:txBody>
          <a:bodyPr/>
          <a:lstStyle/>
          <a:p>
            <a:r>
              <a:rPr lang="en-US" dirty="0" smtClean="0"/>
              <a:t> Transmit and receive separated in time</a:t>
            </a:r>
            <a:endParaRPr lang="en-US" dirty="0"/>
          </a:p>
        </p:txBody>
      </p:sp>
      <p:pic>
        <p:nvPicPr>
          <p:cNvPr id="4" name="Picture 10"/>
          <p:cNvPicPr>
            <a:picLocks noChangeAspect="1" noChangeArrowheads="1"/>
          </p:cNvPicPr>
          <p:nvPr/>
        </p:nvPicPr>
        <p:blipFill>
          <a:blip r:embed="rId2" cstate="print"/>
          <a:srcRect/>
          <a:stretch>
            <a:fillRect/>
          </a:stretch>
        </p:blipFill>
        <p:spPr bwMode="auto">
          <a:xfrm>
            <a:off x="2908090" y="1827418"/>
            <a:ext cx="2788172" cy="2341225"/>
          </a:xfrm>
          <a:prstGeom prst="rect">
            <a:avLst/>
          </a:prstGeom>
          <a:noFill/>
          <a:ln w="9525">
            <a:noFill/>
            <a:miter lim="800000"/>
            <a:headEnd/>
            <a:tailEnd/>
          </a:ln>
        </p:spPr>
      </p:pic>
      <p:sp>
        <p:nvSpPr>
          <p:cNvPr id="5" name="Oval 4"/>
          <p:cNvSpPr/>
          <p:nvPr/>
        </p:nvSpPr>
        <p:spPr bwMode="auto">
          <a:xfrm>
            <a:off x="3567658" y="2515675"/>
            <a:ext cx="674558" cy="869429"/>
          </a:xfrm>
          <a:prstGeom prst="ellipse">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pitchFamily="1" charset="0"/>
            </a:endParaRPr>
          </a:p>
        </p:txBody>
      </p:sp>
      <p:cxnSp>
        <p:nvCxnSpPr>
          <p:cNvPr id="6" name="Straight Arrow Connector 5"/>
          <p:cNvCxnSpPr>
            <a:stCxn id="5" idx="4"/>
          </p:cNvCxnSpPr>
          <p:nvPr/>
        </p:nvCxnSpPr>
        <p:spPr>
          <a:xfrm flipH="1">
            <a:off x="1795072" y="3385104"/>
            <a:ext cx="2109865" cy="1244186"/>
          </a:xfrm>
          <a:prstGeom prst="straightConnector1">
            <a:avLst/>
          </a:prstGeom>
          <a:ln w="38100">
            <a:solidFill>
              <a:srgbClr val="FF0000"/>
            </a:solidFill>
            <a:headEnd type="none" w="med" len="med"/>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04800" y="3937810"/>
            <a:ext cx="2053652" cy="461665"/>
          </a:xfrm>
          <a:prstGeom prst="rect">
            <a:avLst/>
          </a:prstGeom>
          <a:noFill/>
        </p:spPr>
        <p:txBody>
          <a:bodyPr wrap="square" rtlCol="0">
            <a:spAutoFit/>
          </a:bodyPr>
          <a:lstStyle/>
          <a:p>
            <a:r>
              <a:rPr lang="en-US" dirty="0" smtClean="0">
                <a:solidFill>
                  <a:srgbClr val="002060"/>
                </a:solidFill>
                <a:latin typeface="Arial" pitchFamily="34" charset="0"/>
                <a:cs typeface="Arial" pitchFamily="34" charset="0"/>
              </a:rPr>
              <a:t>T/R Switch</a:t>
            </a:r>
          </a:p>
        </p:txBody>
      </p:sp>
      <p:pic>
        <p:nvPicPr>
          <p:cNvPr id="29698" name="Picture 2" descr="http://columbiaisa.50webs.com/switch_rf_ab.jpg"/>
          <p:cNvPicPr>
            <a:picLocks noChangeAspect="1" noChangeArrowheads="1"/>
          </p:cNvPicPr>
          <p:nvPr/>
        </p:nvPicPr>
        <p:blipFill>
          <a:blip r:embed="rId3" cstate="print"/>
          <a:srcRect/>
          <a:stretch>
            <a:fillRect/>
          </a:stretch>
        </p:blipFill>
        <p:spPr bwMode="auto">
          <a:xfrm>
            <a:off x="1520593" y="4886324"/>
            <a:ext cx="1675717" cy="1605896"/>
          </a:xfrm>
          <a:prstGeom prst="rect">
            <a:avLst/>
          </a:prstGeom>
          <a:noFill/>
        </p:spPr>
      </p:pic>
      <p:pic>
        <p:nvPicPr>
          <p:cNvPr id="29700" name="Picture 4" descr="http://www.jfwindustries.com/images/catalog/category76.jpg"/>
          <p:cNvPicPr>
            <a:picLocks noChangeAspect="1" noChangeArrowheads="1"/>
          </p:cNvPicPr>
          <p:nvPr/>
        </p:nvPicPr>
        <p:blipFill>
          <a:blip r:embed="rId4" cstate="print"/>
          <a:srcRect/>
          <a:stretch>
            <a:fillRect/>
          </a:stretch>
        </p:blipFill>
        <p:spPr bwMode="auto">
          <a:xfrm>
            <a:off x="3567658" y="4886324"/>
            <a:ext cx="2718943" cy="1821692"/>
          </a:xfrm>
          <a:prstGeom prst="rect">
            <a:avLst/>
          </a:prstGeom>
          <a:noFill/>
        </p:spPr>
      </p:pic>
      <p:pic>
        <p:nvPicPr>
          <p:cNvPr id="29702" name="Picture 6" descr="https://encrypted-tbn1.gstatic.com/images?q=tbn:ANd9GcQlSmUwd6Kvp2ZKkmOMd7KrNDeye9MnPgjYjhG9WNwtwecznt7RXg"/>
          <p:cNvPicPr>
            <a:picLocks noChangeAspect="1" noChangeArrowheads="1"/>
          </p:cNvPicPr>
          <p:nvPr/>
        </p:nvPicPr>
        <p:blipFill>
          <a:blip r:embed="rId5" cstate="print"/>
          <a:srcRect/>
          <a:stretch>
            <a:fillRect/>
          </a:stretch>
        </p:blipFill>
        <p:spPr bwMode="auto">
          <a:xfrm>
            <a:off x="6618157" y="4886324"/>
            <a:ext cx="1693889" cy="1605896"/>
          </a:xfrm>
          <a:prstGeom prst="rect">
            <a:avLst/>
          </a:prstGeom>
          <a:noFill/>
        </p:spPr>
      </p:pic>
    </p:spTree>
    <p:extLst>
      <p:ext uri="{BB962C8B-B14F-4D97-AF65-F5344CB8AC3E}">
        <p14:creationId xmlns:p14="http://schemas.microsoft.com/office/powerpoint/2010/main" val="1191055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969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970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97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Bluetooth</a:t>
            </a:r>
            <a:endParaRPr lang="en-US" dirty="0"/>
          </a:p>
        </p:txBody>
      </p:sp>
      <p:sp>
        <p:nvSpPr>
          <p:cNvPr id="3" name="Text Placeholder 2"/>
          <p:cNvSpPr>
            <a:spLocks noGrp="1"/>
          </p:cNvSpPr>
          <p:nvPr>
            <p:ph type="body" sz="quarter" idx="10"/>
          </p:nvPr>
        </p:nvSpPr>
        <p:spPr/>
        <p:txBody>
          <a:bodyPr/>
          <a:lstStyle/>
          <a:p>
            <a:r>
              <a:rPr lang="en-US" dirty="0" smtClean="0"/>
              <a:t>Bluetooth: </a:t>
            </a:r>
            <a:r>
              <a:rPr lang="en-US" altLang="zh-CN" dirty="0">
                <a:ea typeface="宋体" pitchFamily="2" charset="-122"/>
              </a:rPr>
              <a:t>2.4-GHz ISM band. Each channel carries 1 Mb/s, occupies 1 MHz</a:t>
            </a:r>
          </a:p>
          <a:p>
            <a:pPr marL="0" indent="0">
              <a:buNone/>
            </a:pPr>
            <a:endParaRPr lang="en-US" dirty="0"/>
          </a:p>
        </p:txBody>
      </p:sp>
      <p:pic>
        <p:nvPicPr>
          <p:cNvPr id="5" name="Picture 10"/>
          <p:cNvPicPr>
            <a:picLocks noChangeAspect="1" noChangeArrowheads="1"/>
          </p:cNvPicPr>
          <p:nvPr/>
        </p:nvPicPr>
        <p:blipFill>
          <a:blip r:embed="rId2" cstate="print"/>
          <a:srcRect b="14110"/>
          <a:stretch>
            <a:fillRect/>
          </a:stretch>
        </p:blipFill>
        <p:spPr bwMode="auto">
          <a:xfrm>
            <a:off x="485931" y="2059705"/>
            <a:ext cx="7654692" cy="3227882"/>
          </a:xfrm>
          <a:prstGeom prst="rect">
            <a:avLst/>
          </a:prstGeom>
          <a:noFill/>
          <a:ln w="9525">
            <a:noFill/>
            <a:miter lim="800000"/>
            <a:headEnd/>
            <a:tailEnd/>
          </a:ln>
        </p:spPr>
      </p:pic>
    </p:spTree>
    <p:extLst>
      <p:ext uri="{BB962C8B-B14F-4D97-AF65-F5344CB8AC3E}">
        <p14:creationId xmlns:p14="http://schemas.microsoft.com/office/powerpoint/2010/main" val="101998307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FDD vs. TDD</a:t>
            </a:r>
            <a:endParaRPr lang="en-US" dirty="0"/>
          </a:p>
        </p:txBody>
      </p:sp>
      <p:sp>
        <p:nvSpPr>
          <p:cNvPr id="3" name="Content Placeholder 2"/>
          <p:cNvSpPr>
            <a:spLocks noGrp="1"/>
          </p:cNvSpPr>
          <p:nvPr>
            <p:ph type="body" sz="quarter" idx="10"/>
          </p:nvPr>
        </p:nvSpPr>
        <p:spPr>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r>
              <a:rPr lang="en-US" altLang="zh-CN" dirty="0"/>
              <a:t>FDD: spectral leakage to adjacent channels in the transmitter </a:t>
            </a:r>
            <a:r>
              <a:rPr lang="en-US" altLang="zh-CN" dirty="0" smtClean="0"/>
              <a:t>output; part </a:t>
            </a:r>
            <a:r>
              <a:rPr lang="en-US" altLang="zh-CN" dirty="0"/>
              <a:t>of the transmitted signal that leak into the receive band are attenuated by typically only about 50 </a:t>
            </a:r>
            <a:r>
              <a:rPr lang="en-US" altLang="zh-CN" dirty="0" smtClean="0"/>
              <a:t>dB maximum)</a:t>
            </a:r>
            <a:endParaRPr lang="en-US" altLang="zh-CN" dirty="0"/>
          </a:p>
          <a:p>
            <a:r>
              <a:rPr lang="en-US" altLang="zh-CN" dirty="0"/>
              <a:t>FDD: owing to the trade-off between the loss and the quality factor of filters, the loss of the duplexer is typically quite higher than that of a TDD switch</a:t>
            </a:r>
            <a:r>
              <a:rPr lang="en-US" altLang="zh-CN" dirty="0" smtClean="0"/>
              <a:t>.</a:t>
            </a:r>
            <a:endParaRPr lang="en-US" altLang="zh-CN" dirty="0"/>
          </a:p>
        </p:txBody>
      </p:sp>
      <p:pic>
        <p:nvPicPr>
          <p:cNvPr id="4" name="Picture 2"/>
          <p:cNvPicPr>
            <a:picLocks noChangeAspect="1" noChangeArrowheads="1"/>
          </p:cNvPicPr>
          <p:nvPr/>
        </p:nvPicPr>
        <p:blipFill>
          <a:blip r:embed="rId2" cstate="print"/>
          <a:srcRect/>
          <a:stretch>
            <a:fillRect/>
          </a:stretch>
        </p:blipFill>
        <p:spPr bwMode="auto">
          <a:xfrm>
            <a:off x="1374696" y="3677137"/>
            <a:ext cx="6353331" cy="1733063"/>
          </a:xfrm>
          <a:prstGeom prst="rect">
            <a:avLst/>
          </a:prstGeom>
          <a:noFill/>
          <a:ln w="9525">
            <a:noFill/>
            <a:miter lim="800000"/>
            <a:headEnd/>
            <a:tailEnd/>
          </a:ln>
        </p:spPr>
      </p:pic>
    </p:spTree>
    <p:extLst>
      <p:ext uri="{BB962C8B-B14F-4D97-AF65-F5344CB8AC3E}">
        <p14:creationId xmlns:p14="http://schemas.microsoft.com/office/powerpoint/2010/main" val="295380604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FDD vs. TDD</a:t>
            </a:r>
            <a:endParaRPr lang="en-US" dirty="0"/>
          </a:p>
        </p:txBody>
      </p:sp>
      <p:sp>
        <p:nvSpPr>
          <p:cNvPr id="3" name="Content Placeholder 2"/>
          <p:cNvSpPr>
            <a:spLocks noGrp="1"/>
          </p:cNvSpPr>
          <p:nvPr>
            <p:ph type="body" sz="quarter" idx="10"/>
          </p:nvPr>
        </p:nvSpPr>
        <p:spPr>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r>
              <a:rPr lang="en-US" altLang="zh-CN" dirty="0"/>
              <a:t>TDD: two paths (RX,TX) do not interfere because the transmitter is turned off during reception</a:t>
            </a:r>
          </a:p>
          <a:p>
            <a:endParaRPr lang="en-US" altLang="zh-CN" dirty="0"/>
          </a:p>
          <a:p>
            <a:r>
              <a:rPr lang="en-US" altLang="zh-CN" dirty="0"/>
              <a:t>TDD: strong signals generated by all of the nearby mobile transmitters fall in the receive band, thus desensitizing the receiver.</a:t>
            </a:r>
          </a:p>
          <a:p>
            <a:endParaRPr lang="en-US" dirty="0"/>
          </a:p>
        </p:txBody>
      </p:sp>
      <p:pic>
        <p:nvPicPr>
          <p:cNvPr id="4" name="Picture 10"/>
          <p:cNvPicPr>
            <a:picLocks noChangeAspect="1" noChangeArrowheads="1"/>
          </p:cNvPicPr>
          <p:nvPr/>
        </p:nvPicPr>
        <p:blipFill>
          <a:blip r:embed="rId2" cstate="print"/>
          <a:srcRect/>
          <a:stretch>
            <a:fillRect/>
          </a:stretch>
        </p:blipFill>
        <p:spPr bwMode="auto">
          <a:xfrm>
            <a:off x="3049250" y="3763259"/>
            <a:ext cx="3126698" cy="2625485"/>
          </a:xfrm>
          <a:prstGeom prst="rect">
            <a:avLst/>
          </a:prstGeom>
          <a:noFill/>
          <a:ln w="9525">
            <a:noFill/>
            <a:miter lim="800000"/>
            <a:headEnd/>
            <a:tailEnd/>
          </a:ln>
        </p:spPr>
      </p:pic>
    </p:spTree>
    <p:extLst>
      <p:ext uri="{BB962C8B-B14F-4D97-AF65-F5344CB8AC3E}">
        <p14:creationId xmlns:p14="http://schemas.microsoft.com/office/powerpoint/2010/main" val="22134867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Power Splitters and Power Combiners</a:t>
            </a:r>
            <a:endParaRPr lang="en-US" dirty="0"/>
          </a:p>
        </p:txBody>
      </p:sp>
      <p:sp>
        <p:nvSpPr>
          <p:cNvPr id="5" name="Text Placeholder 4"/>
          <p:cNvSpPr>
            <a:spLocks noGrp="1"/>
          </p:cNvSpPr>
          <p:nvPr>
            <p:ph type="body" sz="quarter" idx="10"/>
          </p:nvPr>
        </p:nvSpPr>
        <p:spPr/>
        <p:txBody>
          <a:bodyPr/>
          <a:lstStyle/>
          <a:p>
            <a:r>
              <a:rPr lang="en-US" dirty="0" smtClean="0"/>
              <a:t>So what is the proper way to split RF signals?</a:t>
            </a:r>
            <a:endParaRPr lang="en-US" dirty="0"/>
          </a:p>
        </p:txBody>
      </p:sp>
      <p:sp>
        <p:nvSpPr>
          <p:cNvPr id="6" name="Rectangle 5"/>
          <p:cNvSpPr/>
          <p:nvPr/>
        </p:nvSpPr>
        <p:spPr bwMode="auto">
          <a:xfrm>
            <a:off x="2443412" y="2703568"/>
            <a:ext cx="1585731" cy="254643"/>
          </a:xfrm>
          <a:prstGeom prst="rect">
            <a:avLst/>
          </a:prstGeom>
          <a:solidFill>
            <a:srgbClr val="FF66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pitchFamily="1" charset="0"/>
            </a:endParaRPr>
          </a:p>
        </p:txBody>
      </p:sp>
      <p:sp>
        <p:nvSpPr>
          <p:cNvPr id="8" name="Rectangle 7"/>
          <p:cNvSpPr/>
          <p:nvPr/>
        </p:nvSpPr>
        <p:spPr bwMode="auto">
          <a:xfrm rot="2189157" flipV="1">
            <a:off x="3808505" y="3179462"/>
            <a:ext cx="1585731" cy="190982"/>
          </a:xfrm>
          <a:prstGeom prst="rect">
            <a:avLst/>
          </a:prstGeom>
          <a:solidFill>
            <a:srgbClr val="FF66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pitchFamily="1" charset="0"/>
            </a:endParaRPr>
          </a:p>
        </p:txBody>
      </p:sp>
      <p:sp>
        <p:nvSpPr>
          <p:cNvPr id="12" name="Freeform 244"/>
          <p:cNvSpPr>
            <a:spLocks/>
          </p:cNvSpPr>
          <p:nvPr/>
        </p:nvSpPr>
        <p:spPr bwMode="auto">
          <a:xfrm rot="16200000">
            <a:off x="1896294" y="2371394"/>
            <a:ext cx="184150" cy="914400"/>
          </a:xfrm>
          <a:custGeom>
            <a:avLst/>
            <a:gdLst>
              <a:gd name="T0" fmla="*/ 58 w 116"/>
              <a:gd name="T1" fmla="*/ 0 h 1152"/>
              <a:gd name="T2" fmla="*/ 58 w 116"/>
              <a:gd name="T3" fmla="*/ 230 h 1152"/>
              <a:gd name="T4" fmla="*/ 116 w 116"/>
              <a:gd name="T5" fmla="*/ 288 h 1152"/>
              <a:gd name="T6" fmla="*/ 0 w 116"/>
              <a:gd name="T7" fmla="*/ 403 h 1152"/>
              <a:gd name="T8" fmla="*/ 116 w 116"/>
              <a:gd name="T9" fmla="*/ 518 h 1152"/>
              <a:gd name="T10" fmla="*/ 0 w 116"/>
              <a:gd name="T11" fmla="*/ 634 h 1152"/>
              <a:gd name="T12" fmla="*/ 116 w 116"/>
              <a:gd name="T13" fmla="*/ 749 h 1152"/>
              <a:gd name="T14" fmla="*/ 0 w 116"/>
              <a:gd name="T15" fmla="*/ 864 h 1152"/>
              <a:gd name="T16" fmla="*/ 58 w 116"/>
              <a:gd name="T17" fmla="*/ 922 h 1152"/>
              <a:gd name="T18" fmla="*/ 58 w 116"/>
              <a:gd name="T19" fmla="*/ 1152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1152">
                <a:moveTo>
                  <a:pt x="58" y="0"/>
                </a:moveTo>
                <a:lnTo>
                  <a:pt x="58" y="230"/>
                </a:lnTo>
                <a:lnTo>
                  <a:pt x="116" y="288"/>
                </a:lnTo>
                <a:lnTo>
                  <a:pt x="0" y="403"/>
                </a:lnTo>
                <a:lnTo>
                  <a:pt x="116" y="518"/>
                </a:lnTo>
                <a:lnTo>
                  <a:pt x="0" y="634"/>
                </a:lnTo>
                <a:lnTo>
                  <a:pt x="116" y="749"/>
                </a:lnTo>
                <a:lnTo>
                  <a:pt x="0" y="864"/>
                </a:lnTo>
                <a:lnTo>
                  <a:pt x="58" y="922"/>
                </a:lnTo>
                <a:lnTo>
                  <a:pt x="58" y="1152"/>
                </a:lnTo>
              </a:path>
            </a:pathLst>
          </a:custGeom>
          <a:noFill/>
          <a:ln w="19050" cap="flat"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a:endParaRPr lang="en-US" dirty="0"/>
          </a:p>
        </p:txBody>
      </p:sp>
      <p:grpSp>
        <p:nvGrpSpPr>
          <p:cNvPr id="15" name="Group 267"/>
          <p:cNvGrpSpPr>
            <a:grpSpLocks/>
          </p:cNvGrpSpPr>
          <p:nvPr/>
        </p:nvGrpSpPr>
        <p:grpSpPr bwMode="auto">
          <a:xfrm>
            <a:off x="1256531" y="2828509"/>
            <a:ext cx="549275" cy="914400"/>
            <a:chOff x="576" y="835"/>
            <a:chExt cx="346" cy="576"/>
          </a:xfrm>
        </p:grpSpPr>
        <p:sp>
          <p:nvSpPr>
            <p:cNvPr id="17" name="Oval 268"/>
            <p:cNvSpPr>
              <a:spLocks noChangeArrowheads="1"/>
            </p:cNvSpPr>
            <p:nvPr/>
          </p:nvSpPr>
          <p:spPr bwMode="auto">
            <a:xfrm>
              <a:off x="576" y="950"/>
              <a:ext cx="346" cy="346"/>
            </a:xfrm>
            <a:prstGeom prst="ellipse">
              <a:avLst/>
            </a:prstGeom>
            <a:noFill/>
            <a:ln w="1905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 name="Line 269"/>
            <p:cNvSpPr>
              <a:spLocks noChangeShapeType="1"/>
            </p:cNvSpPr>
            <p:nvPr/>
          </p:nvSpPr>
          <p:spPr bwMode="auto">
            <a:xfrm>
              <a:off x="749" y="835"/>
              <a:ext cx="0" cy="115"/>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 name="Line 270"/>
            <p:cNvSpPr>
              <a:spLocks noChangeShapeType="1"/>
            </p:cNvSpPr>
            <p:nvPr/>
          </p:nvSpPr>
          <p:spPr bwMode="auto">
            <a:xfrm>
              <a:off x="749" y="1296"/>
              <a:ext cx="0" cy="115"/>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20" name="Group 271"/>
            <p:cNvGrpSpPr>
              <a:grpSpLocks/>
            </p:cNvGrpSpPr>
            <p:nvPr/>
          </p:nvGrpSpPr>
          <p:grpSpPr bwMode="auto">
            <a:xfrm>
              <a:off x="600" y="1026"/>
              <a:ext cx="288" cy="191"/>
              <a:chOff x="1094" y="1066"/>
              <a:chExt cx="346" cy="230"/>
            </a:xfrm>
          </p:grpSpPr>
          <p:grpSp>
            <p:nvGrpSpPr>
              <p:cNvPr id="21" name="Group 272"/>
              <p:cNvGrpSpPr>
                <a:grpSpLocks/>
              </p:cNvGrpSpPr>
              <p:nvPr/>
            </p:nvGrpSpPr>
            <p:grpSpPr bwMode="auto">
              <a:xfrm>
                <a:off x="1152" y="1066"/>
                <a:ext cx="230" cy="230"/>
                <a:chOff x="1152" y="1008"/>
                <a:chExt cx="230" cy="230"/>
              </a:xfrm>
            </p:grpSpPr>
            <p:sp>
              <p:nvSpPr>
                <p:cNvPr id="23" name="Freeform 273"/>
                <p:cNvSpPr>
                  <a:spLocks/>
                </p:cNvSpPr>
                <p:nvPr/>
              </p:nvSpPr>
              <p:spPr bwMode="auto">
                <a:xfrm>
                  <a:off x="1152" y="1008"/>
                  <a:ext cx="115" cy="115"/>
                </a:xfrm>
                <a:custGeom>
                  <a:avLst/>
                  <a:gdLst>
                    <a:gd name="T0" fmla="*/ 0 w 115"/>
                    <a:gd name="T1" fmla="*/ 115 h 115"/>
                    <a:gd name="T2" fmla="*/ 58 w 115"/>
                    <a:gd name="T3" fmla="*/ 0 h 115"/>
                    <a:gd name="T4" fmla="*/ 115 w 115"/>
                    <a:gd name="T5" fmla="*/ 115 h 115"/>
                  </a:gdLst>
                  <a:ahLst/>
                  <a:cxnLst>
                    <a:cxn ang="0">
                      <a:pos x="T0" y="T1"/>
                    </a:cxn>
                    <a:cxn ang="0">
                      <a:pos x="T2" y="T3"/>
                    </a:cxn>
                    <a:cxn ang="0">
                      <a:pos x="T4" y="T5"/>
                    </a:cxn>
                  </a:cxnLst>
                  <a:rect l="0" t="0" r="r" b="b"/>
                  <a:pathLst>
                    <a:path w="115" h="115">
                      <a:moveTo>
                        <a:pt x="0" y="115"/>
                      </a:moveTo>
                      <a:cubicBezTo>
                        <a:pt x="19" y="57"/>
                        <a:pt x="39" y="0"/>
                        <a:pt x="58" y="0"/>
                      </a:cubicBezTo>
                      <a:cubicBezTo>
                        <a:pt x="77" y="0"/>
                        <a:pt x="96" y="57"/>
                        <a:pt x="115" y="115"/>
                      </a:cubicBezTo>
                    </a:path>
                  </a:pathLst>
                </a:custGeom>
                <a:noFill/>
                <a:ln w="19050" cap="flat"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 name="Freeform 274"/>
                <p:cNvSpPr>
                  <a:spLocks/>
                </p:cNvSpPr>
                <p:nvPr/>
              </p:nvSpPr>
              <p:spPr bwMode="auto">
                <a:xfrm flipV="1">
                  <a:off x="1267" y="1123"/>
                  <a:ext cx="115" cy="115"/>
                </a:xfrm>
                <a:custGeom>
                  <a:avLst/>
                  <a:gdLst>
                    <a:gd name="T0" fmla="*/ 0 w 115"/>
                    <a:gd name="T1" fmla="*/ 115 h 115"/>
                    <a:gd name="T2" fmla="*/ 58 w 115"/>
                    <a:gd name="T3" fmla="*/ 0 h 115"/>
                    <a:gd name="T4" fmla="*/ 115 w 115"/>
                    <a:gd name="T5" fmla="*/ 115 h 115"/>
                  </a:gdLst>
                  <a:ahLst/>
                  <a:cxnLst>
                    <a:cxn ang="0">
                      <a:pos x="T0" y="T1"/>
                    </a:cxn>
                    <a:cxn ang="0">
                      <a:pos x="T2" y="T3"/>
                    </a:cxn>
                    <a:cxn ang="0">
                      <a:pos x="T4" y="T5"/>
                    </a:cxn>
                  </a:cxnLst>
                  <a:rect l="0" t="0" r="r" b="b"/>
                  <a:pathLst>
                    <a:path w="115" h="115">
                      <a:moveTo>
                        <a:pt x="0" y="115"/>
                      </a:moveTo>
                      <a:cubicBezTo>
                        <a:pt x="19" y="57"/>
                        <a:pt x="39" y="0"/>
                        <a:pt x="58" y="0"/>
                      </a:cubicBezTo>
                      <a:cubicBezTo>
                        <a:pt x="77" y="0"/>
                        <a:pt x="96" y="57"/>
                        <a:pt x="115" y="115"/>
                      </a:cubicBezTo>
                    </a:path>
                  </a:pathLst>
                </a:custGeom>
                <a:noFill/>
                <a:ln w="19050" cap="flat"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2" name="Line 275"/>
              <p:cNvSpPr>
                <a:spLocks noChangeShapeType="1"/>
              </p:cNvSpPr>
              <p:nvPr/>
            </p:nvSpPr>
            <p:spPr bwMode="auto">
              <a:xfrm>
                <a:off x="1094" y="1181"/>
                <a:ext cx="346" cy="0"/>
              </a:xfrm>
              <a:prstGeom prst="line">
                <a:avLst/>
              </a:prstGeom>
              <a:noFill/>
              <a:ln w="12700">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26" name="Group 125"/>
          <p:cNvGrpSpPr>
            <a:grpSpLocks/>
          </p:cNvGrpSpPr>
          <p:nvPr/>
        </p:nvGrpSpPr>
        <p:grpSpPr bwMode="auto">
          <a:xfrm>
            <a:off x="1302569" y="3657454"/>
            <a:ext cx="457200" cy="457200"/>
            <a:chOff x="1585" y="1987"/>
            <a:chExt cx="288" cy="288"/>
          </a:xfrm>
        </p:grpSpPr>
        <p:grpSp>
          <p:nvGrpSpPr>
            <p:cNvPr id="28" name="Group 126"/>
            <p:cNvGrpSpPr>
              <a:grpSpLocks/>
            </p:cNvGrpSpPr>
            <p:nvPr/>
          </p:nvGrpSpPr>
          <p:grpSpPr bwMode="auto">
            <a:xfrm>
              <a:off x="1585" y="2160"/>
              <a:ext cx="288" cy="115"/>
              <a:chOff x="1152" y="2160"/>
              <a:chExt cx="288" cy="115"/>
            </a:xfrm>
          </p:grpSpPr>
          <p:sp>
            <p:nvSpPr>
              <p:cNvPr id="30" name="Line 127"/>
              <p:cNvSpPr>
                <a:spLocks noChangeShapeType="1"/>
              </p:cNvSpPr>
              <p:nvPr/>
            </p:nvSpPr>
            <p:spPr bwMode="auto">
              <a:xfrm>
                <a:off x="1152" y="2160"/>
                <a:ext cx="288"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 name="Line 128"/>
              <p:cNvSpPr>
                <a:spLocks noChangeShapeType="1"/>
              </p:cNvSpPr>
              <p:nvPr/>
            </p:nvSpPr>
            <p:spPr bwMode="auto">
              <a:xfrm>
                <a:off x="1210" y="2218"/>
                <a:ext cx="172"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 name="Line 129"/>
              <p:cNvSpPr>
                <a:spLocks noChangeShapeType="1"/>
              </p:cNvSpPr>
              <p:nvPr/>
            </p:nvSpPr>
            <p:spPr bwMode="auto">
              <a:xfrm>
                <a:off x="1267" y="2275"/>
                <a:ext cx="58"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29" name="Line 130"/>
            <p:cNvSpPr>
              <a:spLocks noChangeShapeType="1"/>
            </p:cNvSpPr>
            <p:nvPr/>
          </p:nvSpPr>
          <p:spPr bwMode="auto">
            <a:xfrm flipV="1">
              <a:off x="1728" y="1987"/>
              <a:ext cx="0" cy="17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3" name="Freeform 244"/>
          <p:cNvSpPr>
            <a:spLocks/>
          </p:cNvSpPr>
          <p:nvPr/>
        </p:nvSpPr>
        <p:spPr bwMode="auto">
          <a:xfrm rot="10800000">
            <a:off x="5073941" y="1914109"/>
            <a:ext cx="184150" cy="914400"/>
          </a:xfrm>
          <a:custGeom>
            <a:avLst/>
            <a:gdLst>
              <a:gd name="T0" fmla="*/ 58 w 116"/>
              <a:gd name="T1" fmla="*/ 0 h 1152"/>
              <a:gd name="T2" fmla="*/ 58 w 116"/>
              <a:gd name="T3" fmla="*/ 230 h 1152"/>
              <a:gd name="T4" fmla="*/ 116 w 116"/>
              <a:gd name="T5" fmla="*/ 288 h 1152"/>
              <a:gd name="T6" fmla="*/ 0 w 116"/>
              <a:gd name="T7" fmla="*/ 403 h 1152"/>
              <a:gd name="T8" fmla="*/ 116 w 116"/>
              <a:gd name="T9" fmla="*/ 518 h 1152"/>
              <a:gd name="T10" fmla="*/ 0 w 116"/>
              <a:gd name="T11" fmla="*/ 634 h 1152"/>
              <a:gd name="T12" fmla="*/ 116 w 116"/>
              <a:gd name="T13" fmla="*/ 749 h 1152"/>
              <a:gd name="T14" fmla="*/ 0 w 116"/>
              <a:gd name="T15" fmla="*/ 864 h 1152"/>
              <a:gd name="T16" fmla="*/ 58 w 116"/>
              <a:gd name="T17" fmla="*/ 922 h 1152"/>
              <a:gd name="T18" fmla="*/ 58 w 116"/>
              <a:gd name="T19" fmla="*/ 1152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1152">
                <a:moveTo>
                  <a:pt x="58" y="0"/>
                </a:moveTo>
                <a:lnTo>
                  <a:pt x="58" y="230"/>
                </a:lnTo>
                <a:lnTo>
                  <a:pt x="116" y="288"/>
                </a:lnTo>
                <a:lnTo>
                  <a:pt x="0" y="403"/>
                </a:lnTo>
                <a:lnTo>
                  <a:pt x="116" y="518"/>
                </a:lnTo>
                <a:lnTo>
                  <a:pt x="0" y="634"/>
                </a:lnTo>
                <a:lnTo>
                  <a:pt x="116" y="749"/>
                </a:lnTo>
                <a:lnTo>
                  <a:pt x="0" y="864"/>
                </a:lnTo>
                <a:lnTo>
                  <a:pt x="58" y="922"/>
                </a:lnTo>
                <a:lnTo>
                  <a:pt x="58" y="1152"/>
                </a:lnTo>
              </a:path>
            </a:pathLst>
          </a:custGeom>
          <a:noFill/>
          <a:ln w="19050" cap="flat"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a:endParaRPr lang="en-US" dirty="0"/>
          </a:p>
        </p:txBody>
      </p:sp>
      <p:grpSp>
        <p:nvGrpSpPr>
          <p:cNvPr id="34" name="Group 125"/>
          <p:cNvGrpSpPr>
            <a:grpSpLocks/>
          </p:cNvGrpSpPr>
          <p:nvPr/>
        </p:nvGrpSpPr>
        <p:grpSpPr bwMode="auto">
          <a:xfrm>
            <a:off x="4944254" y="2675843"/>
            <a:ext cx="457200" cy="457200"/>
            <a:chOff x="1585" y="1987"/>
            <a:chExt cx="288" cy="288"/>
          </a:xfrm>
        </p:grpSpPr>
        <p:grpSp>
          <p:nvGrpSpPr>
            <p:cNvPr id="35" name="Group 126"/>
            <p:cNvGrpSpPr>
              <a:grpSpLocks/>
            </p:cNvGrpSpPr>
            <p:nvPr/>
          </p:nvGrpSpPr>
          <p:grpSpPr bwMode="auto">
            <a:xfrm>
              <a:off x="1585" y="2160"/>
              <a:ext cx="288" cy="115"/>
              <a:chOff x="1152" y="2160"/>
              <a:chExt cx="288" cy="115"/>
            </a:xfrm>
          </p:grpSpPr>
          <p:sp>
            <p:nvSpPr>
              <p:cNvPr id="37" name="Line 127"/>
              <p:cNvSpPr>
                <a:spLocks noChangeShapeType="1"/>
              </p:cNvSpPr>
              <p:nvPr/>
            </p:nvSpPr>
            <p:spPr bwMode="auto">
              <a:xfrm>
                <a:off x="1152" y="2160"/>
                <a:ext cx="288"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 name="Line 128"/>
              <p:cNvSpPr>
                <a:spLocks noChangeShapeType="1"/>
              </p:cNvSpPr>
              <p:nvPr/>
            </p:nvSpPr>
            <p:spPr bwMode="auto">
              <a:xfrm>
                <a:off x="1210" y="2218"/>
                <a:ext cx="172"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 name="Line 129"/>
              <p:cNvSpPr>
                <a:spLocks noChangeShapeType="1"/>
              </p:cNvSpPr>
              <p:nvPr/>
            </p:nvSpPr>
            <p:spPr bwMode="auto">
              <a:xfrm>
                <a:off x="1267" y="2275"/>
                <a:ext cx="58"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6" name="Line 130"/>
            <p:cNvSpPr>
              <a:spLocks noChangeShapeType="1"/>
            </p:cNvSpPr>
            <p:nvPr/>
          </p:nvSpPr>
          <p:spPr bwMode="auto">
            <a:xfrm flipV="1">
              <a:off x="1728" y="1987"/>
              <a:ext cx="0" cy="17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40" name="Freeform 244"/>
          <p:cNvSpPr>
            <a:spLocks/>
          </p:cNvSpPr>
          <p:nvPr/>
        </p:nvSpPr>
        <p:spPr bwMode="auto">
          <a:xfrm rot="10800000">
            <a:off x="5134266" y="3744859"/>
            <a:ext cx="184150" cy="914400"/>
          </a:xfrm>
          <a:custGeom>
            <a:avLst/>
            <a:gdLst>
              <a:gd name="T0" fmla="*/ 58 w 116"/>
              <a:gd name="T1" fmla="*/ 0 h 1152"/>
              <a:gd name="T2" fmla="*/ 58 w 116"/>
              <a:gd name="T3" fmla="*/ 230 h 1152"/>
              <a:gd name="T4" fmla="*/ 116 w 116"/>
              <a:gd name="T5" fmla="*/ 288 h 1152"/>
              <a:gd name="T6" fmla="*/ 0 w 116"/>
              <a:gd name="T7" fmla="*/ 403 h 1152"/>
              <a:gd name="T8" fmla="*/ 116 w 116"/>
              <a:gd name="T9" fmla="*/ 518 h 1152"/>
              <a:gd name="T10" fmla="*/ 0 w 116"/>
              <a:gd name="T11" fmla="*/ 634 h 1152"/>
              <a:gd name="T12" fmla="*/ 116 w 116"/>
              <a:gd name="T13" fmla="*/ 749 h 1152"/>
              <a:gd name="T14" fmla="*/ 0 w 116"/>
              <a:gd name="T15" fmla="*/ 864 h 1152"/>
              <a:gd name="T16" fmla="*/ 58 w 116"/>
              <a:gd name="T17" fmla="*/ 922 h 1152"/>
              <a:gd name="T18" fmla="*/ 58 w 116"/>
              <a:gd name="T19" fmla="*/ 1152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1152">
                <a:moveTo>
                  <a:pt x="58" y="0"/>
                </a:moveTo>
                <a:lnTo>
                  <a:pt x="58" y="230"/>
                </a:lnTo>
                <a:lnTo>
                  <a:pt x="116" y="288"/>
                </a:lnTo>
                <a:lnTo>
                  <a:pt x="0" y="403"/>
                </a:lnTo>
                <a:lnTo>
                  <a:pt x="116" y="518"/>
                </a:lnTo>
                <a:lnTo>
                  <a:pt x="0" y="634"/>
                </a:lnTo>
                <a:lnTo>
                  <a:pt x="116" y="749"/>
                </a:lnTo>
                <a:lnTo>
                  <a:pt x="0" y="864"/>
                </a:lnTo>
                <a:lnTo>
                  <a:pt x="58" y="922"/>
                </a:lnTo>
                <a:lnTo>
                  <a:pt x="58" y="1152"/>
                </a:lnTo>
              </a:path>
            </a:pathLst>
          </a:custGeom>
          <a:noFill/>
          <a:ln w="19050" cap="flat"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a:endParaRPr lang="en-US" dirty="0"/>
          </a:p>
        </p:txBody>
      </p:sp>
      <p:grpSp>
        <p:nvGrpSpPr>
          <p:cNvPr id="41" name="Group 125"/>
          <p:cNvGrpSpPr>
            <a:grpSpLocks/>
          </p:cNvGrpSpPr>
          <p:nvPr/>
        </p:nvGrpSpPr>
        <p:grpSpPr bwMode="auto">
          <a:xfrm>
            <a:off x="5004579" y="4506593"/>
            <a:ext cx="457200" cy="457200"/>
            <a:chOff x="1585" y="1987"/>
            <a:chExt cx="288" cy="288"/>
          </a:xfrm>
        </p:grpSpPr>
        <p:grpSp>
          <p:nvGrpSpPr>
            <p:cNvPr id="42" name="Group 126"/>
            <p:cNvGrpSpPr>
              <a:grpSpLocks/>
            </p:cNvGrpSpPr>
            <p:nvPr/>
          </p:nvGrpSpPr>
          <p:grpSpPr bwMode="auto">
            <a:xfrm>
              <a:off x="1585" y="2160"/>
              <a:ext cx="288" cy="115"/>
              <a:chOff x="1152" y="2160"/>
              <a:chExt cx="288" cy="115"/>
            </a:xfrm>
          </p:grpSpPr>
          <p:sp>
            <p:nvSpPr>
              <p:cNvPr id="44" name="Line 127"/>
              <p:cNvSpPr>
                <a:spLocks noChangeShapeType="1"/>
              </p:cNvSpPr>
              <p:nvPr/>
            </p:nvSpPr>
            <p:spPr bwMode="auto">
              <a:xfrm>
                <a:off x="1152" y="2160"/>
                <a:ext cx="288"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 name="Line 128"/>
              <p:cNvSpPr>
                <a:spLocks noChangeShapeType="1"/>
              </p:cNvSpPr>
              <p:nvPr/>
            </p:nvSpPr>
            <p:spPr bwMode="auto">
              <a:xfrm>
                <a:off x="1210" y="2218"/>
                <a:ext cx="172"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 name="Line 129"/>
              <p:cNvSpPr>
                <a:spLocks noChangeShapeType="1"/>
              </p:cNvSpPr>
              <p:nvPr/>
            </p:nvSpPr>
            <p:spPr bwMode="auto">
              <a:xfrm>
                <a:off x="1267" y="2275"/>
                <a:ext cx="58"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43" name="Line 130"/>
            <p:cNvSpPr>
              <a:spLocks noChangeShapeType="1"/>
            </p:cNvSpPr>
            <p:nvPr/>
          </p:nvSpPr>
          <p:spPr bwMode="auto">
            <a:xfrm flipV="1">
              <a:off x="1728" y="1987"/>
              <a:ext cx="0" cy="17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7" name="Rectangle 6"/>
          <p:cNvSpPr>
            <a:spLocks/>
          </p:cNvSpPr>
          <p:nvPr/>
        </p:nvSpPr>
        <p:spPr bwMode="auto">
          <a:xfrm rot="19410843">
            <a:off x="3695594" y="2263303"/>
            <a:ext cx="1585731" cy="190982"/>
          </a:xfrm>
          <a:prstGeom prst="rect">
            <a:avLst/>
          </a:prstGeom>
          <a:solidFill>
            <a:srgbClr val="FF66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pitchFamily="1" charset="0"/>
            </a:endParaRPr>
          </a:p>
        </p:txBody>
      </p:sp>
      <p:sp>
        <p:nvSpPr>
          <p:cNvPr id="47" name="TextBox 46"/>
          <p:cNvSpPr txBox="1"/>
          <p:nvPr/>
        </p:nvSpPr>
        <p:spPr>
          <a:xfrm>
            <a:off x="1189818" y="2106717"/>
            <a:ext cx="798617" cy="461665"/>
          </a:xfrm>
          <a:prstGeom prst="rect">
            <a:avLst/>
          </a:prstGeom>
          <a:noFill/>
        </p:spPr>
        <p:txBody>
          <a:bodyPr wrap="none" rtlCol="0">
            <a:spAutoFit/>
          </a:bodyPr>
          <a:lstStyle/>
          <a:p>
            <a:r>
              <a:rPr lang="en-US" dirty="0" smtClean="0">
                <a:solidFill>
                  <a:srgbClr val="000000"/>
                </a:solidFill>
                <a:latin typeface="Times" panose="02020603050405020304" pitchFamily="18" charset="0"/>
                <a:cs typeface="Times" panose="02020603050405020304" pitchFamily="18" charset="0"/>
              </a:rPr>
              <a:t>50 </a:t>
            </a:r>
            <a:r>
              <a:rPr lang="el-GR" dirty="0" smtClean="0">
                <a:solidFill>
                  <a:srgbClr val="000000"/>
                </a:solidFill>
                <a:latin typeface="Times" panose="02020603050405020304" pitchFamily="18" charset="0"/>
                <a:cs typeface="Times" panose="02020603050405020304" pitchFamily="18" charset="0"/>
              </a:rPr>
              <a:t>Ω</a:t>
            </a:r>
            <a:endParaRPr lang="en-US" dirty="0" smtClean="0">
              <a:solidFill>
                <a:srgbClr val="000000"/>
              </a:solidFill>
              <a:latin typeface="Times" panose="02020603050405020304" pitchFamily="18" charset="0"/>
              <a:cs typeface="Times" panose="02020603050405020304" pitchFamily="18" charset="0"/>
            </a:endParaRPr>
          </a:p>
        </p:txBody>
      </p:sp>
      <p:sp>
        <p:nvSpPr>
          <p:cNvPr id="48" name="TextBox 47"/>
          <p:cNvSpPr txBox="1"/>
          <p:nvPr/>
        </p:nvSpPr>
        <p:spPr>
          <a:xfrm>
            <a:off x="2633924" y="2096518"/>
            <a:ext cx="798617" cy="461665"/>
          </a:xfrm>
          <a:prstGeom prst="rect">
            <a:avLst/>
          </a:prstGeom>
          <a:noFill/>
        </p:spPr>
        <p:txBody>
          <a:bodyPr wrap="none" rtlCol="0">
            <a:spAutoFit/>
          </a:bodyPr>
          <a:lstStyle/>
          <a:p>
            <a:r>
              <a:rPr lang="en-US" dirty="0" smtClean="0">
                <a:solidFill>
                  <a:srgbClr val="000000"/>
                </a:solidFill>
                <a:latin typeface="Times" panose="02020603050405020304" pitchFamily="18" charset="0"/>
                <a:cs typeface="Times" panose="02020603050405020304" pitchFamily="18" charset="0"/>
              </a:rPr>
              <a:t>50 </a:t>
            </a:r>
            <a:r>
              <a:rPr lang="el-GR" dirty="0" smtClean="0">
                <a:solidFill>
                  <a:srgbClr val="000000"/>
                </a:solidFill>
                <a:latin typeface="Times" panose="02020603050405020304" pitchFamily="18" charset="0"/>
                <a:cs typeface="Times" panose="02020603050405020304" pitchFamily="18" charset="0"/>
              </a:rPr>
              <a:t>Ω</a:t>
            </a:r>
            <a:endParaRPr lang="en-US" dirty="0" smtClean="0">
              <a:solidFill>
                <a:srgbClr val="000000"/>
              </a:solidFill>
              <a:latin typeface="Times" panose="02020603050405020304" pitchFamily="18" charset="0"/>
              <a:cs typeface="Times" panose="02020603050405020304" pitchFamily="18" charset="0"/>
            </a:endParaRPr>
          </a:p>
        </p:txBody>
      </p:sp>
      <p:sp>
        <p:nvSpPr>
          <p:cNvPr id="49" name="TextBox 48"/>
          <p:cNvSpPr txBox="1"/>
          <p:nvPr/>
        </p:nvSpPr>
        <p:spPr>
          <a:xfrm>
            <a:off x="5401454" y="1993178"/>
            <a:ext cx="952505" cy="461665"/>
          </a:xfrm>
          <a:prstGeom prst="rect">
            <a:avLst/>
          </a:prstGeom>
          <a:noFill/>
        </p:spPr>
        <p:txBody>
          <a:bodyPr wrap="none" rtlCol="0">
            <a:spAutoFit/>
          </a:bodyPr>
          <a:lstStyle/>
          <a:p>
            <a:r>
              <a:rPr lang="en-US" dirty="0" smtClean="0">
                <a:solidFill>
                  <a:srgbClr val="000000"/>
                </a:solidFill>
                <a:latin typeface="Times" panose="02020603050405020304" pitchFamily="18" charset="0"/>
                <a:cs typeface="Times" panose="02020603050405020304" pitchFamily="18" charset="0"/>
              </a:rPr>
              <a:t>100 </a:t>
            </a:r>
            <a:r>
              <a:rPr lang="el-GR" dirty="0" smtClean="0">
                <a:solidFill>
                  <a:srgbClr val="000000"/>
                </a:solidFill>
                <a:latin typeface="Times" panose="02020603050405020304" pitchFamily="18" charset="0"/>
                <a:cs typeface="Times" panose="02020603050405020304" pitchFamily="18" charset="0"/>
              </a:rPr>
              <a:t>Ω</a:t>
            </a:r>
            <a:endParaRPr lang="en-US" dirty="0" smtClean="0">
              <a:solidFill>
                <a:srgbClr val="000000"/>
              </a:solidFill>
              <a:latin typeface="Times" panose="02020603050405020304" pitchFamily="18" charset="0"/>
              <a:cs typeface="Times" panose="02020603050405020304" pitchFamily="18" charset="0"/>
            </a:endParaRPr>
          </a:p>
        </p:txBody>
      </p:sp>
      <p:sp>
        <p:nvSpPr>
          <p:cNvPr id="50" name="TextBox 49"/>
          <p:cNvSpPr txBox="1"/>
          <p:nvPr/>
        </p:nvSpPr>
        <p:spPr>
          <a:xfrm>
            <a:off x="5461779" y="3971226"/>
            <a:ext cx="952505" cy="461665"/>
          </a:xfrm>
          <a:prstGeom prst="rect">
            <a:avLst/>
          </a:prstGeom>
          <a:noFill/>
        </p:spPr>
        <p:txBody>
          <a:bodyPr wrap="none" rtlCol="0">
            <a:spAutoFit/>
          </a:bodyPr>
          <a:lstStyle/>
          <a:p>
            <a:r>
              <a:rPr lang="en-US" dirty="0" smtClean="0">
                <a:solidFill>
                  <a:srgbClr val="000000"/>
                </a:solidFill>
                <a:latin typeface="Times" panose="02020603050405020304" pitchFamily="18" charset="0"/>
                <a:cs typeface="Times" panose="02020603050405020304" pitchFamily="18" charset="0"/>
              </a:rPr>
              <a:t>100 </a:t>
            </a:r>
            <a:r>
              <a:rPr lang="el-GR" dirty="0" smtClean="0">
                <a:solidFill>
                  <a:srgbClr val="000000"/>
                </a:solidFill>
                <a:latin typeface="Times" panose="02020603050405020304" pitchFamily="18" charset="0"/>
                <a:cs typeface="Times" panose="02020603050405020304" pitchFamily="18" charset="0"/>
              </a:rPr>
              <a:t>Ω</a:t>
            </a:r>
            <a:endParaRPr lang="en-US" dirty="0" smtClean="0">
              <a:solidFill>
                <a:srgbClr val="000000"/>
              </a:solidFill>
              <a:latin typeface="Times" panose="02020603050405020304" pitchFamily="18" charset="0"/>
              <a:cs typeface="Times" panose="02020603050405020304" pitchFamily="18" charset="0"/>
            </a:endParaRPr>
          </a:p>
        </p:txBody>
      </p:sp>
      <p:sp>
        <p:nvSpPr>
          <p:cNvPr id="51" name="TextBox 50"/>
          <p:cNvSpPr txBox="1"/>
          <p:nvPr/>
        </p:nvSpPr>
        <p:spPr>
          <a:xfrm rot="19159957">
            <a:off x="3729099" y="1840512"/>
            <a:ext cx="952505" cy="461665"/>
          </a:xfrm>
          <a:prstGeom prst="rect">
            <a:avLst/>
          </a:prstGeom>
          <a:noFill/>
        </p:spPr>
        <p:txBody>
          <a:bodyPr wrap="none" rtlCol="0">
            <a:spAutoFit/>
          </a:bodyPr>
          <a:lstStyle/>
          <a:p>
            <a:r>
              <a:rPr lang="en-US" dirty="0" smtClean="0">
                <a:solidFill>
                  <a:srgbClr val="000000"/>
                </a:solidFill>
                <a:latin typeface="Times" panose="02020603050405020304" pitchFamily="18" charset="0"/>
                <a:cs typeface="Times" panose="02020603050405020304" pitchFamily="18" charset="0"/>
              </a:rPr>
              <a:t>100 </a:t>
            </a:r>
            <a:r>
              <a:rPr lang="el-GR" dirty="0" smtClean="0">
                <a:solidFill>
                  <a:srgbClr val="000000"/>
                </a:solidFill>
                <a:latin typeface="Times" panose="02020603050405020304" pitchFamily="18" charset="0"/>
                <a:cs typeface="Times" panose="02020603050405020304" pitchFamily="18" charset="0"/>
              </a:rPr>
              <a:t>Ω</a:t>
            </a:r>
            <a:endParaRPr lang="en-US" dirty="0" smtClean="0">
              <a:solidFill>
                <a:srgbClr val="000000"/>
              </a:solidFill>
              <a:latin typeface="Times" panose="02020603050405020304" pitchFamily="18" charset="0"/>
              <a:cs typeface="Times" panose="02020603050405020304" pitchFamily="18" charset="0"/>
            </a:endParaRPr>
          </a:p>
        </p:txBody>
      </p:sp>
      <p:sp>
        <p:nvSpPr>
          <p:cNvPr id="52" name="TextBox 51"/>
          <p:cNvSpPr txBox="1"/>
          <p:nvPr/>
        </p:nvSpPr>
        <p:spPr>
          <a:xfrm rot="2191052">
            <a:off x="3796751" y="3297033"/>
            <a:ext cx="952505" cy="461665"/>
          </a:xfrm>
          <a:prstGeom prst="rect">
            <a:avLst/>
          </a:prstGeom>
          <a:noFill/>
        </p:spPr>
        <p:txBody>
          <a:bodyPr wrap="none" rtlCol="0">
            <a:spAutoFit/>
          </a:bodyPr>
          <a:lstStyle/>
          <a:p>
            <a:r>
              <a:rPr lang="en-US" dirty="0" smtClean="0">
                <a:solidFill>
                  <a:srgbClr val="000000"/>
                </a:solidFill>
                <a:latin typeface="Times" panose="02020603050405020304" pitchFamily="18" charset="0"/>
                <a:cs typeface="Times" panose="02020603050405020304" pitchFamily="18" charset="0"/>
              </a:rPr>
              <a:t>100 </a:t>
            </a:r>
            <a:r>
              <a:rPr lang="el-GR" dirty="0" smtClean="0">
                <a:solidFill>
                  <a:srgbClr val="000000"/>
                </a:solidFill>
                <a:latin typeface="Times" panose="02020603050405020304" pitchFamily="18" charset="0"/>
                <a:cs typeface="Times" panose="02020603050405020304" pitchFamily="18" charset="0"/>
              </a:rPr>
              <a:t>Ω</a:t>
            </a:r>
            <a:endParaRPr lang="en-US" dirty="0" smtClean="0">
              <a:solidFill>
                <a:srgbClr val="000000"/>
              </a:solidFill>
              <a:latin typeface="Times" panose="02020603050405020304" pitchFamily="18" charset="0"/>
              <a:cs typeface="Times" panose="02020603050405020304" pitchFamily="18" charset="0"/>
            </a:endParaRPr>
          </a:p>
        </p:txBody>
      </p:sp>
      <p:sp>
        <p:nvSpPr>
          <p:cNvPr id="53" name="TextBox 52"/>
          <p:cNvSpPr txBox="1"/>
          <p:nvPr/>
        </p:nvSpPr>
        <p:spPr>
          <a:xfrm>
            <a:off x="420751" y="2880938"/>
            <a:ext cx="619080" cy="553998"/>
          </a:xfrm>
          <a:prstGeom prst="rect">
            <a:avLst/>
          </a:prstGeom>
          <a:noFill/>
        </p:spPr>
        <p:txBody>
          <a:bodyPr wrap="none" rtlCol="0">
            <a:spAutoFit/>
          </a:bodyPr>
          <a:lstStyle/>
          <a:p>
            <a:r>
              <a:rPr lang="en-US" sz="3000" i="1" dirty="0" smtClean="0">
                <a:solidFill>
                  <a:schemeClr val="bg1"/>
                </a:solidFill>
                <a:latin typeface="Times" panose="02020603050405020304" pitchFamily="18" charset="0"/>
                <a:cs typeface="Times" panose="02020603050405020304" pitchFamily="18" charset="0"/>
              </a:rPr>
              <a:t>P</a:t>
            </a:r>
            <a:r>
              <a:rPr lang="en-US" sz="3000" i="1" baseline="-25000" dirty="0" smtClean="0">
                <a:solidFill>
                  <a:schemeClr val="bg1"/>
                </a:solidFill>
                <a:latin typeface="Times" panose="02020603050405020304" pitchFamily="18" charset="0"/>
                <a:cs typeface="Times" panose="02020603050405020304" pitchFamily="18" charset="0"/>
              </a:rPr>
              <a:t>in</a:t>
            </a:r>
          </a:p>
        </p:txBody>
      </p:sp>
      <p:sp>
        <p:nvSpPr>
          <p:cNvPr id="2" name="TextBox 1"/>
          <p:cNvSpPr txBox="1"/>
          <p:nvPr/>
        </p:nvSpPr>
        <p:spPr>
          <a:xfrm>
            <a:off x="636131" y="5137227"/>
            <a:ext cx="7122413" cy="954107"/>
          </a:xfrm>
          <a:prstGeom prst="rect">
            <a:avLst/>
          </a:prstGeom>
          <a:noFill/>
        </p:spPr>
        <p:txBody>
          <a:bodyPr wrap="square" rtlCol="0">
            <a:spAutoFit/>
          </a:bodyPr>
          <a:lstStyle/>
          <a:p>
            <a:r>
              <a:rPr lang="en-US" sz="2800" dirty="0" smtClean="0">
                <a:solidFill>
                  <a:schemeClr val="bg1"/>
                </a:solidFill>
                <a:latin typeface="+mj-lt"/>
              </a:rPr>
              <a:t>But we want to deliver the power to 50 </a:t>
            </a:r>
            <a:r>
              <a:rPr lang="el-GR" sz="2800" dirty="0" smtClean="0">
                <a:solidFill>
                  <a:schemeClr val="bg1"/>
                </a:solidFill>
                <a:latin typeface="+mj-lt"/>
              </a:rPr>
              <a:t>Ω</a:t>
            </a:r>
            <a:r>
              <a:rPr lang="en-US" sz="2800" dirty="0" smtClean="0">
                <a:solidFill>
                  <a:schemeClr val="bg1"/>
                </a:solidFill>
                <a:latin typeface="+mj-lt"/>
              </a:rPr>
              <a:t> load !</a:t>
            </a:r>
          </a:p>
        </p:txBody>
      </p:sp>
    </p:spTree>
    <p:extLst>
      <p:ext uri="{BB962C8B-B14F-4D97-AF65-F5344CB8AC3E}">
        <p14:creationId xmlns:p14="http://schemas.microsoft.com/office/powerpoint/2010/main" val="106215093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FDD vs. TDD</a:t>
            </a:r>
            <a:endParaRPr lang="en-US" dirty="0"/>
          </a:p>
        </p:txBody>
      </p:sp>
      <p:sp>
        <p:nvSpPr>
          <p:cNvPr id="3" name="Content Placeholder 2"/>
          <p:cNvSpPr>
            <a:spLocks noGrp="1"/>
          </p:cNvSpPr>
          <p:nvPr>
            <p:ph type="body" sz="quarter" idx="10"/>
          </p:nvPr>
        </p:nvSpPr>
        <p:spPr>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r>
              <a:rPr lang="en-US" dirty="0"/>
              <a:t>FDD is best suited for applications, such as voice, that generate symmetric traffic, while TDD is best suited for </a:t>
            </a:r>
            <a:r>
              <a:rPr lang="en-US" dirty="0" err="1"/>
              <a:t>bursty</a:t>
            </a:r>
            <a:r>
              <a:rPr lang="en-US" dirty="0"/>
              <a:t>, asymmetric traffic, such as Internet or other data centric services</a:t>
            </a:r>
          </a:p>
          <a:p>
            <a:endParaRPr lang="en-US" dirty="0"/>
          </a:p>
          <a:p>
            <a:r>
              <a:rPr lang="en-US" dirty="0"/>
              <a:t>In TDD, both the transmitter and receiver operate on the same frequency but at different times. Therefore, TDD systems reuse the filters, mixers, frequency sources and synthesizers, therefore reducing the complexity and cost of the system.</a:t>
            </a:r>
          </a:p>
          <a:p>
            <a:endParaRPr lang="en-US" dirty="0"/>
          </a:p>
          <a:p>
            <a:r>
              <a:rPr lang="en-US" dirty="0"/>
              <a:t>TDD utilizes the spectrum more efficiently than FDD</a:t>
            </a:r>
          </a:p>
          <a:p>
            <a:endParaRPr lang="en-US" dirty="0"/>
          </a:p>
        </p:txBody>
      </p:sp>
    </p:spTree>
    <p:extLst>
      <p:ext uri="{BB962C8B-B14F-4D97-AF65-F5344CB8AC3E}">
        <p14:creationId xmlns:p14="http://schemas.microsoft.com/office/powerpoint/2010/main" val="72511894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Circulator</a:t>
            </a:r>
            <a:endParaRPr lang="en-US" dirty="0"/>
          </a:p>
        </p:txBody>
      </p:sp>
      <p:sp>
        <p:nvSpPr>
          <p:cNvPr id="3" name="Content Placeholder 2"/>
          <p:cNvSpPr>
            <a:spLocks noGrp="1"/>
          </p:cNvSpPr>
          <p:nvPr>
            <p:ph type="body" sz="quarter" idx="10"/>
          </p:nvPr>
        </p:nvSpPr>
        <p:spPr>
          <a:xfrm>
            <a:off x="304800" y="933262"/>
            <a:ext cx="5570219" cy="4335463"/>
          </a:xfrm>
          <a:prstGeom prst="rect">
            <a:avLst/>
          </a:prstGeom>
        </p:spPr>
        <p:txBody>
          <a:bodyPr/>
          <a:lstStyle/>
          <a:p>
            <a:r>
              <a:rPr lang="en-US" b="0" dirty="0" smtClean="0"/>
              <a:t> A </a:t>
            </a:r>
            <a:r>
              <a:rPr lang="en-US" dirty="0" smtClean="0"/>
              <a:t>passive</a:t>
            </a:r>
            <a:r>
              <a:rPr lang="en-US" b="0" dirty="0" smtClean="0"/>
              <a:t> </a:t>
            </a:r>
            <a:r>
              <a:rPr lang="en-US" dirty="0" smtClean="0"/>
              <a:t>non-reciprocal</a:t>
            </a:r>
            <a:r>
              <a:rPr lang="en-US" b="0" dirty="0" smtClean="0"/>
              <a:t> three- or four-port device, in which a microwave or RF signal entering any port is transmitted to the next port in rotation (only).</a:t>
            </a:r>
          </a:p>
          <a:p>
            <a:r>
              <a:rPr lang="en-US" b="0" dirty="0" smtClean="0"/>
              <a:t> </a:t>
            </a:r>
            <a:r>
              <a:rPr lang="en-US" dirty="0" smtClean="0"/>
              <a:t>Isolation</a:t>
            </a:r>
            <a:r>
              <a:rPr lang="en-US" b="0" dirty="0" smtClean="0"/>
              <a:t> is important</a:t>
            </a:r>
            <a:endParaRPr lang="en-US" dirty="0"/>
          </a:p>
        </p:txBody>
      </p:sp>
      <p:pic>
        <p:nvPicPr>
          <p:cNvPr id="36866" name="Picture 2" descr="File:Optical Circulator symbol.jpg"/>
          <p:cNvPicPr>
            <a:picLocks noChangeAspect="1" noChangeArrowheads="1"/>
          </p:cNvPicPr>
          <p:nvPr/>
        </p:nvPicPr>
        <p:blipFill>
          <a:blip r:embed="rId2" cstate="print"/>
          <a:srcRect/>
          <a:stretch>
            <a:fillRect/>
          </a:stretch>
        </p:blipFill>
        <p:spPr bwMode="auto">
          <a:xfrm>
            <a:off x="6239936" y="1107400"/>
            <a:ext cx="2342212" cy="2342212"/>
          </a:xfrm>
          <a:prstGeom prst="rect">
            <a:avLst/>
          </a:prstGeom>
          <a:noFill/>
        </p:spPr>
      </p:pic>
      <p:pic>
        <p:nvPicPr>
          <p:cNvPr id="36868" name="Picture 4" descr="http://www.electronics-manufacturers.com/products/upload_files/product_image_220.jpg"/>
          <p:cNvPicPr>
            <a:picLocks noChangeAspect="1" noChangeArrowheads="1"/>
          </p:cNvPicPr>
          <p:nvPr/>
        </p:nvPicPr>
        <p:blipFill>
          <a:blip r:embed="rId3" cstate="print"/>
          <a:srcRect/>
          <a:stretch>
            <a:fillRect/>
          </a:stretch>
        </p:blipFill>
        <p:spPr bwMode="auto">
          <a:xfrm>
            <a:off x="3068547" y="4224007"/>
            <a:ext cx="2747637" cy="2042410"/>
          </a:xfrm>
          <a:prstGeom prst="rect">
            <a:avLst/>
          </a:prstGeom>
          <a:noFill/>
        </p:spPr>
      </p:pic>
      <p:pic>
        <p:nvPicPr>
          <p:cNvPr id="36870" name="Picture 6" descr="http://t0.gstatic.com/images?q=tbn:ANd9GcSr1P4OkXqvWH1eW62i7qASpQfrOqJK0s1j9dp6xBISCPtY2KLj-Q54a_0y1A"/>
          <p:cNvPicPr>
            <a:picLocks noChangeAspect="1" noChangeArrowheads="1"/>
          </p:cNvPicPr>
          <p:nvPr/>
        </p:nvPicPr>
        <p:blipFill>
          <a:blip r:embed="rId4" cstate="print"/>
          <a:srcRect/>
          <a:stretch>
            <a:fillRect/>
          </a:stretch>
        </p:blipFill>
        <p:spPr bwMode="auto">
          <a:xfrm>
            <a:off x="6045064" y="4364750"/>
            <a:ext cx="2182038" cy="1634423"/>
          </a:xfrm>
          <a:prstGeom prst="rect">
            <a:avLst/>
          </a:prstGeom>
          <a:noFill/>
        </p:spPr>
      </p:pic>
      <p:pic>
        <p:nvPicPr>
          <p:cNvPr id="36872" name="Picture 8" descr="http://www.meslmicrowave.com/images/Waveguide.JPG"/>
          <p:cNvPicPr>
            <a:picLocks noChangeAspect="1" noChangeArrowheads="1"/>
          </p:cNvPicPr>
          <p:nvPr/>
        </p:nvPicPr>
        <p:blipFill>
          <a:blip r:embed="rId5" cstate="print"/>
          <a:srcRect/>
          <a:stretch>
            <a:fillRect/>
          </a:stretch>
        </p:blipFill>
        <p:spPr bwMode="auto">
          <a:xfrm>
            <a:off x="734519" y="4364750"/>
            <a:ext cx="1873770" cy="1901667"/>
          </a:xfrm>
          <a:prstGeom prst="rect">
            <a:avLst/>
          </a:prstGeom>
          <a:noFill/>
        </p:spPr>
      </p:pic>
    </p:spTree>
    <p:extLst>
      <p:ext uri="{BB962C8B-B14F-4D97-AF65-F5344CB8AC3E}">
        <p14:creationId xmlns:p14="http://schemas.microsoft.com/office/powerpoint/2010/main" val="157700189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a:t>
            </a:r>
            <a:r>
              <a:rPr lang="en-US" dirty="0" smtClean="0"/>
              <a:t>Circulator </a:t>
            </a:r>
            <a:r>
              <a:rPr lang="en-US" dirty="0"/>
              <a:t>in Radar Systems</a:t>
            </a:r>
          </a:p>
        </p:txBody>
      </p:sp>
      <p:sp>
        <p:nvSpPr>
          <p:cNvPr id="3" name="Text Placeholder 2"/>
          <p:cNvSpPr>
            <a:spLocks noGrp="1"/>
          </p:cNvSpPr>
          <p:nvPr>
            <p:ph type="body" sz="quarter" idx="10"/>
          </p:nvPr>
        </p:nvSpPr>
        <p:spPr/>
        <p:txBody>
          <a:bodyPr/>
          <a:lstStyle/>
          <a:p>
            <a:endParaRPr lang="en-US"/>
          </a:p>
        </p:txBody>
      </p:sp>
      <p:pic>
        <p:nvPicPr>
          <p:cNvPr id="35844" name="Picture 4" descr="http://www.mptcorp.com/services/sub-systems/images/fmcw1.gif"/>
          <p:cNvPicPr>
            <a:picLocks noChangeAspect="1" noChangeArrowheads="1"/>
          </p:cNvPicPr>
          <p:nvPr/>
        </p:nvPicPr>
        <p:blipFill>
          <a:blip r:embed="rId2" cstate="print"/>
          <a:srcRect/>
          <a:stretch>
            <a:fillRect/>
          </a:stretch>
        </p:blipFill>
        <p:spPr bwMode="auto">
          <a:xfrm>
            <a:off x="2431873" y="4909412"/>
            <a:ext cx="5717550" cy="1477035"/>
          </a:xfrm>
          <a:prstGeom prst="rect">
            <a:avLst/>
          </a:prstGeom>
          <a:noFill/>
        </p:spPr>
      </p:pic>
      <p:sp>
        <p:nvSpPr>
          <p:cNvPr id="6" name="TextBox 5"/>
          <p:cNvSpPr txBox="1"/>
          <p:nvPr/>
        </p:nvSpPr>
        <p:spPr>
          <a:xfrm>
            <a:off x="4977013" y="1121904"/>
            <a:ext cx="2781531" cy="553998"/>
          </a:xfrm>
          <a:prstGeom prst="rect">
            <a:avLst/>
          </a:prstGeom>
          <a:noFill/>
        </p:spPr>
        <p:txBody>
          <a:bodyPr wrap="none" rtlCol="0">
            <a:spAutoFit/>
          </a:bodyPr>
          <a:lstStyle/>
          <a:p>
            <a:r>
              <a:rPr lang="en-US" sz="3000" dirty="0" smtClean="0">
                <a:solidFill>
                  <a:srgbClr val="292929"/>
                </a:solidFill>
                <a:latin typeface="Kalinga" panose="020B0502040204020203" pitchFamily="34" charset="0"/>
                <a:cs typeface="Kalinga" panose="020B0502040204020203" pitchFamily="34" charset="0"/>
              </a:rPr>
              <a:t>Two antennas</a:t>
            </a:r>
          </a:p>
        </p:txBody>
      </p:sp>
      <p:sp>
        <p:nvSpPr>
          <p:cNvPr id="7" name="TextBox 6"/>
          <p:cNvSpPr txBox="1"/>
          <p:nvPr/>
        </p:nvSpPr>
        <p:spPr>
          <a:xfrm>
            <a:off x="676696" y="4264198"/>
            <a:ext cx="2565126" cy="553998"/>
          </a:xfrm>
          <a:prstGeom prst="rect">
            <a:avLst/>
          </a:prstGeom>
          <a:noFill/>
        </p:spPr>
        <p:txBody>
          <a:bodyPr wrap="none" rtlCol="0">
            <a:spAutoFit/>
          </a:bodyPr>
          <a:lstStyle/>
          <a:p>
            <a:r>
              <a:rPr lang="en-US" sz="3000" dirty="0" smtClean="0">
                <a:solidFill>
                  <a:srgbClr val="292929"/>
                </a:solidFill>
                <a:latin typeface="Kalinga" panose="020B0502040204020203" pitchFamily="34" charset="0"/>
                <a:cs typeface="Kalinga" panose="020B0502040204020203" pitchFamily="34" charset="0"/>
              </a:rPr>
              <a:t>One antenna</a:t>
            </a:r>
          </a:p>
        </p:txBody>
      </p:sp>
      <p:sp>
        <p:nvSpPr>
          <p:cNvPr id="8" name="Oval 7"/>
          <p:cNvSpPr/>
          <p:nvPr/>
        </p:nvSpPr>
        <p:spPr bwMode="auto">
          <a:xfrm>
            <a:off x="4817708" y="5600614"/>
            <a:ext cx="854440" cy="869429"/>
          </a:xfrm>
          <a:prstGeom prst="ellipse">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pitchFamily="1" charset="0"/>
            </a:endParaRPr>
          </a:p>
        </p:txBody>
      </p:sp>
      <p:sp>
        <p:nvSpPr>
          <p:cNvPr id="9" name="TextBox 8"/>
          <p:cNvSpPr txBox="1"/>
          <p:nvPr/>
        </p:nvSpPr>
        <p:spPr>
          <a:xfrm>
            <a:off x="5394594" y="4863804"/>
            <a:ext cx="2052165" cy="553998"/>
          </a:xfrm>
          <a:prstGeom prst="rect">
            <a:avLst/>
          </a:prstGeom>
          <a:noFill/>
        </p:spPr>
        <p:txBody>
          <a:bodyPr wrap="none" rtlCol="0">
            <a:spAutoFit/>
          </a:bodyPr>
          <a:lstStyle/>
          <a:p>
            <a:r>
              <a:rPr lang="en-US" sz="3000" b="1" dirty="0" smtClean="0">
                <a:solidFill>
                  <a:srgbClr val="FF0000"/>
                </a:solidFill>
                <a:latin typeface="Kalinga" panose="020B0502040204020203" pitchFamily="34" charset="0"/>
                <a:cs typeface="Kalinga" panose="020B0502040204020203" pitchFamily="34" charset="0"/>
              </a:rPr>
              <a:t>Circulator</a:t>
            </a:r>
          </a:p>
        </p:txBody>
      </p:sp>
      <p:pic>
        <p:nvPicPr>
          <p:cNvPr id="3074" name="Picture 2" descr="http://upload.wikimedia.org/wikipedia/commons/d/de/Bsp_FMCW-Radar.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88056" y="1219258"/>
            <a:ext cx="3800466" cy="21716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8664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Power Splitters and Power Combiners</a:t>
            </a:r>
            <a:endParaRPr lang="en-US" dirty="0"/>
          </a:p>
        </p:txBody>
      </p:sp>
      <p:sp>
        <p:nvSpPr>
          <p:cNvPr id="5" name="Text Placeholder 4"/>
          <p:cNvSpPr>
            <a:spLocks noGrp="1"/>
          </p:cNvSpPr>
          <p:nvPr>
            <p:ph type="body" sz="quarter" idx="10"/>
          </p:nvPr>
        </p:nvSpPr>
        <p:spPr/>
        <p:txBody>
          <a:bodyPr/>
          <a:lstStyle/>
          <a:p>
            <a:endParaRPr lang="en-US" dirty="0"/>
          </a:p>
        </p:txBody>
      </p:sp>
      <p:sp>
        <p:nvSpPr>
          <p:cNvPr id="6" name="Rectangle 5"/>
          <p:cNvSpPr/>
          <p:nvPr/>
        </p:nvSpPr>
        <p:spPr bwMode="auto">
          <a:xfrm>
            <a:off x="2443412" y="2703568"/>
            <a:ext cx="1585731" cy="254643"/>
          </a:xfrm>
          <a:prstGeom prst="rect">
            <a:avLst/>
          </a:prstGeom>
          <a:solidFill>
            <a:srgbClr val="FF66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pitchFamily="1" charset="0"/>
            </a:endParaRPr>
          </a:p>
        </p:txBody>
      </p:sp>
      <p:sp>
        <p:nvSpPr>
          <p:cNvPr id="8" name="Rectangle 7"/>
          <p:cNvSpPr/>
          <p:nvPr/>
        </p:nvSpPr>
        <p:spPr bwMode="auto">
          <a:xfrm rot="2189157" flipV="1">
            <a:off x="3808505" y="3179462"/>
            <a:ext cx="1585731" cy="190982"/>
          </a:xfrm>
          <a:prstGeom prst="rect">
            <a:avLst/>
          </a:prstGeom>
          <a:solidFill>
            <a:srgbClr val="FF66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pitchFamily="1" charset="0"/>
            </a:endParaRPr>
          </a:p>
        </p:txBody>
      </p:sp>
      <p:sp>
        <p:nvSpPr>
          <p:cNvPr id="12" name="Freeform 244"/>
          <p:cNvSpPr>
            <a:spLocks/>
          </p:cNvSpPr>
          <p:nvPr/>
        </p:nvSpPr>
        <p:spPr bwMode="auto">
          <a:xfrm rot="16200000">
            <a:off x="1896294" y="2371394"/>
            <a:ext cx="184150" cy="914400"/>
          </a:xfrm>
          <a:custGeom>
            <a:avLst/>
            <a:gdLst>
              <a:gd name="T0" fmla="*/ 58 w 116"/>
              <a:gd name="T1" fmla="*/ 0 h 1152"/>
              <a:gd name="T2" fmla="*/ 58 w 116"/>
              <a:gd name="T3" fmla="*/ 230 h 1152"/>
              <a:gd name="T4" fmla="*/ 116 w 116"/>
              <a:gd name="T5" fmla="*/ 288 h 1152"/>
              <a:gd name="T6" fmla="*/ 0 w 116"/>
              <a:gd name="T7" fmla="*/ 403 h 1152"/>
              <a:gd name="T8" fmla="*/ 116 w 116"/>
              <a:gd name="T9" fmla="*/ 518 h 1152"/>
              <a:gd name="T10" fmla="*/ 0 w 116"/>
              <a:gd name="T11" fmla="*/ 634 h 1152"/>
              <a:gd name="T12" fmla="*/ 116 w 116"/>
              <a:gd name="T13" fmla="*/ 749 h 1152"/>
              <a:gd name="T14" fmla="*/ 0 w 116"/>
              <a:gd name="T15" fmla="*/ 864 h 1152"/>
              <a:gd name="T16" fmla="*/ 58 w 116"/>
              <a:gd name="T17" fmla="*/ 922 h 1152"/>
              <a:gd name="T18" fmla="*/ 58 w 116"/>
              <a:gd name="T19" fmla="*/ 1152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1152">
                <a:moveTo>
                  <a:pt x="58" y="0"/>
                </a:moveTo>
                <a:lnTo>
                  <a:pt x="58" y="230"/>
                </a:lnTo>
                <a:lnTo>
                  <a:pt x="116" y="288"/>
                </a:lnTo>
                <a:lnTo>
                  <a:pt x="0" y="403"/>
                </a:lnTo>
                <a:lnTo>
                  <a:pt x="116" y="518"/>
                </a:lnTo>
                <a:lnTo>
                  <a:pt x="0" y="634"/>
                </a:lnTo>
                <a:lnTo>
                  <a:pt x="116" y="749"/>
                </a:lnTo>
                <a:lnTo>
                  <a:pt x="0" y="864"/>
                </a:lnTo>
                <a:lnTo>
                  <a:pt x="58" y="922"/>
                </a:lnTo>
                <a:lnTo>
                  <a:pt x="58" y="1152"/>
                </a:lnTo>
              </a:path>
            </a:pathLst>
          </a:custGeom>
          <a:noFill/>
          <a:ln w="19050" cap="flat"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a:endParaRPr lang="en-US" dirty="0"/>
          </a:p>
        </p:txBody>
      </p:sp>
      <p:grpSp>
        <p:nvGrpSpPr>
          <p:cNvPr id="15" name="Group 267"/>
          <p:cNvGrpSpPr>
            <a:grpSpLocks/>
          </p:cNvGrpSpPr>
          <p:nvPr/>
        </p:nvGrpSpPr>
        <p:grpSpPr bwMode="auto">
          <a:xfrm>
            <a:off x="1256531" y="2828509"/>
            <a:ext cx="549275" cy="914400"/>
            <a:chOff x="576" y="835"/>
            <a:chExt cx="346" cy="576"/>
          </a:xfrm>
        </p:grpSpPr>
        <p:sp>
          <p:nvSpPr>
            <p:cNvPr id="17" name="Oval 268"/>
            <p:cNvSpPr>
              <a:spLocks noChangeArrowheads="1"/>
            </p:cNvSpPr>
            <p:nvPr/>
          </p:nvSpPr>
          <p:spPr bwMode="auto">
            <a:xfrm>
              <a:off x="576" y="950"/>
              <a:ext cx="346" cy="346"/>
            </a:xfrm>
            <a:prstGeom prst="ellipse">
              <a:avLst/>
            </a:prstGeom>
            <a:noFill/>
            <a:ln w="1905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 name="Line 269"/>
            <p:cNvSpPr>
              <a:spLocks noChangeShapeType="1"/>
            </p:cNvSpPr>
            <p:nvPr/>
          </p:nvSpPr>
          <p:spPr bwMode="auto">
            <a:xfrm>
              <a:off x="749" y="835"/>
              <a:ext cx="0" cy="115"/>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 name="Line 270"/>
            <p:cNvSpPr>
              <a:spLocks noChangeShapeType="1"/>
            </p:cNvSpPr>
            <p:nvPr/>
          </p:nvSpPr>
          <p:spPr bwMode="auto">
            <a:xfrm>
              <a:off x="749" y="1296"/>
              <a:ext cx="0" cy="115"/>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20" name="Group 271"/>
            <p:cNvGrpSpPr>
              <a:grpSpLocks/>
            </p:cNvGrpSpPr>
            <p:nvPr/>
          </p:nvGrpSpPr>
          <p:grpSpPr bwMode="auto">
            <a:xfrm>
              <a:off x="600" y="1026"/>
              <a:ext cx="288" cy="191"/>
              <a:chOff x="1094" y="1066"/>
              <a:chExt cx="346" cy="230"/>
            </a:xfrm>
          </p:grpSpPr>
          <p:grpSp>
            <p:nvGrpSpPr>
              <p:cNvPr id="21" name="Group 272"/>
              <p:cNvGrpSpPr>
                <a:grpSpLocks/>
              </p:cNvGrpSpPr>
              <p:nvPr/>
            </p:nvGrpSpPr>
            <p:grpSpPr bwMode="auto">
              <a:xfrm>
                <a:off x="1152" y="1066"/>
                <a:ext cx="230" cy="230"/>
                <a:chOff x="1152" y="1008"/>
                <a:chExt cx="230" cy="230"/>
              </a:xfrm>
            </p:grpSpPr>
            <p:sp>
              <p:nvSpPr>
                <p:cNvPr id="23" name="Freeform 273"/>
                <p:cNvSpPr>
                  <a:spLocks/>
                </p:cNvSpPr>
                <p:nvPr/>
              </p:nvSpPr>
              <p:spPr bwMode="auto">
                <a:xfrm>
                  <a:off x="1152" y="1008"/>
                  <a:ext cx="115" cy="115"/>
                </a:xfrm>
                <a:custGeom>
                  <a:avLst/>
                  <a:gdLst>
                    <a:gd name="T0" fmla="*/ 0 w 115"/>
                    <a:gd name="T1" fmla="*/ 115 h 115"/>
                    <a:gd name="T2" fmla="*/ 58 w 115"/>
                    <a:gd name="T3" fmla="*/ 0 h 115"/>
                    <a:gd name="T4" fmla="*/ 115 w 115"/>
                    <a:gd name="T5" fmla="*/ 115 h 115"/>
                  </a:gdLst>
                  <a:ahLst/>
                  <a:cxnLst>
                    <a:cxn ang="0">
                      <a:pos x="T0" y="T1"/>
                    </a:cxn>
                    <a:cxn ang="0">
                      <a:pos x="T2" y="T3"/>
                    </a:cxn>
                    <a:cxn ang="0">
                      <a:pos x="T4" y="T5"/>
                    </a:cxn>
                  </a:cxnLst>
                  <a:rect l="0" t="0" r="r" b="b"/>
                  <a:pathLst>
                    <a:path w="115" h="115">
                      <a:moveTo>
                        <a:pt x="0" y="115"/>
                      </a:moveTo>
                      <a:cubicBezTo>
                        <a:pt x="19" y="57"/>
                        <a:pt x="39" y="0"/>
                        <a:pt x="58" y="0"/>
                      </a:cubicBezTo>
                      <a:cubicBezTo>
                        <a:pt x="77" y="0"/>
                        <a:pt x="96" y="57"/>
                        <a:pt x="115" y="115"/>
                      </a:cubicBezTo>
                    </a:path>
                  </a:pathLst>
                </a:custGeom>
                <a:noFill/>
                <a:ln w="19050" cap="flat"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 name="Freeform 274"/>
                <p:cNvSpPr>
                  <a:spLocks/>
                </p:cNvSpPr>
                <p:nvPr/>
              </p:nvSpPr>
              <p:spPr bwMode="auto">
                <a:xfrm flipV="1">
                  <a:off x="1267" y="1123"/>
                  <a:ext cx="115" cy="115"/>
                </a:xfrm>
                <a:custGeom>
                  <a:avLst/>
                  <a:gdLst>
                    <a:gd name="T0" fmla="*/ 0 w 115"/>
                    <a:gd name="T1" fmla="*/ 115 h 115"/>
                    <a:gd name="T2" fmla="*/ 58 w 115"/>
                    <a:gd name="T3" fmla="*/ 0 h 115"/>
                    <a:gd name="T4" fmla="*/ 115 w 115"/>
                    <a:gd name="T5" fmla="*/ 115 h 115"/>
                  </a:gdLst>
                  <a:ahLst/>
                  <a:cxnLst>
                    <a:cxn ang="0">
                      <a:pos x="T0" y="T1"/>
                    </a:cxn>
                    <a:cxn ang="0">
                      <a:pos x="T2" y="T3"/>
                    </a:cxn>
                    <a:cxn ang="0">
                      <a:pos x="T4" y="T5"/>
                    </a:cxn>
                  </a:cxnLst>
                  <a:rect l="0" t="0" r="r" b="b"/>
                  <a:pathLst>
                    <a:path w="115" h="115">
                      <a:moveTo>
                        <a:pt x="0" y="115"/>
                      </a:moveTo>
                      <a:cubicBezTo>
                        <a:pt x="19" y="57"/>
                        <a:pt x="39" y="0"/>
                        <a:pt x="58" y="0"/>
                      </a:cubicBezTo>
                      <a:cubicBezTo>
                        <a:pt x="77" y="0"/>
                        <a:pt x="96" y="57"/>
                        <a:pt x="115" y="115"/>
                      </a:cubicBezTo>
                    </a:path>
                  </a:pathLst>
                </a:custGeom>
                <a:noFill/>
                <a:ln w="19050" cap="flat"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2" name="Line 275"/>
              <p:cNvSpPr>
                <a:spLocks noChangeShapeType="1"/>
              </p:cNvSpPr>
              <p:nvPr/>
            </p:nvSpPr>
            <p:spPr bwMode="auto">
              <a:xfrm>
                <a:off x="1094" y="1181"/>
                <a:ext cx="346" cy="0"/>
              </a:xfrm>
              <a:prstGeom prst="line">
                <a:avLst/>
              </a:prstGeom>
              <a:noFill/>
              <a:ln w="12700">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26" name="Group 125"/>
          <p:cNvGrpSpPr>
            <a:grpSpLocks/>
          </p:cNvGrpSpPr>
          <p:nvPr/>
        </p:nvGrpSpPr>
        <p:grpSpPr bwMode="auto">
          <a:xfrm>
            <a:off x="1302569" y="3657454"/>
            <a:ext cx="457200" cy="457200"/>
            <a:chOff x="1585" y="1987"/>
            <a:chExt cx="288" cy="288"/>
          </a:xfrm>
        </p:grpSpPr>
        <p:grpSp>
          <p:nvGrpSpPr>
            <p:cNvPr id="28" name="Group 126"/>
            <p:cNvGrpSpPr>
              <a:grpSpLocks/>
            </p:cNvGrpSpPr>
            <p:nvPr/>
          </p:nvGrpSpPr>
          <p:grpSpPr bwMode="auto">
            <a:xfrm>
              <a:off x="1585" y="2160"/>
              <a:ext cx="288" cy="115"/>
              <a:chOff x="1152" y="2160"/>
              <a:chExt cx="288" cy="115"/>
            </a:xfrm>
          </p:grpSpPr>
          <p:sp>
            <p:nvSpPr>
              <p:cNvPr id="30" name="Line 127"/>
              <p:cNvSpPr>
                <a:spLocks noChangeShapeType="1"/>
              </p:cNvSpPr>
              <p:nvPr/>
            </p:nvSpPr>
            <p:spPr bwMode="auto">
              <a:xfrm>
                <a:off x="1152" y="2160"/>
                <a:ext cx="288"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 name="Line 128"/>
              <p:cNvSpPr>
                <a:spLocks noChangeShapeType="1"/>
              </p:cNvSpPr>
              <p:nvPr/>
            </p:nvSpPr>
            <p:spPr bwMode="auto">
              <a:xfrm>
                <a:off x="1210" y="2218"/>
                <a:ext cx="172"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 name="Line 129"/>
              <p:cNvSpPr>
                <a:spLocks noChangeShapeType="1"/>
              </p:cNvSpPr>
              <p:nvPr/>
            </p:nvSpPr>
            <p:spPr bwMode="auto">
              <a:xfrm>
                <a:off x="1267" y="2275"/>
                <a:ext cx="58"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29" name="Line 130"/>
            <p:cNvSpPr>
              <a:spLocks noChangeShapeType="1"/>
            </p:cNvSpPr>
            <p:nvPr/>
          </p:nvSpPr>
          <p:spPr bwMode="auto">
            <a:xfrm flipV="1">
              <a:off x="1728" y="1987"/>
              <a:ext cx="0" cy="17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3" name="Freeform 244"/>
          <p:cNvSpPr>
            <a:spLocks/>
          </p:cNvSpPr>
          <p:nvPr/>
        </p:nvSpPr>
        <p:spPr bwMode="auto">
          <a:xfrm rot="10800000">
            <a:off x="7238403" y="1914109"/>
            <a:ext cx="184150" cy="914400"/>
          </a:xfrm>
          <a:custGeom>
            <a:avLst/>
            <a:gdLst>
              <a:gd name="T0" fmla="*/ 58 w 116"/>
              <a:gd name="T1" fmla="*/ 0 h 1152"/>
              <a:gd name="T2" fmla="*/ 58 w 116"/>
              <a:gd name="T3" fmla="*/ 230 h 1152"/>
              <a:gd name="T4" fmla="*/ 116 w 116"/>
              <a:gd name="T5" fmla="*/ 288 h 1152"/>
              <a:gd name="T6" fmla="*/ 0 w 116"/>
              <a:gd name="T7" fmla="*/ 403 h 1152"/>
              <a:gd name="T8" fmla="*/ 116 w 116"/>
              <a:gd name="T9" fmla="*/ 518 h 1152"/>
              <a:gd name="T10" fmla="*/ 0 w 116"/>
              <a:gd name="T11" fmla="*/ 634 h 1152"/>
              <a:gd name="T12" fmla="*/ 116 w 116"/>
              <a:gd name="T13" fmla="*/ 749 h 1152"/>
              <a:gd name="T14" fmla="*/ 0 w 116"/>
              <a:gd name="T15" fmla="*/ 864 h 1152"/>
              <a:gd name="T16" fmla="*/ 58 w 116"/>
              <a:gd name="T17" fmla="*/ 922 h 1152"/>
              <a:gd name="T18" fmla="*/ 58 w 116"/>
              <a:gd name="T19" fmla="*/ 1152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1152">
                <a:moveTo>
                  <a:pt x="58" y="0"/>
                </a:moveTo>
                <a:lnTo>
                  <a:pt x="58" y="230"/>
                </a:lnTo>
                <a:lnTo>
                  <a:pt x="116" y="288"/>
                </a:lnTo>
                <a:lnTo>
                  <a:pt x="0" y="403"/>
                </a:lnTo>
                <a:lnTo>
                  <a:pt x="116" y="518"/>
                </a:lnTo>
                <a:lnTo>
                  <a:pt x="0" y="634"/>
                </a:lnTo>
                <a:lnTo>
                  <a:pt x="116" y="749"/>
                </a:lnTo>
                <a:lnTo>
                  <a:pt x="0" y="864"/>
                </a:lnTo>
                <a:lnTo>
                  <a:pt x="58" y="922"/>
                </a:lnTo>
                <a:lnTo>
                  <a:pt x="58" y="1152"/>
                </a:lnTo>
              </a:path>
            </a:pathLst>
          </a:custGeom>
          <a:noFill/>
          <a:ln w="19050" cap="flat"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a:endParaRPr lang="en-US" dirty="0"/>
          </a:p>
        </p:txBody>
      </p:sp>
      <p:grpSp>
        <p:nvGrpSpPr>
          <p:cNvPr id="34" name="Group 125"/>
          <p:cNvGrpSpPr>
            <a:grpSpLocks/>
          </p:cNvGrpSpPr>
          <p:nvPr/>
        </p:nvGrpSpPr>
        <p:grpSpPr bwMode="auto">
          <a:xfrm>
            <a:off x="7108716" y="2675843"/>
            <a:ext cx="457200" cy="457200"/>
            <a:chOff x="1585" y="1987"/>
            <a:chExt cx="288" cy="288"/>
          </a:xfrm>
        </p:grpSpPr>
        <p:grpSp>
          <p:nvGrpSpPr>
            <p:cNvPr id="35" name="Group 126"/>
            <p:cNvGrpSpPr>
              <a:grpSpLocks/>
            </p:cNvGrpSpPr>
            <p:nvPr/>
          </p:nvGrpSpPr>
          <p:grpSpPr bwMode="auto">
            <a:xfrm>
              <a:off x="1585" y="2160"/>
              <a:ext cx="288" cy="115"/>
              <a:chOff x="1152" y="2160"/>
              <a:chExt cx="288" cy="115"/>
            </a:xfrm>
          </p:grpSpPr>
          <p:sp>
            <p:nvSpPr>
              <p:cNvPr id="37" name="Line 127"/>
              <p:cNvSpPr>
                <a:spLocks noChangeShapeType="1"/>
              </p:cNvSpPr>
              <p:nvPr/>
            </p:nvSpPr>
            <p:spPr bwMode="auto">
              <a:xfrm>
                <a:off x="1152" y="2160"/>
                <a:ext cx="288"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 name="Line 128"/>
              <p:cNvSpPr>
                <a:spLocks noChangeShapeType="1"/>
              </p:cNvSpPr>
              <p:nvPr/>
            </p:nvSpPr>
            <p:spPr bwMode="auto">
              <a:xfrm>
                <a:off x="1210" y="2218"/>
                <a:ext cx="172"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 name="Line 129"/>
              <p:cNvSpPr>
                <a:spLocks noChangeShapeType="1"/>
              </p:cNvSpPr>
              <p:nvPr/>
            </p:nvSpPr>
            <p:spPr bwMode="auto">
              <a:xfrm>
                <a:off x="1267" y="2275"/>
                <a:ext cx="58"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6" name="Line 130"/>
            <p:cNvSpPr>
              <a:spLocks noChangeShapeType="1"/>
            </p:cNvSpPr>
            <p:nvPr/>
          </p:nvSpPr>
          <p:spPr bwMode="auto">
            <a:xfrm flipV="1">
              <a:off x="1728" y="1987"/>
              <a:ext cx="0" cy="17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40" name="Freeform 244"/>
          <p:cNvSpPr>
            <a:spLocks/>
          </p:cNvSpPr>
          <p:nvPr/>
        </p:nvSpPr>
        <p:spPr bwMode="auto">
          <a:xfrm rot="10800000">
            <a:off x="7298728" y="3744859"/>
            <a:ext cx="184150" cy="914400"/>
          </a:xfrm>
          <a:custGeom>
            <a:avLst/>
            <a:gdLst>
              <a:gd name="T0" fmla="*/ 58 w 116"/>
              <a:gd name="T1" fmla="*/ 0 h 1152"/>
              <a:gd name="T2" fmla="*/ 58 w 116"/>
              <a:gd name="T3" fmla="*/ 230 h 1152"/>
              <a:gd name="T4" fmla="*/ 116 w 116"/>
              <a:gd name="T5" fmla="*/ 288 h 1152"/>
              <a:gd name="T6" fmla="*/ 0 w 116"/>
              <a:gd name="T7" fmla="*/ 403 h 1152"/>
              <a:gd name="T8" fmla="*/ 116 w 116"/>
              <a:gd name="T9" fmla="*/ 518 h 1152"/>
              <a:gd name="T10" fmla="*/ 0 w 116"/>
              <a:gd name="T11" fmla="*/ 634 h 1152"/>
              <a:gd name="T12" fmla="*/ 116 w 116"/>
              <a:gd name="T13" fmla="*/ 749 h 1152"/>
              <a:gd name="T14" fmla="*/ 0 w 116"/>
              <a:gd name="T15" fmla="*/ 864 h 1152"/>
              <a:gd name="T16" fmla="*/ 58 w 116"/>
              <a:gd name="T17" fmla="*/ 922 h 1152"/>
              <a:gd name="T18" fmla="*/ 58 w 116"/>
              <a:gd name="T19" fmla="*/ 1152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1152">
                <a:moveTo>
                  <a:pt x="58" y="0"/>
                </a:moveTo>
                <a:lnTo>
                  <a:pt x="58" y="230"/>
                </a:lnTo>
                <a:lnTo>
                  <a:pt x="116" y="288"/>
                </a:lnTo>
                <a:lnTo>
                  <a:pt x="0" y="403"/>
                </a:lnTo>
                <a:lnTo>
                  <a:pt x="116" y="518"/>
                </a:lnTo>
                <a:lnTo>
                  <a:pt x="0" y="634"/>
                </a:lnTo>
                <a:lnTo>
                  <a:pt x="116" y="749"/>
                </a:lnTo>
                <a:lnTo>
                  <a:pt x="0" y="864"/>
                </a:lnTo>
                <a:lnTo>
                  <a:pt x="58" y="922"/>
                </a:lnTo>
                <a:lnTo>
                  <a:pt x="58" y="1152"/>
                </a:lnTo>
              </a:path>
            </a:pathLst>
          </a:custGeom>
          <a:noFill/>
          <a:ln w="19050" cap="flat"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a:endParaRPr lang="en-US" dirty="0"/>
          </a:p>
        </p:txBody>
      </p:sp>
      <p:grpSp>
        <p:nvGrpSpPr>
          <p:cNvPr id="41" name="Group 125"/>
          <p:cNvGrpSpPr>
            <a:grpSpLocks/>
          </p:cNvGrpSpPr>
          <p:nvPr/>
        </p:nvGrpSpPr>
        <p:grpSpPr bwMode="auto">
          <a:xfrm>
            <a:off x="7169041" y="4506593"/>
            <a:ext cx="457200" cy="457200"/>
            <a:chOff x="1585" y="1987"/>
            <a:chExt cx="288" cy="288"/>
          </a:xfrm>
        </p:grpSpPr>
        <p:grpSp>
          <p:nvGrpSpPr>
            <p:cNvPr id="42" name="Group 126"/>
            <p:cNvGrpSpPr>
              <a:grpSpLocks/>
            </p:cNvGrpSpPr>
            <p:nvPr/>
          </p:nvGrpSpPr>
          <p:grpSpPr bwMode="auto">
            <a:xfrm>
              <a:off x="1585" y="2160"/>
              <a:ext cx="288" cy="115"/>
              <a:chOff x="1152" y="2160"/>
              <a:chExt cx="288" cy="115"/>
            </a:xfrm>
          </p:grpSpPr>
          <p:sp>
            <p:nvSpPr>
              <p:cNvPr id="44" name="Line 127"/>
              <p:cNvSpPr>
                <a:spLocks noChangeShapeType="1"/>
              </p:cNvSpPr>
              <p:nvPr/>
            </p:nvSpPr>
            <p:spPr bwMode="auto">
              <a:xfrm>
                <a:off x="1152" y="2160"/>
                <a:ext cx="288"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 name="Line 128"/>
              <p:cNvSpPr>
                <a:spLocks noChangeShapeType="1"/>
              </p:cNvSpPr>
              <p:nvPr/>
            </p:nvSpPr>
            <p:spPr bwMode="auto">
              <a:xfrm>
                <a:off x="1210" y="2218"/>
                <a:ext cx="172"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 name="Line 129"/>
              <p:cNvSpPr>
                <a:spLocks noChangeShapeType="1"/>
              </p:cNvSpPr>
              <p:nvPr/>
            </p:nvSpPr>
            <p:spPr bwMode="auto">
              <a:xfrm>
                <a:off x="1267" y="2275"/>
                <a:ext cx="58"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43" name="Line 130"/>
            <p:cNvSpPr>
              <a:spLocks noChangeShapeType="1"/>
            </p:cNvSpPr>
            <p:nvPr/>
          </p:nvSpPr>
          <p:spPr bwMode="auto">
            <a:xfrm flipV="1">
              <a:off x="1728" y="1987"/>
              <a:ext cx="0" cy="17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7" name="Rectangle 6"/>
          <p:cNvSpPr/>
          <p:nvPr/>
        </p:nvSpPr>
        <p:spPr bwMode="auto">
          <a:xfrm rot="19410843">
            <a:off x="3695594" y="2263303"/>
            <a:ext cx="1585731" cy="190982"/>
          </a:xfrm>
          <a:prstGeom prst="rect">
            <a:avLst/>
          </a:prstGeom>
          <a:solidFill>
            <a:srgbClr val="FF66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pitchFamily="1" charset="0"/>
            </a:endParaRPr>
          </a:p>
        </p:txBody>
      </p:sp>
      <p:sp>
        <p:nvSpPr>
          <p:cNvPr id="47" name="TextBox 46"/>
          <p:cNvSpPr txBox="1"/>
          <p:nvPr/>
        </p:nvSpPr>
        <p:spPr>
          <a:xfrm>
            <a:off x="1189818" y="2106717"/>
            <a:ext cx="798617" cy="461665"/>
          </a:xfrm>
          <a:prstGeom prst="rect">
            <a:avLst/>
          </a:prstGeom>
          <a:noFill/>
        </p:spPr>
        <p:txBody>
          <a:bodyPr wrap="none" rtlCol="0">
            <a:spAutoFit/>
          </a:bodyPr>
          <a:lstStyle/>
          <a:p>
            <a:r>
              <a:rPr lang="en-US" dirty="0" smtClean="0">
                <a:solidFill>
                  <a:srgbClr val="000000"/>
                </a:solidFill>
                <a:latin typeface="Times" panose="02020603050405020304" pitchFamily="18" charset="0"/>
                <a:cs typeface="Times" panose="02020603050405020304" pitchFamily="18" charset="0"/>
              </a:rPr>
              <a:t>50 </a:t>
            </a:r>
            <a:r>
              <a:rPr lang="el-GR" dirty="0" smtClean="0">
                <a:solidFill>
                  <a:srgbClr val="000000"/>
                </a:solidFill>
                <a:latin typeface="Times" panose="02020603050405020304" pitchFamily="18" charset="0"/>
                <a:cs typeface="Times" panose="02020603050405020304" pitchFamily="18" charset="0"/>
              </a:rPr>
              <a:t>Ω</a:t>
            </a:r>
            <a:endParaRPr lang="en-US" dirty="0" smtClean="0">
              <a:solidFill>
                <a:srgbClr val="000000"/>
              </a:solidFill>
              <a:latin typeface="Times" panose="02020603050405020304" pitchFamily="18" charset="0"/>
              <a:cs typeface="Times" panose="02020603050405020304" pitchFamily="18" charset="0"/>
            </a:endParaRPr>
          </a:p>
        </p:txBody>
      </p:sp>
      <p:sp>
        <p:nvSpPr>
          <p:cNvPr id="48" name="TextBox 47"/>
          <p:cNvSpPr txBox="1"/>
          <p:nvPr/>
        </p:nvSpPr>
        <p:spPr>
          <a:xfrm>
            <a:off x="2633924" y="2096518"/>
            <a:ext cx="798617" cy="461665"/>
          </a:xfrm>
          <a:prstGeom prst="rect">
            <a:avLst/>
          </a:prstGeom>
          <a:noFill/>
        </p:spPr>
        <p:txBody>
          <a:bodyPr wrap="none" rtlCol="0">
            <a:spAutoFit/>
          </a:bodyPr>
          <a:lstStyle/>
          <a:p>
            <a:r>
              <a:rPr lang="en-US" dirty="0" smtClean="0">
                <a:solidFill>
                  <a:srgbClr val="000000"/>
                </a:solidFill>
                <a:latin typeface="Times" panose="02020603050405020304" pitchFamily="18" charset="0"/>
                <a:cs typeface="Times" panose="02020603050405020304" pitchFamily="18" charset="0"/>
              </a:rPr>
              <a:t>50 </a:t>
            </a:r>
            <a:r>
              <a:rPr lang="el-GR" dirty="0" smtClean="0">
                <a:solidFill>
                  <a:srgbClr val="000000"/>
                </a:solidFill>
                <a:latin typeface="Times" panose="02020603050405020304" pitchFamily="18" charset="0"/>
                <a:cs typeface="Times" panose="02020603050405020304" pitchFamily="18" charset="0"/>
              </a:rPr>
              <a:t>Ω</a:t>
            </a:r>
            <a:endParaRPr lang="en-US" dirty="0" smtClean="0">
              <a:solidFill>
                <a:srgbClr val="000000"/>
              </a:solidFill>
              <a:latin typeface="Times" panose="02020603050405020304" pitchFamily="18" charset="0"/>
              <a:cs typeface="Times" panose="02020603050405020304" pitchFamily="18" charset="0"/>
            </a:endParaRPr>
          </a:p>
        </p:txBody>
      </p:sp>
      <p:sp>
        <p:nvSpPr>
          <p:cNvPr id="49" name="TextBox 48"/>
          <p:cNvSpPr txBox="1"/>
          <p:nvPr/>
        </p:nvSpPr>
        <p:spPr>
          <a:xfrm>
            <a:off x="7565916" y="1993178"/>
            <a:ext cx="798617" cy="461665"/>
          </a:xfrm>
          <a:prstGeom prst="rect">
            <a:avLst/>
          </a:prstGeom>
          <a:noFill/>
        </p:spPr>
        <p:txBody>
          <a:bodyPr wrap="none" rtlCol="0">
            <a:spAutoFit/>
          </a:bodyPr>
          <a:lstStyle/>
          <a:p>
            <a:r>
              <a:rPr lang="en-US" dirty="0">
                <a:solidFill>
                  <a:srgbClr val="000000"/>
                </a:solidFill>
                <a:latin typeface="Times" panose="02020603050405020304" pitchFamily="18" charset="0"/>
                <a:cs typeface="Times" panose="02020603050405020304" pitchFamily="18" charset="0"/>
              </a:rPr>
              <a:t>5</a:t>
            </a:r>
            <a:r>
              <a:rPr lang="en-US" dirty="0" smtClean="0">
                <a:solidFill>
                  <a:srgbClr val="000000"/>
                </a:solidFill>
                <a:latin typeface="Times" panose="02020603050405020304" pitchFamily="18" charset="0"/>
                <a:cs typeface="Times" panose="02020603050405020304" pitchFamily="18" charset="0"/>
              </a:rPr>
              <a:t>0 </a:t>
            </a:r>
            <a:r>
              <a:rPr lang="el-GR" dirty="0" smtClean="0">
                <a:solidFill>
                  <a:srgbClr val="000000"/>
                </a:solidFill>
                <a:latin typeface="Times" panose="02020603050405020304" pitchFamily="18" charset="0"/>
                <a:cs typeface="Times" panose="02020603050405020304" pitchFamily="18" charset="0"/>
              </a:rPr>
              <a:t>Ω</a:t>
            </a:r>
            <a:endParaRPr lang="en-US" dirty="0" smtClean="0">
              <a:solidFill>
                <a:srgbClr val="000000"/>
              </a:solidFill>
              <a:latin typeface="Times" panose="02020603050405020304" pitchFamily="18" charset="0"/>
              <a:cs typeface="Times" panose="02020603050405020304" pitchFamily="18" charset="0"/>
            </a:endParaRPr>
          </a:p>
        </p:txBody>
      </p:sp>
      <p:sp>
        <p:nvSpPr>
          <p:cNvPr id="50" name="TextBox 49"/>
          <p:cNvSpPr txBox="1"/>
          <p:nvPr/>
        </p:nvSpPr>
        <p:spPr>
          <a:xfrm>
            <a:off x="7626241" y="3971226"/>
            <a:ext cx="798617" cy="461665"/>
          </a:xfrm>
          <a:prstGeom prst="rect">
            <a:avLst/>
          </a:prstGeom>
          <a:noFill/>
        </p:spPr>
        <p:txBody>
          <a:bodyPr wrap="none" rtlCol="0">
            <a:spAutoFit/>
          </a:bodyPr>
          <a:lstStyle/>
          <a:p>
            <a:r>
              <a:rPr lang="en-US" dirty="0">
                <a:solidFill>
                  <a:srgbClr val="000000"/>
                </a:solidFill>
                <a:latin typeface="Times" panose="02020603050405020304" pitchFamily="18" charset="0"/>
                <a:cs typeface="Times" panose="02020603050405020304" pitchFamily="18" charset="0"/>
              </a:rPr>
              <a:t>5</a:t>
            </a:r>
            <a:r>
              <a:rPr lang="en-US" dirty="0" smtClean="0">
                <a:solidFill>
                  <a:srgbClr val="000000"/>
                </a:solidFill>
                <a:latin typeface="Times" panose="02020603050405020304" pitchFamily="18" charset="0"/>
                <a:cs typeface="Times" panose="02020603050405020304" pitchFamily="18" charset="0"/>
              </a:rPr>
              <a:t>0 </a:t>
            </a:r>
            <a:r>
              <a:rPr lang="el-GR" dirty="0" smtClean="0">
                <a:solidFill>
                  <a:srgbClr val="000000"/>
                </a:solidFill>
                <a:latin typeface="Times" panose="02020603050405020304" pitchFamily="18" charset="0"/>
                <a:cs typeface="Times" panose="02020603050405020304" pitchFamily="18" charset="0"/>
              </a:rPr>
              <a:t>Ω</a:t>
            </a:r>
            <a:endParaRPr lang="en-US" dirty="0" smtClean="0">
              <a:solidFill>
                <a:srgbClr val="000000"/>
              </a:solidFill>
              <a:latin typeface="Times" panose="02020603050405020304" pitchFamily="18" charset="0"/>
              <a:cs typeface="Times" panose="02020603050405020304" pitchFamily="18" charset="0"/>
            </a:endParaRPr>
          </a:p>
        </p:txBody>
      </p:sp>
      <p:sp>
        <p:nvSpPr>
          <p:cNvPr id="51" name="TextBox 50"/>
          <p:cNvSpPr txBox="1"/>
          <p:nvPr/>
        </p:nvSpPr>
        <p:spPr>
          <a:xfrm rot="19159957">
            <a:off x="3729099" y="1840512"/>
            <a:ext cx="952505" cy="461665"/>
          </a:xfrm>
          <a:prstGeom prst="rect">
            <a:avLst/>
          </a:prstGeom>
          <a:noFill/>
        </p:spPr>
        <p:txBody>
          <a:bodyPr wrap="none" rtlCol="0">
            <a:spAutoFit/>
          </a:bodyPr>
          <a:lstStyle/>
          <a:p>
            <a:r>
              <a:rPr lang="en-US" dirty="0" smtClean="0">
                <a:solidFill>
                  <a:srgbClr val="000000"/>
                </a:solidFill>
                <a:latin typeface="Times" panose="02020603050405020304" pitchFamily="18" charset="0"/>
                <a:cs typeface="Times" panose="02020603050405020304" pitchFamily="18" charset="0"/>
              </a:rPr>
              <a:t>100 </a:t>
            </a:r>
            <a:r>
              <a:rPr lang="el-GR" dirty="0" smtClean="0">
                <a:solidFill>
                  <a:srgbClr val="000000"/>
                </a:solidFill>
                <a:latin typeface="Times" panose="02020603050405020304" pitchFamily="18" charset="0"/>
                <a:cs typeface="Times" panose="02020603050405020304" pitchFamily="18" charset="0"/>
              </a:rPr>
              <a:t>Ω</a:t>
            </a:r>
            <a:endParaRPr lang="en-US" dirty="0" smtClean="0">
              <a:solidFill>
                <a:srgbClr val="000000"/>
              </a:solidFill>
              <a:latin typeface="Times" panose="02020603050405020304" pitchFamily="18" charset="0"/>
              <a:cs typeface="Times" panose="02020603050405020304" pitchFamily="18" charset="0"/>
            </a:endParaRPr>
          </a:p>
        </p:txBody>
      </p:sp>
      <p:sp>
        <p:nvSpPr>
          <p:cNvPr id="52" name="TextBox 51"/>
          <p:cNvSpPr txBox="1"/>
          <p:nvPr/>
        </p:nvSpPr>
        <p:spPr>
          <a:xfrm rot="2191052">
            <a:off x="3796751" y="3297033"/>
            <a:ext cx="952505" cy="461665"/>
          </a:xfrm>
          <a:prstGeom prst="rect">
            <a:avLst/>
          </a:prstGeom>
          <a:noFill/>
        </p:spPr>
        <p:txBody>
          <a:bodyPr wrap="none" rtlCol="0">
            <a:spAutoFit/>
          </a:bodyPr>
          <a:lstStyle/>
          <a:p>
            <a:r>
              <a:rPr lang="en-US" dirty="0" smtClean="0">
                <a:solidFill>
                  <a:srgbClr val="000000"/>
                </a:solidFill>
                <a:latin typeface="Times" panose="02020603050405020304" pitchFamily="18" charset="0"/>
                <a:cs typeface="Times" panose="02020603050405020304" pitchFamily="18" charset="0"/>
              </a:rPr>
              <a:t>100 </a:t>
            </a:r>
            <a:r>
              <a:rPr lang="el-GR" dirty="0" smtClean="0">
                <a:solidFill>
                  <a:srgbClr val="000000"/>
                </a:solidFill>
                <a:latin typeface="Times" panose="02020603050405020304" pitchFamily="18" charset="0"/>
                <a:cs typeface="Times" panose="02020603050405020304" pitchFamily="18" charset="0"/>
              </a:rPr>
              <a:t>Ω</a:t>
            </a:r>
            <a:endParaRPr lang="en-US" dirty="0" smtClean="0">
              <a:solidFill>
                <a:srgbClr val="000000"/>
              </a:solidFill>
              <a:latin typeface="Times" panose="02020603050405020304" pitchFamily="18" charset="0"/>
              <a:cs typeface="Times" panose="02020603050405020304" pitchFamily="18" charset="0"/>
            </a:endParaRPr>
          </a:p>
        </p:txBody>
      </p:sp>
      <p:sp>
        <p:nvSpPr>
          <p:cNvPr id="53" name="TextBox 52"/>
          <p:cNvSpPr txBox="1"/>
          <p:nvPr/>
        </p:nvSpPr>
        <p:spPr>
          <a:xfrm>
            <a:off x="420751" y="2880938"/>
            <a:ext cx="619080" cy="553998"/>
          </a:xfrm>
          <a:prstGeom prst="rect">
            <a:avLst/>
          </a:prstGeom>
          <a:noFill/>
        </p:spPr>
        <p:txBody>
          <a:bodyPr wrap="none" rtlCol="0">
            <a:spAutoFit/>
          </a:bodyPr>
          <a:lstStyle/>
          <a:p>
            <a:r>
              <a:rPr lang="en-US" sz="3000" i="1" dirty="0" smtClean="0">
                <a:solidFill>
                  <a:schemeClr val="bg1"/>
                </a:solidFill>
                <a:latin typeface="Times" panose="02020603050405020304" pitchFamily="18" charset="0"/>
                <a:cs typeface="Times" panose="02020603050405020304" pitchFamily="18" charset="0"/>
              </a:rPr>
              <a:t>P</a:t>
            </a:r>
            <a:r>
              <a:rPr lang="en-US" sz="3000" i="1" baseline="-25000" dirty="0" smtClean="0">
                <a:solidFill>
                  <a:schemeClr val="bg1"/>
                </a:solidFill>
                <a:latin typeface="Times" panose="02020603050405020304" pitchFamily="18" charset="0"/>
                <a:cs typeface="Times" panose="02020603050405020304" pitchFamily="18" charset="0"/>
              </a:rPr>
              <a:t>in</a:t>
            </a:r>
          </a:p>
        </p:txBody>
      </p:sp>
      <p:cxnSp>
        <p:nvCxnSpPr>
          <p:cNvPr id="9" name="Straight Connector 8"/>
          <p:cNvCxnSpPr/>
          <p:nvPr/>
        </p:nvCxnSpPr>
        <p:spPr>
          <a:xfrm>
            <a:off x="5138890" y="1914109"/>
            <a:ext cx="2198426" cy="0"/>
          </a:xfrm>
          <a:prstGeom prst="line">
            <a:avLst/>
          </a:prstGeom>
          <a:ln w="19050">
            <a:solidFill>
              <a:schemeClr val="bg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bwMode="auto">
          <a:xfrm>
            <a:off x="5450382" y="1399527"/>
            <a:ext cx="1508517" cy="984858"/>
          </a:xfrm>
          <a:prstGeom prst="rect">
            <a:avLst/>
          </a:prstGeom>
          <a:solidFill>
            <a:srgbClr val="FFFFFF"/>
          </a:solidFill>
          <a:ln w="9525" cap="flat" cmpd="sng" algn="ctr">
            <a:solidFill>
              <a:schemeClr val="bg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Impedance Matching</a:t>
            </a:r>
          </a:p>
        </p:txBody>
      </p:sp>
      <p:cxnSp>
        <p:nvCxnSpPr>
          <p:cNvPr id="54" name="Straight Connector 53"/>
          <p:cNvCxnSpPr/>
          <p:nvPr/>
        </p:nvCxnSpPr>
        <p:spPr>
          <a:xfrm>
            <a:off x="5194029" y="3753488"/>
            <a:ext cx="2198426" cy="0"/>
          </a:xfrm>
          <a:prstGeom prst="line">
            <a:avLst/>
          </a:prstGeom>
          <a:ln w="19050">
            <a:solidFill>
              <a:schemeClr val="bg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5" name="Rectangle 54"/>
          <p:cNvSpPr/>
          <p:nvPr/>
        </p:nvSpPr>
        <p:spPr bwMode="auto">
          <a:xfrm>
            <a:off x="5505521" y="3238906"/>
            <a:ext cx="1508517" cy="984858"/>
          </a:xfrm>
          <a:prstGeom prst="rect">
            <a:avLst/>
          </a:prstGeom>
          <a:solidFill>
            <a:srgbClr val="FFFFFF"/>
          </a:solidFill>
          <a:ln w="9525" cap="flat" cmpd="sng" algn="ctr">
            <a:solidFill>
              <a:schemeClr val="bg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Impedance Matching</a:t>
            </a:r>
          </a:p>
        </p:txBody>
      </p:sp>
    </p:spTree>
    <p:extLst>
      <p:ext uri="{BB962C8B-B14F-4D97-AF65-F5344CB8AC3E}">
        <p14:creationId xmlns:p14="http://schemas.microsoft.com/office/powerpoint/2010/main" val="26148774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Power Splitters and Power Combiners</a:t>
            </a:r>
            <a:endParaRPr lang="en-US" dirty="0"/>
          </a:p>
        </p:txBody>
      </p:sp>
      <p:sp>
        <p:nvSpPr>
          <p:cNvPr id="5" name="Text Placeholder 4"/>
          <p:cNvSpPr>
            <a:spLocks noGrp="1"/>
          </p:cNvSpPr>
          <p:nvPr>
            <p:ph type="body" sz="quarter" idx="10"/>
          </p:nvPr>
        </p:nvSpPr>
        <p:spPr/>
        <p:txBody>
          <a:bodyPr/>
          <a:lstStyle/>
          <a:p>
            <a:r>
              <a:rPr lang="en-US" dirty="0" smtClean="0"/>
              <a:t>T-junction splitter</a:t>
            </a:r>
          </a:p>
          <a:p>
            <a:r>
              <a:rPr lang="en-US" dirty="0" smtClean="0"/>
              <a:t>There is no isolation between the two split ports</a:t>
            </a:r>
            <a:endParaRPr lang="en-US" dirty="0"/>
          </a:p>
        </p:txBody>
      </p:sp>
      <p:sp>
        <p:nvSpPr>
          <p:cNvPr id="6" name="Rectangle 5"/>
          <p:cNvSpPr/>
          <p:nvPr/>
        </p:nvSpPr>
        <p:spPr bwMode="auto">
          <a:xfrm>
            <a:off x="2443412" y="2703568"/>
            <a:ext cx="1585731" cy="254643"/>
          </a:xfrm>
          <a:prstGeom prst="rect">
            <a:avLst/>
          </a:prstGeom>
          <a:solidFill>
            <a:srgbClr val="FF66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pitchFamily="1" charset="0"/>
            </a:endParaRPr>
          </a:p>
        </p:txBody>
      </p:sp>
      <p:sp>
        <p:nvSpPr>
          <p:cNvPr id="8" name="Rectangle 7"/>
          <p:cNvSpPr/>
          <p:nvPr/>
        </p:nvSpPr>
        <p:spPr bwMode="auto">
          <a:xfrm rot="2189157" flipV="1">
            <a:off x="3808505" y="3179462"/>
            <a:ext cx="1585731" cy="190982"/>
          </a:xfrm>
          <a:prstGeom prst="rect">
            <a:avLst/>
          </a:prstGeom>
          <a:solidFill>
            <a:srgbClr val="FF66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pitchFamily="1" charset="0"/>
            </a:endParaRPr>
          </a:p>
        </p:txBody>
      </p:sp>
      <p:sp>
        <p:nvSpPr>
          <p:cNvPr id="12" name="Freeform 244"/>
          <p:cNvSpPr>
            <a:spLocks/>
          </p:cNvSpPr>
          <p:nvPr/>
        </p:nvSpPr>
        <p:spPr bwMode="auto">
          <a:xfrm rot="16200000">
            <a:off x="1896294" y="2371394"/>
            <a:ext cx="184150" cy="914400"/>
          </a:xfrm>
          <a:custGeom>
            <a:avLst/>
            <a:gdLst>
              <a:gd name="T0" fmla="*/ 58 w 116"/>
              <a:gd name="T1" fmla="*/ 0 h 1152"/>
              <a:gd name="T2" fmla="*/ 58 w 116"/>
              <a:gd name="T3" fmla="*/ 230 h 1152"/>
              <a:gd name="T4" fmla="*/ 116 w 116"/>
              <a:gd name="T5" fmla="*/ 288 h 1152"/>
              <a:gd name="T6" fmla="*/ 0 w 116"/>
              <a:gd name="T7" fmla="*/ 403 h 1152"/>
              <a:gd name="T8" fmla="*/ 116 w 116"/>
              <a:gd name="T9" fmla="*/ 518 h 1152"/>
              <a:gd name="T10" fmla="*/ 0 w 116"/>
              <a:gd name="T11" fmla="*/ 634 h 1152"/>
              <a:gd name="T12" fmla="*/ 116 w 116"/>
              <a:gd name="T13" fmla="*/ 749 h 1152"/>
              <a:gd name="T14" fmla="*/ 0 w 116"/>
              <a:gd name="T15" fmla="*/ 864 h 1152"/>
              <a:gd name="T16" fmla="*/ 58 w 116"/>
              <a:gd name="T17" fmla="*/ 922 h 1152"/>
              <a:gd name="T18" fmla="*/ 58 w 116"/>
              <a:gd name="T19" fmla="*/ 1152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1152">
                <a:moveTo>
                  <a:pt x="58" y="0"/>
                </a:moveTo>
                <a:lnTo>
                  <a:pt x="58" y="230"/>
                </a:lnTo>
                <a:lnTo>
                  <a:pt x="116" y="288"/>
                </a:lnTo>
                <a:lnTo>
                  <a:pt x="0" y="403"/>
                </a:lnTo>
                <a:lnTo>
                  <a:pt x="116" y="518"/>
                </a:lnTo>
                <a:lnTo>
                  <a:pt x="0" y="634"/>
                </a:lnTo>
                <a:lnTo>
                  <a:pt x="116" y="749"/>
                </a:lnTo>
                <a:lnTo>
                  <a:pt x="0" y="864"/>
                </a:lnTo>
                <a:lnTo>
                  <a:pt x="58" y="922"/>
                </a:lnTo>
                <a:lnTo>
                  <a:pt x="58" y="1152"/>
                </a:lnTo>
              </a:path>
            </a:pathLst>
          </a:custGeom>
          <a:noFill/>
          <a:ln w="19050" cap="flat"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a:endParaRPr lang="en-US" dirty="0"/>
          </a:p>
        </p:txBody>
      </p:sp>
      <p:grpSp>
        <p:nvGrpSpPr>
          <p:cNvPr id="15" name="Group 267"/>
          <p:cNvGrpSpPr>
            <a:grpSpLocks/>
          </p:cNvGrpSpPr>
          <p:nvPr/>
        </p:nvGrpSpPr>
        <p:grpSpPr bwMode="auto">
          <a:xfrm>
            <a:off x="1256531" y="2828509"/>
            <a:ext cx="549275" cy="914400"/>
            <a:chOff x="576" y="835"/>
            <a:chExt cx="346" cy="576"/>
          </a:xfrm>
        </p:grpSpPr>
        <p:sp>
          <p:nvSpPr>
            <p:cNvPr id="17" name="Oval 268"/>
            <p:cNvSpPr>
              <a:spLocks noChangeArrowheads="1"/>
            </p:cNvSpPr>
            <p:nvPr/>
          </p:nvSpPr>
          <p:spPr bwMode="auto">
            <a:xfrm>
              <a:off x="576" y="950"/>
              <a:ext cx="346" cy="346"/>
            </a:xfrm>
            <a:prstGeom prst="ellipse">
              <a:avLst/>
            </a:prstGeom>
            <a:noFill/>
            <a:ln w="1905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 name="Line 269"/>
            <p:cNvSpPr>
              <a:spLocks noChangeShapeType="1"/>
            </p:cNvSpPr>
            <p:nvPr/>
          </p:nvSpPr>
          <p:spPr bwMode="auto">
            <a:xfrm>
              <a:off x="749" y="835"/>
              <a:ext cx="0" cy="115"/>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 name="Line 270"/>
            <p:cNvSpPr>
              <a:spLocks noChangeShapeType="1"/>
            </p:cNvSpPr>
            <p:nvPr/>
          </p:nvSpPr>
          <p:spPr bwMode="auto">
            <a:xfrm>
              <a:off x="749" y="1296"/>
              <a:ext cx="0" cy="115"/>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20" name="Group 271"/>
            <p:cNvGrpSpPr>
              <a:grpSpLocks/>
            </p:cNvGrpSpPr>
            <p:nvPr/>
          </p:nvGrpSpPr>
          <p:grpSpPr bwMode="auto">
            <a:xfrm>
              <a:off x="600" y="1026"/>
              <a:ext cx="288" cy="191"/>
              <a:chOff x="1094" y="1066"/>
              <a:chExt cx="346" cy="230"/>
            </a:xfrm>
          </p:grpSpPr>
          <p:grpSp>
            <p:nvGrpSpPr>
              <p:cNvPr id="21" name="Group 272"/>
              <p:cNvGrpSpPr>
                <a:grpSpLocks/>
              </p:cNvGrpSpPr>
              <p:nvPr/>
            </p:nvGrpSpPr>
            <p:grpSpPr bwMode="auto">
              <a:xfrm>
                <a:off x="1152" y="1066"/>
                <a:ext cx="230" cy="230"/>
                <a:chOff x="1152" y="1008"/>
                <a:chExt cx="230" cy="230"/>
              </a:xfrm>
            </p:grpSpPr>
            <p:sp>
              <p:nvSpPr>
                <p:cNvPr id="23" name="Freeform 273"/>
                <p:cNvSpPr>
                  <a:spLocks/>
                </p:cNvSpPr>
                <p:nvPr/>
              </p:nvSpPr>
              <p:spPr bwMode="auto">
                <a:xfrm>
                  <a:off x="1152" y="1008"/>
                  <a:ext cx="115" cy="115"/>
                </a:xfrm>
                <a:custGeom>
                  <a:avLst/>
                  <a:gdLst>
                    <a:gd name="T0" fmla="*/ 0 w 115"/>
                    <a:gd name="T1" fmla="*/ 115 h 115"/>
                    <a:gd name="T2" fmla="*/ 58 w 115"/>
                    <a:gd name="T3" fmla="*/ 0 h 115"/>
                    <a:gd name="T4" fmla="*/ 115 w 115"/>
                    <a:gd name="T5" fmla="*/ 115 h 115"/>
                  </a:gdLst>
                  <a:ahLst/>
                  <a:cxnLst>
                    <a:cxn ang="0">
                      <a:pos x="T0" y="T1"/>
                    </a:cxn>
                    <a:cxn ang="0">
                      <a:pos x="T2" y="T3"/>
                    </a:cxn>
                    <a:cxn ang="0">
                      <a:pos x="T4" y="T5"/>
                    </a:cxn>
                  </a:cxnLst>
                  <a:rect l="0" t="0" r="r" b="b"/>
                  <a:pathLst>
                    <a:path w="115" h="115">
                      <a:moveTo>
                        <a:pt x="0" y="115"/>
                      </a:moveTo>
                      <a:cubicBezTo>
                        <a:pt x="19" y="57"/>
                        <a:pt x="39" y="0"/>
                        <a:pt x="58" y="0"/>
                      </a:cubicBezTo>
                      <a:cubicBezTo>
                        <a:pt x="77" y="0"/>
                        <a:pt x="96" y="57"/>
                        <a:pt x="115" y="115"/>
                      </a:cubicBezTo>
                    </a:path>
                  </a:pathLst>
                </a:custGeom>
                <a:noFill/>
                <a:ln w="19050" cap="flat"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 name="Freeform 274"/>
                <p:cNvSpPr>
                  <a:spLocks/>
                </p:cNvSpPr>
                <p:nvPr/>
              </p:nvSpPr>
              <p:spPr bwMode="auto">
                <a:xfrm flipV="1">
                  <a:off x="1267" y="1123"/>
                  <a:ext cx="115" cy="115"/>
                </a:xfrm>
                <a:custGeom>
                  <a:avLst/>
                  <a:gdLst>
                    <a:gd name="T0" fmla="*/ 0 w 115"/>
                    <a:gd name="T1" fmla="*/ 115 h 115"/>
                    <a:gd name="T2" fmla="*/ 58 w 115"/>
                    <a:gd name="T3" fmla="*/ 0 h 115"/>
                    <a:gd name="T4" fmla="*/ 115 w 115"/>
                    <a:gd name="T5" fmla="*/ 115 h 115"/>
                  </a:gdLst>
                  <a:ahLst/>
                  <a:cxnLst>
                    <a:cxn ang="0">
                      <a:pos x="T0" y="T1"/>
                    </a:cxn>
                    <a:cxn ang="0">
                      <a:pos x="T2" y="T3"/>
                    </a:cxn>
                    <a:cxn ang="0">
                      <a:pos x="T4" y="T5"/>
                    </a:cxn>
                  </a:cxnLst>
                  <a:rect l="0" t="0" r="r" b="b"/>
                  <a:pathLst>
                    <a:path w="115" h="115">
                      <a:moveTo>
                        <a:pt x="0" y="115"/>
                      </a:moveTo>
                      <a:cubicBezTo>
                        <a:pt x="19" y="57"/>
                        <a:pt x="39" y="0"/>
                        <a:pt x="58" y="0"/>
                      </a:cubicBezTo>
                      <a:cubicBezTo>
                        <a:pt x="77" y="0"/>
                        <a:pt x="96" y="57"/>
                        <a:pt x="115" y="115"/>
                      </a:cubicBezTo>
                    </a:path>
                  </a:pathLst>
                </a:custGeom>
                <a:noFill/>
                <a:ln w="19050" cap="flat"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2" name="Line 275"/>
              <p:cNvSpPr>
                <a:spLocks noChangeShapeType="1"/>
              </p:cNvSpPr>
              <p:nvPr/>
            </p:nvSpPr>
            <p:spPr bwMode="auto">
              <a:xfrm>
                <a:off x="1094" y="1181"/>
                <a:ext cx="346" cy="0"/>
              </a:xfrm>
              <a:prstGeom prst="line">
                <a:avLst/>
              </a:prstGeom>
              <a:noFill/>
              <a:ln w="12700">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26" name="Group 125"/>
          <p:cNvGrpSpPr>
            <a:grpSpLocks/>
          </p:cNvGrpSpPr>
          <p:nvPr/>
        </p:nvGrpSpPr>
        <p:grpSpPr bwMode="auto">
          <a:xfrm>
            <a:off x="1302569" y="3657454"/>
            <a:ext cx="457200" cy="457200"/>
            <a:chOff x="1585" y="1987"/>
            <a:chExt cx="288" cy="288"/>
          </a:xfrm>
        </p:grpSpPr>
        <p:grpSp>
          <p:nvGrpSpPr>
            <p:cNvPr id="28" name="Group 126"/>
            <p:cNvGrpSpPr>
              <a:grpSpLocks/>
            </p:cNvGrpSpPr>
            <p:nvPr/>
          </p:nvGrpSpPr>
          <p:grpSpPr bwMode="auto">
            <a:xfrm>
              <a:off x="1585" y="2160"/>
              <a:ext cx="288" cy="115"/>
              <a:chOff x="1152" y="2160"/>
              <a:chExt cx="288" cy="115"/>
            </a:xfrm>
          </p:grpSpPr>
          <p:sp>
            <p:nvSpPr>
              <p:cNvPr id="30" name="Line 127"/>
              <p:cNvSpPr>
                <a:spLocks noChangeShapeType="1"/>
              </p:cNvSpPr>
              <p:nvPr/>
            </p:nvSpPr>
            <p:spPr bwMode="auto">
              <a:xfrm>
                <a:off x="1152" y="2160"/>
                <a:ext cx="288"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 name="Line 128"/>
              <p:cNvSpPr>
                <a:spLocks noChangeShapeType="1"/>
              </p:cNvSpPr>
              <p:nvPr/>
            </p:nvSpPr>
            <p:spPr bwMode="auto">
              <a:xfrm>
                <a:off x="1210" y="2218"/>
                <a:ext cx="172"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 name="Line 129"/>
              <p:cNvSpPr>
                <a:spLocks noChangeShapeType="1"/>
              </p:cNvSpPr>
              <p:nvPr/>
            </p:nvSpPr>
            <p:spPr bwMode="auto">
              <a:xfrm>
                <a:off x="1267" y="2275"/>
                <a:ext cx="58"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29" name="Line 130"/>
            <p:cNvSpPr>
              <a:spLocks noChangeShapeType="1"/>
            </p:cNvSpPr>
            <p:nvPr/>
          </p:nvSpPr>
          <p:spPr bwMode="auto">
            <a:xfrm flipV="1">
              <a:off x="1728" y="1987"/>
              <a:ext cx="0" cy="17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3" name="Freeform 244"/>
          <p:cNvSpPr>
            <a:spLocks/>
          </p:cNvSpPr>
          <p:nvPr/>
        </p:nvSpPr>
        <p:spPr bwMode="auto">
          <a:xfrm rot="10800000">
            <a:off x="7238403" y="1914109"/>
            <a:ext cx="184150" cy="914400"/>
          </a:xfrm>
          <a:custGeom>
            <a:avLst/>
            <a:gdLst>
              <a:gd name="T0" fmla="*/ 58 w 116"/>
              <a:gd name="T1" fmla="*/ 0 h 1152"/>
              <a:gd name="T2" fmla="*/ 58 w 116"/>
              <a:gd name="T3" fmla="*/ 230 h 1152"/>
              <a:gd name="T4" fmla="*/ 116 w 116"/>
              <a:gd name="T5" fmla="*/ 288 h 1152"/>
              <a:gd name="T6" fmla="*/ 0 w 116"/>
              <a:gd name="T7" fmla="*/ 403 h 1152"/>
              <a:gd name="T8" fmla="*/ 116 w 116"/>
              <a:gd name="T9" fmla="*/ 518 h 1152"/>
              <a:gd name="T10" fmla="*/ 0 w 116"/>
              <a:gd name="T11" fmla="*/ 634 h 1152"/>
              <a:gd name="T12" fmla="*/ 116 w 116"/>
              <a:gd name="T13" fmla="*/ 749 h 1152"/>
              <a:gd name="T14" fmla="*/ 0 w 116"/>
              <a:gd name="T15" fmla="*/ 864 h 1152"/>
              <a:gd name="T16" fmla="*/ 58 w 116"/>
              <a:gd name="T17" fmla="*/ 922 h 1152"/>
              <a:gd name="T18" fmla="*/ 58 w 116"/>
              <a:gd name="T19" fmla="*/ 1152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1152">
                <a:moveTo>
                  <a:pt x="58" y="0"/>
                </a:moveTo>
                <a:lnTo>
                  <a:pt x="58" y="230"/>
                </a:lnTo>
                <a:lnTo>
                  <a:pt x="116" y="288"/>
                </a:lnTo>
                <a:lnTo>
                  <a:pt x="0" y="403"/>
                </a:lnTo>
                <a:lnTo>
                  <a:pt x="116" y="518"/>
                </a:lnTo>
                <a:lnTo>
                  <a:pt x="0" y="634"/>
                </a:lnTo>
                <a:lnTo>
                  <a:pt x="116" y="749"/>
                </a:lnTo>
                <a:lnTo>
                  <a:pt x="0" y="864"/>
                </a:lnTo>
                <a:lnTo>
                  <a:pt x="58" y="922"/>
                </a:lnTo>
                <a:lnTo>
                  <a:pt x="58" y="1152"/>
                </a:lnTo>
              </a:path>
            </a:pathLst>
          </a:custGeom>
          <a:noFill/>
          <a:ln w="19050" cap="flat"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a:endParaRPr lang="en-US" dirty="0"/>
          </a:p>
        </p:txBody>
      </p:sp>
      <p:grpSp>
        <p:nvGrpSpPr>
          <p:cNvPr id="34" name="Group 125"/>
          <p:cNvGrpSpPr>
            <a:grpSpLocks/>
          </p:cNvGrpSpPr>
          <p:nvPr/>
        </p:nvGrpSpPr>
        <p:grpSpPr bwMode="auto">
          <a:xfrm>
            <a:off x="7108716" y="2675843"/>
            <a:ext cx="457200" cy="457200"/>
            <a:chOff x="1585" y="1987"/>
            <a:chExt cx="288" cy="288"/>
          </a:xfrm>
        </p:grpSpPr>
        <p:grpSp>
          <p:nvGrpSpPr>
            <p:cNvPr id="35" name="Group 126"/>
            <p:cNvGrpSpPr>
              <a:grpSpLocks/>
            </p:cNvGrpSpPr>
            <p:nvPr/>
          </p:nvGrpSpPr>
          <p:grpSpPr bwMode="auto">
            <a:xfrm>
              <a:off x="1585" y="2160"/>
              <a:ext cx="288" cy="115"/>
              <a:chOff x="1152" y="2160"/>
              <a:chExt cx="288" cy="115"/>
            </a:xfrm>
          </p:grpSpPr>
          <p:sp>
            <p:nvSpPr>
              <p:cNvPr id="37" name="Line 127"/>
              <p:cNvSpPr>
                <a:spLocks noChangeShapeType="1"/>
              </p:cNvSpPr>
              <p:nvPr/>
            </p:nvSpPr>
            <p:spPr bwMode="auto">
              <a:xfrm>
                <a:off x="1152" y="2160"/>
                <a:ext cx="288"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 name="Line 128"/>
              <p:cNvSpPr>
                <a:spLocks noChangeShapeType="1"/>
              </p:cNvSpPr>
              <p:nvPr/>
            </p:nvSpPr>
            <p:spPr bwMode="auto">
              <a:xfrm>
                <a:off x="1210" y="2218"/>
                <a:ext cx="172"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 name="Line 129"/>
              <p:cNvSpPr>
                <a:spLocks noChangeShapeType="1"/>
              </p:cNvSpPr>
              <p:nvPr/>
            </p:nvSpPr>
            <p:spPr bwMode="auto">
              <a:xfrm>
                <a:off x="1267" y="2275"/>
                <a:ext cx="58"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6" name="Line 130"/>
            <p:cNvSpPr>
              <a:spLocks noChangeShapeType="1"/>
            </p:cNvSpPr>
            <p:nvPr/>
          </p:nvSpPr>
          <p:spPr bwMode="auto">
            <a:xfrm flipV="1">
              <a:off x="1728" y="1987"/>
              <a:ext cx="0" cy="17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40" name="Freeform 244"/>
          <p:cNvSpPr>
            <a:spLocks/>
          </p:cNvSpPr>
          <p:nvPr/>
        </p:nvSpPr>
        <p:spPr bwMode="auto">
          <a:xfrm rot="10800000">
            <a:off x="7298728" y="3744859"/>
            <a:ext cx="184150" cy="914400"/>
          </a:xfrm>
          <a:custGeom>
            <a:avLst/>
            <a:gdLst>
              <a:gd name="T0" fmla="*/ 58 w 116"/>
              <a:gd name="T1" fmla="*/ 0 h 1152"/>
              <a:gd name="T2" fmla="*/ 58 w 116"/>
              <a:gd name="T3" fmla="*/ 230 h 1152"/>
              <a:gd name="T4" fmla="*/ 116 w 116"/>
              <a:gd name="T5" fmla="*/ 288 h 1152"/>
              <a:gd name="T6" fmla="*/ 0 w 116"/>
              <a:gd name="T7" fmla="*/ 403 h 1152"/>
              <a:gd name="T8" fmla="*/ 116 w 116"/>
              <a:gd name="T9" fmla="*/ 518 h 1152"/>
              <a:gd name="T10" fmla="*/ 0 w 116"/>
              <a:gd name="T11" fmla="*/ 634 h 1152"/>
              <a:gd name="T12" fmla="*/ 116 w 116"/>
              <a:gd name="T13" fmla="*/ 749 h 1152"/>
              <a:gd name="T14" fmla="*/ 0 w 116"/>
              <a:gd name="T15" fmla="*/ 864 h 1152"/>
              <a:gd name="T16" fmla="*/ 58 w 116"/>
              <a:gd name="T17" fmla="*/ 922 h 1152"/>
              <a:gd name="T18" fmla="*/ 58 w 116"/>
              <a:gd name="T19" fmla="*/ 1152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1152">
                <a:moveTo>
                  <a:pt x="58" y="0"/>
                </a:moveTo>
                <a:lnTo>
                  <a:pt x="58" y="230"/>
                </a:lnTo>
                <a:lnTo>
                  <a:pt x="116" y="288"/>
                </a:lnTo>
                <a:lnTo>
                  <a:pt x="0" y="403"/>
                </a:lnTo>
                <a:lnTo>
                  <a:pt x="116" y="518"/>
                </a:lnTo>
                <a:lnTo>
                  <a:pt x="0" y="634"/>
                </a:lnTo>
                <a:lnTo>
                  <a:pt x="116" y="749"/>
                </a:lnTo>
                <a:lnTo>
                  <a:pt x="0" y="864"/>
                </a:lnTo>
                <a:lnTo>
                  <a:pt x="58" y="922"/>
                </a:lnTo>
                <a:lnTo>
                  <a:pt x="58" y="1152"/>
                </a:lnTo>
              </a:path>
            </a:pathLst>
          </a:custGeom>
          <a:noFill/>
          <a:ln w="19050" cap="flat"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a:endParaRPr lang="en-US" dirty="0"/>
          </a:p>
        </p:txBody>
      </p:sp>
      <p:grpSp>
        <p:nvGrpSpPr>
          <p:cNvPr id="41" name="Group 125"/>
          <p:cNvGrpSpPr>
            <a:grpSpLocks/>
          </p:cNvGrpSpPr>
          <p:nvPr/>
        </p:nvGrpSpPr>
        <p:grpSpPr bwMode="auto">
          <a:xfrm>
            <a:off x="7169041" y="4506593"/>
            <a:ext cx="457200" cy="457200"/>
            <a:chOff x="1585" y="1987"/>
            <a:chExt cx="288" cy="288"/>
          </a:xfrm>
        </p:grpSpPr>
        <p:grpSp>
          <p:nvGrpSpPr>
            <p:cNvPr id="42" name="Group 126"/>
            <p:cNvGrpSpPr>
              <a:grpSpLocks/>
            </p:cNvGrpSpPr>
            <p:nvPr/>
          </p:nvGrpSpPr>
          <p:grpSpPr bwMode="auto">
            <a:xfrm>
              <a:off x="1585" y="2160"/>
              <a:ext cx="288" cy="115"/>
              <a:chOff x="1152" y="2160"/>
              <a:chExt cx="288" cy="115"/>
            </a:xfrm>
          </p:grpSpPr>
          <p:sp>
            <p:nvSpPr>
              <p:cNvPr id="44" name="Line 127"/>
              <p:cNvSpPr>
                <a:spLocks noChangeShapeType="1"/>
              </p:cNvSpPr>
              <p:nvPr/>
            </p:nvSpPr>
            <p:spPr bwMode="auto">
              <a:xfrm>
                <a:off x="1152" y="2160"/>
                <a:ext cx="288"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 name="Line 128"/>
              <p:cNvSpPr>
                <a:spLocks noChangeShapeType="1"/>
              </p:cNvSpPr>
              <p:nvPr/>
            </p:nvSpPr>
            <p:spPr bwMode="auto">
              <a:xfrm>
                <a:off x="1210" y="2218"/>
                <a:ext cx="172"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 name="Line 129"/>
              <p:cNvSpPr>
                <a:spLocks noChangeShapeType="1"/>
              </p:cNvSpPr>
              <p:nvPr/>
            </p:nvSpPr>
            <p:spPr bwMode="auto">
              <a:xfrm>
                <a:off x="1267" y="2275"/>
                <a:ext cx="58"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43" name="Line 130"/>
            <p:cNvSpPr>
              <a:spLocks noChangeShapeType="1"/>
            </p:cNvSpPr>
            <p:nvPr/>
          </p:nvSpPr>
          <p:spPr bwMode="auto">
            <a:xfrm flipV="1">
              <a:off x="1728" y="1987"/>
              <a:ext cx="0" cy="17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7" name="Rectangle 6"/>
          <p:cNvSpPr/>
          <p:nvPr/>
        </p:nvSpPr>
        <p:spPr bwMode="auto">
          <a:xfrm rot="19410843">
            <a:off x="3695594" y="2263303"/>
            <a:ext cx="1585731" cy="190982"/>
          </a:xfrm>
          <a:prstGeom prst="rect">
            <a:avLst/>
          </a:prstGeom>
          <a:solidFill>
            <a:srgbClr val="FF66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pitchFamily="1" charset="0"/>
            </a:endParaRPr>
          </a:p>
        </p:txBody>
      </p:sp>
      <p:sp>
        <p:nvSpPr>
          <p:cNvPr id="47" name="TextBox 46"/>
          <p:cNvSpPr txBox="1"/>
          <p:nvPr/>
        </p:nvSpPr>
        <p:spPr>
          <a:xfrm>
            <a:off x="1189818" y="2106717"/>
            <a:ext cx="798617" cy="461665"/>
          </a:xfrm>
          <a:prstGeom prst="rect">
            <a:avLst/>
          </a:prstGeom>
          <a:noFill/>
        </p:spPr>
        <p:txBody>
          <a:bodyPr wrap="none" rtlCol="0">
            <a:spAutoFit/>
          </a:bodyPr>
          <a:lstStyle/>
          <a:p>
            <a:r>
              <a:rPr lang="en-US" dirty="0" smtClean="0">
                <a:solidFill>
                  <a:srgbClr val="000000"/>
                </a:solidFill>
                <a:latin typeface="Times" panose="02020603050405020304" pitchFamily="18" charset="0"/>
                <a:cs typeface="Times" panose="02020603050405020304" pitchFamily="18" charset="0"/>
              </a:rPr>
              <a:t>50 </a:t>
            </a:r>
            <a:r>
              <a:rPr lang="el-GR" dirty="0" smtClean="0">
                <a:solidFill>
                  <a:srgbClr val="000000"/>
                </a:solidFill>
                <a:latin typeface="Times" panose="02020603050405020304" pitchFamily="18" charset="0"/>
                <a:cs typeface="Times" panose="02020603050405020304" pitchFamily="18" charset="0"/>
              </a:rPr>
              <a:t>Ω</a:t>
            </a:r>
            <a:endParaRPr lang="en-US" dirty="0" smtClean="0">
              <a:solidFill>
                <a:srgbClr val="000000"/>
              </a:solidFill>
              <a:latin typeface="Times" panose="02020603050405020304" pitchFamily="18" charset="0"/>
              <a:cs typeface="Times" panose="02020603050405020304" pitchFamily="18" charset="0"/>
            </a:endParaRPr>
          </a:p>
        </p:txBody>
      </p:sp>
      <p:sp>
        <p:nvSpPr>
          <p:cNvPr id="48" name="TextBox 47"/>
          <p:cNvSpPr txBox="1"/>
          <p:nvPr/>
        </p:nvSpPr>
        <p:spPr>
          <a:xfrm>
            <a:off x="2633924" y="2096518"/>
            <a:ext cx="798617" cy="461665"/>
          </a:xfrm>
          <a:prstGeom prst="rect">
            <a:avLst/>
          </a:prstGeom>
          <a:noFill/>
        </p:spPr>
        <p:txBody>
          <a:bodyPr wrap="none" rtlCol="0">
            <a:spAutoFit/>
          </a:bodyPr>
          <a:lstStyle/>
          <a:p>
            <a:r>
              <a:rPr lang="en-US" dirty="0" smtClean="0">
                <a:solidFill>
                  <a:srgbClr val="000000"/>
                </a:solidFill>
                <a:latin typeface="Times" panose="02020603050405020304" pitchFamily="18" charset="0"/>
                <a:cs typeface="Times" panose="02020603050405020304" pitchFamily="18" charset="0"/>
              </a:rPr>
              <a:t>50 </a:t>
            </a:r>
            <a:r>
              <a:rPr lang="el-GR" dirty="0" smtClean="0">
                <a:solidFill>
                  <a:srgbClr val="000000"/>
                </a:solidFill>
                <a:latin typeface="Times" panose="02020603050405020304" pitchFamily="18" charset="0"/>
                <a:cs typeface="Times" panose="02020603050405020304" pitchFamily="18" charset="0"/>
              </a:rPr>
              <a:t>Ω</a:t>
            </a:r>
            <a:endParaRPr lang="en-US" dirty="0" smtClean="0">
              <a:solidFill>
                <a:srgbClr val="000000"/>
              </a:solidFill>
              <a:latin typeface="Times" panose="02020603050405020304" pitchFamily="18" charset="0"/>
              <a:cs typeface="Times" panose="02020603050405020304" pitchFamily="18" charset="0"/>
            </a:endParaRPr>
          </a:p>
        </p:txBody>
      </p:sp>
      <p:sp>
        <p:nvSpPr>
          <p:cNvPr id="49" name="TextBox 48"/>
          <p:cNvSpPr txBox="1"/>
          <p:nvPr/>
        </p:nvSpPr>
        <p:spPr>
          <a:xfrm>
            <a:off x="7565916" y="1993178"/>
            <a:ext cx="798617" cy="461665"/>
          </a:xfrm>
          <a:prstGeom prst="rect">
            <a:avLst/>
          </a:prstGeom>
          <a:noFill/>
        </p:spPr>
        <p:txBody>
          <a:bodyPr wrap="none" rtlCol="0">
            <a:spAutoFit/>
          </a:bodyPr>
          <a:lstStyle/>
          <a:p>
            <a:r>
              <a:rPr lang="en-US" dirty="0">
                <a:solidFill>
                  <a:srgbClr val="000000"/>
                </a:solidFill>
                <a:latin typeface="Times" panose="02020603050405020304" pitchFamily="18" charset="0"/>
                <a:cs typeface="Times" panose="02020603050405020304" pitchFamily="18" charset="0"/>
              </a:rPr>
              <a:t>5</a:t>
            </a:r>
            <a:r>
              <a:rPr lang="en-US" dirty="0" smtClean="0">
                <a:solidFill>
                  <a:srgbClr val="000000"/>
                </a:solidFill>
                <a:latin typeface="Times" panose="02020603050405020304" pitchFamily="18" charset="0"/>
                <a:cs typeface="Times" panose="02020603050405020304" pitchFamily="18" charset="0"/>
              </a:rPr>
              <a:t>0 </a:t>
            </a:r>
            <a:r>
              <a:rPr lang="el-GR" dirty="0" smtClean="0">
                <a:solidFill>
                  <a:srgbClr val="000000"/>
                </a:solidFill>
                <a:latin typeface="Times" panose="02020603050405020304" pitchFamily="18" charset="0"/>
                <a:cs typeface="Times" panose="02020603050405020304" pitchFamily="18" charset="0"/>
              </a:rPr>
              <a:t>Ω</a:t>
            </a:r>
            <a:endParaRPr lang="en-US" dirty="0" smtClean="0">
              <a:solidFill>
                <a:srgbClr val="000000"/>
              </a:solidFill>
              <a:latin typeface="Times" panose="02020603050405020304" pitchFamily="18" charset="0"/>
              <a:cs typeface="Times" panose="02020603050405020304" pitchFamily="18" charset="0"/>
            </a:endParaRPr>
          </a:p>
        </p:txBody>
      </p:sp>
      <p:sp>
        <p:nvSpPr>
          <p:cNvPr id="50" name="TextBox 49"/>
          <p:cNvSpPr txBox="1"/>
          <p:nvPr/>
        </p:nvSpPr>
        <p:spPr>
          <a:xfrm>
            <a:off x="7626241" y="3971226"/>
            <a:ext cx="798617" cy="461665"/>
          </a:xfrm>
          <a:prstGeom prst="rect">
            <a:avLst/>
          </a:prstGeom>
          <a:noFill/>
        </p:spPr>
        <p:txBody>
          <a:bodyPr wrap="none" rtlCol="0">
            <a:spAutoFit/>
          </a:bodyPr>
          <a:lstStyle/>
          <a:p>
            <a:r>
              <a:rPr lang="en-US" dirty="0">
                <a:solidFill>
                  <a:srgbClr val="000000"/>
                </a:solidFill>
                <a:latin typeface="Times" panose="02020603050405020304" pitchFamily="18" charset="0"/>
                <a:cs typeface="Times" panose="02020603050405020304" pitchFamily="18" charset="0"/>
              </a:rPr>
              <a:t>5</a:t>
            </a:r>
            <a:r>
              <a:rPr lang="en-US" dirty="0" smtClean="0">
                <a:solidFill>
                  <a:srgbClr val="000000"/>
                </a:solidFill>
                <a:latin typeface="Times" panose="02020603050405020304" pitchFamily="18" charset="0"/>
                <a:cs typeface="Times" panose="02020603050405020304" pitchFamily="18" charset="0"/>
              </a:rPr>
              <a:t>0 </a:t>
            </a:r>
            <a:r>
              <a:rPr lang="el-GR" dirty="0" smtClean="0">
                <a:solidFill>
                  <a:srgbClr val="000000"/>
                </a:solidFill>
                <a:latin typeface="Times" panose="02020603050405020304" pitchFamily="18" charset="0"/>
                <a:cs typeface="Times" panose="02020603050405020304" pitchFamily="18" charset="0"/>
              </a:rPr>
              <a:t>Ω</a:t>
            </a:r>
            <a:endParaRPr lang="en-US" dirty="0" smtClean="0">
              <a:solidFill>
                <a:srgbClr val="000000"/>
              </a:solidFill>
              <a:latin typeface="Times" panose="02020603050405020304" pitchFamily="18" charset="0"/>
              <a:cs typeface="Times" panose="02020603050405020304" pitchFamily="18" charset="0"/>
            </a:endParaRPr>
          </a:p>
        </p:txBody>
      </p:sp>
      <p:sp>
        <p:nvSpPr>
          <p:cNvPr id="51" name="TextBox 50"/>
          <p:cNvSpPr txBox="1"/>
          <p:nvPr/>
        </p:nvSpPr>
        <p:spPr>
          <a:xfrm rot="19159957">
            <a:off x="3729099" y="1840512"/>
            <a:ext cx="952505" cy="461665"/>
          </a:xfrm>
          <a:prstGeom prst="rect">
            <a:avLst/>
          </a:prstGeom>
          <a:noFill/>
        </p:spPr>
        <p:txBody>
          <a:bodyPr wrap="none" rtlCol="0">
            <a:spAutoFit/>
          </a:bodyPr>
          <a:lstStyle/>
          <a:p>
            <a:r>
              <a:rPr lang="en-US" dirty="0" smtClean="0">
                <a:solidFill>
                  <a:srgbClr val="000000"/>
                </a:solidFill>
                <a:latin typeface="Times" panose="02020603050405020304" pitchFamily="18" charset="0"/>
                <a:cs typeface="Times" panose="02020603050405020304" pitchFamily="18" charset="0"/>
              </a:rPr>
              <a:t>100 </a:t>
            </a:r>
            <a:r>
              <a:rPr lang="el-GR" dirty="0" smtClean="0">
                <a:solidFill>
                  <a:srgbClr val="000000"/>
                </a:solidFill>
                <a:latin typeface="Times" panose="02020603050405020304" pitchFamily="18" charset="0"/>
                <a:cs typeface="Times" panose="02020603050405020304" pitchFamily="18" charset="0"/>
              </a:rPr>
              <a:t>Ω</a:t>
            </a:r>
            <a:endParaRPr lang="en-US" dirty="0" smtClean="0">
              <a:solidFill>
                <a:srgbClr val="000000"/>
              </a:solidFill>
              <a:latin typeface="Times" panose="02020603050405020304" pitchFamily="18" charset="0"/>
              <a:cs typeface="Times" panose="02020603050405020304" pitchFamily="18" charset="0"/>
            </a:endParaRPr>
          </a:p>
        </p:txBody>
      </p:sp>
      <p:sp>
        <p:nvSpPr>
          <p:cNvPr id="52" name="TextBox 51"/>
          <p:cNvSpPr txBox="1"/>
          <p:nvPr/>
        </p:nvSpPr>
        <p:spPr>
          <a:xfrm rot="2191052">
            <a:off x="3796751" y="3297033"/>
            <a:ext cx="952505" cy="461665"/>
          </a:xfrm>
          <a:prstGeom prst="rect">
            <a:avLst/>
          </a:prstGeom>
          <a:noFill/>
        </p:spPr>
        <p:txBody>
          <a:bodyPr wrap="none" rtlCol="0">
            <a:spAutoFit/>
          </a:bodyPr>
          <a:lstStyle/>
          <a:p>
            <a:r>
              <a:rPr lang="en-US" dirty="0" smtClean="0">
                <a:solidFill>
                  <a:srgbClr val="000000"/>
                </a:solidFill>
                <a:latin typeface="Times" panose="02020603050405020304" pitchFamily="18" charset="0"/>
                <a:cs typeface="Times" panose="02020603050405020304" pitchFamily="18" charset="0"/>
              </a:rPr>
              <a:t>100 </a:t>
            </a:r>
            <a:r>
              <a:rPr lang="el-GR" dirty="0" smtClean="0">
                <a:solidFill>
                  <a:srgbClr val="000000"/>
                </a:solidFill>
                <a:latin typeface="Times" panose="02020603050405020304" pitchFamily="18" charset="0"/>
                <a:cs typeface="Times" panose="02020603050405020304" pitchFamily="18" charset="0"/>
              </a:rPr>
              <a:t>Ω</a:t>
            </a:r>
            <a:endParaRPr lang="en-US" dirty="0" smtClean="0">
              <a:solidFill>
                <a:srgbClr val="000000"/>
              </a:solidFill>
              <a:latin typeface="Times" panose="02020603050405020304" pitchFamily="18" charset="0"/>
              <a:cs typeface="Times" panose="02020603050405020304" pitchFamily="18" charset="0"/>
            </a:endParaRPr>
          </a:p>
        </p:txBody>
      </p:sp>
      <p:sp>
        <p:nvSpPr>
          <p:cNvPr id="53" name="TextBox 52"/>
          <p:cNvSpPr txBox="1"/>
          <p:nvPr/>
        </p:nvSpPr>
        <p:spPr>
          <a:xfrm>
            <a:off x="420751" y="2880938"/>
            <a:ext cx="619080" cy="553998"/>
          </a:xfrm>
          <a:prstGeom prst="rect">
            <a:avLst/>
          </a:prstGeom>
          <a:noFill/>
        </p:spPr>
        <p:txBody>
          <a:bodyPr wrap="none" rtlCol="0">
            <a:spAutoFit/>
          </a:bodyPr>
          <a:lstStyle/>
          <a:p>
            <a:r>
              <a:rPr lang="en-US" sz="3000" i="1" dirty="0" smtClean="0">
                <a:solidFill>
                  <a:schemeClr val="bg1"/>
                </a:solidFill>
                <a:latin typeface="Times" panose="02020603050405020304" pitchFamily="18" charset="0"/>
                <a:cs typeface="Times" panose="02020603050405020304" pitchFamily="18" charset="0"/>
              </a:rPr>
              <a:t>P</a:t>
            </a:r>
            <a:r>
              <a:rPr lang="en-US" sz="3000" i="1" baseline="-25000" dirty="0" smtClean="0">
                <a:solidFill>
                  <a:schemeClr val="bg1"/>
                </a:solidFill>
                <a:latin typeface="Times" panose="02020603050405020304" pitchFamily="18" charset="0"/>
                <a:cs typeface="Times" panose="02020603050405020304" pitchFamily="18" charset="0"/>
              </a:rPr>
              <a:t>in</a:t>
            </a:r>
          </a:p>
        </p:txBody>
      </p:sp>
      <p:cxnSp>
        <p:nvCxnSpPr>
          <p:cNvPr id="9" name="Straight Connector 8"/>
          <p:cNvCxnSpPr/>
          <p:nvPr/>
        </p:nvCxnSpPr>
        <p:spPr>
          <a:xfrm>
            <a:off x="5138890" y="1914109"/>
            <a:ext cx="2198426" cy="0"/>
          </a:xfrm>
          <a:prstGeom prst="line">
            <a:avLst/>
          </a:prstGeom>
          <a:ln w="19050">
            <a:solidFill>
              <a:schemeClr val="bg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5194029" y="3753488"/>
            <a:ext cx="2198426" cy="0"/>
          </a:xfrm>
          <a:prstGeom prst="line">
            <a:avLst/>
          </a:prstGeom>
          <a:ln w="19050">
            <a:solidFill>
              <a:schemeClr val="bg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6" name="Rectangle 55"/>
          <p:cNvSpPr/>
          <p:nvPr/>
        </p:nvSpPr>
        <p:spPr bwMode="auto">
          <a:xfrm>
            <a:off x="5402753" y="1744908"/>
            <a:ext cx="1585731" cy="312551"/>
          </a:xfrm>
          <a:prstGeom prst="rect">
            <a:avLst/>
          </a:prstGeom>
          <a:solidFill>
            <a:srgbClr val="FF66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pitchFamily="1" charset="0"/>
            </a:endParaRPr>
          </a:p>
        </p:txBody>
      </p:sp>
      <p:sp>
        <p:nvSpPr>
          <p:cNvPr id="57" name="Rectangle 56"/>
          <p:cNvSpPr/>
          <p:nvPr/>
        </p:nvSpPr>
        <p:spPr bwMode="auto">
          <a:xfrm>
            <a:off x="5445237" y="3579487"/>
            <a:ext cx="1585731" cy="312551"/>
          </a:xfrm>
          <a:prstGeom prst="rect">
            <a:avLst/>
          </a:prstGeom>
          <a:solidFill>
            <a:srgbClr val="FF66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pitchFamily="1" charset="0"/>
            </a:endParaRPr>
          </a:p>
        </p:txBody>
      </p:sp>
      <p:sp>
        <p:nvSpPr>
          <p:cNvPr id="3" name="TextBox 2"/>
          <p:cNvSpPr txBox="1"/>
          <p:nvPr/>
        </p:nvSpPr>
        <p:spPr>
          <a:xfrm>
            <a:off x="5402753" y="1264381"/>
            <a:ext cx="1571264" cy="461665"/>
          </a:xfrm>
          <a:prstGeom prst="rect">
            <a:avLst/>
          </a:prstGeom>
          <a:noFill/>
        </p:spPr>
        <p:txBody>
          <a:bodyPr wrap="none" rtlCol="0">
            <a:spAutoFit/>
          </a:bodyPr>
          <a:lstStyle/>
          <a:p>
            <a:r>
              <a:rPr lang="en-US" dirty="0" smtClean="0">
                <a:solidFill>
                  <a:schemeClr val="bg1"/>
                </a:solidFill>
                <a:latin typeface="Times" panose="02020603050405020304" pitchFamily="18" charset="0"/>
                <a:cs typeface="Times" panose="02020603050405020304" pitchFamily="18" charset="0"/>
              </a:rPr>
              <a:t>70.7 </a:t>
            </a:r>
            <a:r>
              <a:rPr lang="el-GR" dirty="0" smtClean="0">
                <a:solidFill>
                  <a:schemeClr val="bg1"/>
                </a:solidFill>
                <a:latin typeface="Times" panose="02020603050405020304" pitchFamily="18" charset="0"/>
                <a:cs typeface="Times" panose="02020603050405020304" pitchFamily="18" charset="0"/>
              </a:rPr>
              <a:t>Ω</a:t>
            </a:r>
            <a:r>
              <a:rPr lang="en-US" dirty="0" smtClean="0">
                <a:solidFill>
                  <a:schemeClr val="bg1"/>
                </a:solidFill>
                <a:latin typeface="Times" panose="02020603050405020304" pitchFamily="18" charset="0"/>
                <a:cs typeface="Times" panose="02020603050405020304" pitchFamily="18" charset="0"/>
              </a:rPr>
              <a:t>, </a:t>
            </a:r>
            <a:r>
              <a:rPr lang="el-GR" dirty="0" smtClean="0">
                <a:solidFill>
                  <a:schemeClr val="bg1"/>
                </a:solidFill>
                <a:latin typeface="Times" panose="02020603050405020304" pitchFamily="18" charset="0"/>
                <a:cs typeface="Times" panose="02020603050405020304" pitchFamily="18" charset="0"/>
              </a:rPr>
              <a:t>λ</a:t>
            </a:r>
            <a:r>
              <a:rPr lang="en-US" dirty="0" smtClean="0">
                <a:solidFill>
                  <a:schemeClr val="bg1"/>
                </a:solidFill>
                <a:latin typeface="Times" panose="02020603050405020304" pitchFamily="18" charset="0"/>
                <a:cs typeface="Times" panose="02020603050405020304" pitchFamily="18" charset="0"/>
              </a:rPr>
              <a:t>/4</a:t>
            </a:r>
          </a:p>
        </p:txBody>
      </p:sp>
      <p:sp>
        <p:nvSpPr>
          <p:cNvPr id="58" name="TextBox 57"/>
          <p:cNvSpPr txBox="1"/>
          <p:nvPr/>
        </p:nvSpPr>
        <p:spPr>
          <a:xfrm>
            <a:off x="5402753" y="3148474"/>
            <a:ext cx="1571264" cy="461665"/>
          </a:xfrm>
          <a:prstGeom prst="rect">
            <a:avLst/>
          </a:prstGeom>
          <a:noFill/>
        </p:spPr>
        <p:txBody>
          <a:bodyPr wrap="none" rtlCol="0">
            <a:spAutoFit/>
          </a:bodyPr>
          <a:lstStyle/>
          <a:p>
            <a:r>
              <a:rPr lang="en-US" dirty="0" smtClean="0">
                <a:solidFill>
                  <a:schemeClr val="bg1"/>
                </a:solidFill>
                <a:latin typeface="Times" panose="02020603050405020304" pitchFamily="18" charset="0"/>
                <a:cs typeface="Times" panose="02020603050405020304" pitchFamily="18" charset="0"/>
              </a:rPr>
              <a:t>70.7 </a:t>
            </a:r>
            <a:r>
              <a:rPr lang="el-GR" dirty="0" smtClean="0">
                <a:solidFill>
                  <a:schemeClr val="bg1"/>
                </a:solidFill>
                <a:latin typeface="Times" panose="02020603050405020304" pitchFamily="18" charset="0"/>
                <a:cs typeface="Times" panose="02020603050405020304" pitchFamily="18" charset="0"/>
              </a:rPr>
              <a:t>Ω</a:t>
            </a:r>
            <a:r>
              <a:rPr lang="en-US" dirty="0" smtClean="0">
                <a:solidFill>
                  <a:schemeClr val="bg1"/>
                </a:solidFill>
                <a:latin typeface="Times" panose="02020603050405020304" pitchFamily="18" charset="0"/>
                <a:cs typeface="Times" panose="02020603050405020304" pitchFamily="18" charset="0"/>
              </a:rPr>
              <a:t>, </a:t>
            </a:r>
            <a:r>
              <a:rPr lang="el-GR" dirty="0" smtClean="0">
                <a:solidFill>
                  <a:schemeClr val="bg1"/>
                </a:solidFill>
                <a:latin typeface="Times" panose="02020603050405020304" pitchFamily="18" charset="0"/>
                <a:cs typeface="Times" panose="02020603050405020304" pitchFamily="18" charset="0"/>
              </a:rPr>
              <a:t>λ</a:t>
            </a:r>
            <a:r>
              <a:rPr lang="en-US" dirty="0" smtClean="0">
                <a:solidFill>
                  <a:schemeClr val="bg1"/>
                </a:solidFill>
                <a:latin typeface="Times" panose="02020603050405020304" pitchFamily="18" charset="0"/>
                <a:cs typeface="Times" panose="02020603050405020304" pitchFamily="18" charset="0"/>
              </a:rPr>
              <a:t>/4</a:t>
            </a:r>
          </a:p>
        </p:txBody>
      </p:sp>
      <p:pic>
        <p:nvPicPr>
          <p:cNvPr id="1026" name="Picture 2" descr="media/image29.png"/>
          <p:cNvPicPr>
            <a:picLocks noChangeAspect="1" noChangeArrowheads="1"/>
          </p:cNvPicPr>
          <p:nvPr/>
        </p:nvPicPr>
        <p:blipFill rotWithShape="1">
          <a:blip r:embed="rId3">
            <a:extLst>
              <a:ext uri="{28A0092B-C50C-407E-A947-70E740481C1C}">
                <a14:useLocalDpi xmlns:a14="http://schemas.microsoft.com/office/drawing/2010/main" val="0"/>
              </a:ext>
            </a:extLst>
          </a:blip>
          <a:srcRect l="3173"/>
          <a:stretch/>
        </p:blipFill>
        <p:spPr bwMode="auto">
          <a:xfrm>
            <a:off x="1447251" y="4384838"/>
            <a:ext cx="3476989" cy="236220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4869782" y="4371197"/>
            <a:ext cx="1852985" cy="2308324"/>
          </a:xfrm>
          <a:prstGeom prst="rect">
            <a:avLst/>
          </a:prstGeom>
          <a:noFill/>
        </p:spPr>
        <p:txBody>
          <a:bodyPr wrap="square" rtlCol="0">
            <a:spAutoFit/>
          </a:bodyPr>
          <a:lstStyle/>
          <a:p>
            <a:r>
              <a:rPr lang="en-US" sz="1800" dirty="0" smtClean="0">
                <a:solidFill>
                  <a:srgbClr val="292929"/>
                </a:solidFill>
                <a:latin typeface="Kalinga" panose="020B0502040204020203" pitchFamily="34" charset="0"/>
                <a:cs typeface="Kalinga" panose="020B0502040204020203" pitchFamily="34" charset="0"/>
              </a:rPr>
              <a:t>Example: T-junction fed </a:t>
            </a:r>
            <a:r>
              <a:rPr lang="en-US" sz="1800" dirty="0" err="1" smtClean="0">
                <a:solidFill>
                  <a:srgbClr val="292929"/>
                </a:solidFill>
                <a:latin typeface="Kalinga" panose="020B0502040204020203" pitchFamily="34" charset="0"/>
                <a:cs typeface="Kalinga" panose="020B0502040204020203" pitchFamily="34" charset="0"/>
              </a:rPr>
              <a:t>microstrip</a:t>
            </a:r>
            <a:r>
              <a:rPr lang="en-US" sz="1800" dirty="0" smtClean="0">
                <a:solidFill>
                  <a:srgbClr val="292929"/>
                </a:solidFill>
                <a:latin typeface="Kalinga" panose="020B0502040204020203" pitchFamily="34" charset="0"/>
                <a:cs typeface="Kalinga" panose="020B0502040204020203" pitchFamily="34" charset="0"/>
              </a:rPr>
              <a:t> antenna array;</a:t>
            </a:r>
          </a:p>
          <a:p>
            <a:r>
              <a:rPr lang="en-US" sz="1800" dirty="0" smtClean="0">
                <a:solidFill>
                  <a:srgbClr val="292929"/>
                </a:solidFill>
                <a:latin typeface="Kalinga" panose="020B0502040204020203" pitchFamily="34" charset="0"/>
                <a:cs typeface="Kalinga" panose="020B0502040204020203" pitchFamily="34" charset="0"/>
              </a:rPr>
              <a:t>T-junctions can be cascaded to make 1:2</a:t>
            </a:r>
            <a:r>
              <a:rPr lang="en-US" sz="1800" baseline="30000" dirty="0" smtClean="0">
                <a:solidFill>
                  <a:srgbClr val="292929"/>
                </a:solidFill>
                <a:latin typeface="Kalinga" panose="020B0502040204020203" pitchFamily="34" charset="0"/>
                <a:cs typeface="Kalinga" panose="020B0502040204020203" pitchFamily="34" charset="0"/>
              </a:rPr>
              <a:t>N</a:t>
            </a:r>
            <a:r>
              <a:rPr lang="en-US" sz="1800" dirty="0" smtClean="0">
                <a:solidFill>
                  <a:srgbClr val="292929"/>
                </a:solidFill>
                <a:latin typeface="Kalinga" panose="020B0502040204020203" pitchFamily="34" charset="0"/>
                <a:cs typeface="Kalinga" panose="020B0502040204020203" pitchFamily="34" charset="0"/>
              </a:rPr>
              <a:t> </a:t>
            </a:r>
            <a:r>
              <a:rPr lang="en-US" sz="1800" dirty="0" smtClean="0">
                <a:solidFill>
                  <a:srgbClr val="292929"/>
                </a:solidFill>
                <a:latin typeface="Kalinga" panose="020B0502040204020203" pitchFamily="34" charset="0"/>
                <a:cs typeface="Kalinga" panose="020B0502040204020203" pitchFamily="34" charset="0"/>
              </a:rPr>
              <a:t>dividers</a:t>
            </a:r>
            <a:endParaRPr lang="en-US" sz="1800" dirty="0" smtClean="0">
              <a:solidFill>
                <a:srgbClr val="292929"/>
              </a:solidFill>
              <a:latin typeface="Kalinga" panose="020B0502040204020203" pitchFamily="34" charset="0"/>
              <a:cs typeface="Kalinga" panose="020B0502040204020203" pitchFamily="34" charset="0"/>
            </a:endParaRPr>
          </a:p>
        </p:txBody>
      </p:sp>
      <p:cxnSp>
        <p:nvCxnSpPr>
          <p:cNvPr id="13" name="Straight Arrow Connector 12"/>
          <p:cNvCxnSpPr/>
          <p:nvPr/>
        </p:nvCxnSpPr>
        <p:spPr>
          <a:xfrm flipH="1">
            <a:off x="6160449" y="2224010"/>
            <a:ext cx="521545" cy="0"/>
          </a:xfrm>
          <a:prstGeom prst="straightConnector1">
            <a:avLst/>
          </a:prstGeom>
          <a:ln w="57150">
            <a:solidFill>
              <a:srgbClr val="C0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6681994" y="2224010"/>
            <a:ext cx="0" cy="539775"/>
          </a:xfrm>
          <a:prstGeom prst="line">
            <a:avLst/>
          </a:prstGeom>
          <a:ln w="57150">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6736082" y="2396225"/>
            <a:ext cx="415498" cy="646331"/>
          </a:xfrm>
          <a:prstGeom prst="rect">
            <a:avLst/>
          </a:prstGeom>
          <a:noFill/>
        </p:spPr>
        <p:txBody>
          <a:bodyPr wrap="none" rtlCol="0">
            <a:spAutoFit/>
          </a:bodyPr>
          <a:lstStyle/>
          <a:p>
            <a:r>
              <a:rPr lang="en-US" sz="3600" b="1" dirty="0" smtClean="0">
                <a:solidFill>
                  <a:srgbClr val="C00000"/>
                </a:solidFill>
                <a:latin typeface="Times" panose="02020603050405020304" pitchFamily="18" charset="0"/>
                <a:cs typeface="Times" panose="02020603050405020304" pitchFamily="18" charset="0"/>
              </a:rPr>
              <a:t>?</a:t>
            </a:r>
          </a:p>
        </p:txBody>
      </p:sp>
    </p:spTree>
    <p:extLst>
      <p:ext uri="{BB962C8B-B14F-4D97-AF65-F5344CB8AC3E}">
        <p14:creationId xmlns:p14="http://schemas.microsoft.com/office/powerpoint/2010/main" val="3011816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2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Wilkinson Power Divider</a:t>
            </a:r>
          </a:p>
        </p:txBody>
      </p:sp>
      <p:sp>
        <p:nvSpPr>
          <p:cNvPr id="5" name="Text Placeholder 4"/>
          <p:cNvSpPr>
            <a:spLocks noGrp="1"/>
          </p:cNvSpPr>
          <p:nvPr>
            <p:ph type="body" sz="quarter" idx="10"/>
          </p:nvPr>
        </p:nvSpPr>
        <p:spPr/>
        <p:txBody>
          <a:bodyPr/>
          <a:lstStyle/>
          <a:p>
            <a:r>
              <a:rPr lang="en-US" dirty="0" smtClean="0"/>
              <a:t>Matched at all three ports</a:t>
            </a:r>
          </a:p>
          <a:p>
            <a:pPr lvl="1"/>
            <a:r>
              <a:rPr lang="en-US" dirty="0" smtClean="0"/>
              <a:t>Lossless power divider</a:t>
            </a:r>
            <a:endParaRPr lang="en-US" dirty="0"/>
          </a:p>
        </p:txBody>
      </p:sp>
      <p:sp>
        <p:nvSpPr>
          <p:cNvPr id="6" name="Rectangle 5"/>
          <p:cNvSpPr/>
          <p:nvPr/>
        </p:nvSpPr>
        <p:spPr bwMode="auto">
          <a:xfrm>
            <a:off x="2443412" y="2703568"/>
            <a:ext cx="1585731" cy="254643"/>
          </a:xfrm>
          <a:prstGeom prst="rect">
            <a:avLst/>
          </a:prstGeom>
          <a:solidFill>
            <a:srgbClr val="FF66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pitchFamily="1" charset="0"/>
            </a:endParaRPr>
          </a:p>
        </p:txBody>
      </p:sp>
      <p:sp>
        <p:nvSpPr>
          <p:cNvPr id="12" name="Freeform 244"/>
          <p:cNvSpPr>
            <a:spLocks/>
          </p:cNvSpPr>
          <p:nvPr/>
        </p:nvSpPr>
        <p:spPr bwMode="auto">
          <a:xfrm rot="16200000">
            <a:off x="1896294" y="2371394"/>
            <a:ext cx="184150" cy="914400"/>
          </a:xfrm>
          <a:custGeom>
            <a:avLst/>
            <a:gdLst>
              <a:gd name="T0" fmla="*/ 58 w 116"/>
              <a:gd name="T1" fmla="*/ 0 h 1152"/>
              <a:gd name="T2" fmla="*/ 58 w 116"/>
              <a:gd name="T3" fmla="*/ 230 h 1152"/>
              <a:gd name="T4" fmla="*/ 116 w 116"/>
              <a:gd name="T5" fmla="*/ 288 h 1152"/>
              <a:gd name="T6" fmla="*/ 0 w 116"/>
              <a:gd name="T7" fmla="*/ 403 h 1152"/>
              <a:gd name="T8" fmla="*/ 116 w 116"/>
              <a:gd name="T9" fmla="*/ 518 h 1152"/>
              <a:gd name="T10" fmla="*/ 0 w 116"/>
              <a:gd name="T11" fmla="*/ 634 h 1152"/>
              <a:gd name="T12" fmla="*/ 116 w 116"/>
              <a:gd name="T13" fmla="*/ 749 h 1152"/>
              <a:gd name="T14" fmla="*/ 0 w 116"/>
              <a:gd name="T15" fmla="*/ 864 h 1152"/>
              <a:gd name="T16" fmla="*/ 58 w 116"/>
              <a:gd name="T17" fmla="*/ 922 h 1152"/>
              <a:gd name="T18" fmla="*/ 58 w 116"/>
              <a:gd name="T19" fmla="*/ 1152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1152">
                <a:moveTo>
                  <a:pt x="58" y="0"/>
                </a:moveTo>
                <a:lnTo>
                  <a:pt x="58" y="230"/>
                </a:lnTo>
                <a:lnTo>
                  <a:pt x="116" y="288"/>
                </a:lnTo>
                <a:lnTo>
                  <a:pt x="0" y="403"/>
                </a:lnTo>
                <a:lnTo>
                  <a:pt x="116" y="518"/>
                </a:lnTo>
                <a:lnTo>
                  <a:pt x="0" y="634"/>
                </a:lnTo>
                <a:lnTo>
                  <a:pt x="116" y="749"/>
                </a:lnTo>
                <a:lnTo>
                  <a:pt x="0" y="864"/>
                </a:lnTo>
                <a:lnTo>
                  <a:pt x="58" y="922"/>
                </a:lnTo>
                <a:lnTo>
                  <a:pt x="58" y="1152"/>
                </a:lnTo>
              </a:path>
            </a:pathLst>
          </a:custGeom>
          <a:noFill/>
          <a:ln w="19050" cap="flat"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a:endParaRPr lang="en-US" dirty="0"/>
          </a:p>
        </p:txBody>
      </p:sp>
      <p:grpSp>
        <p:nvGrpSpPr>
          <p:cNvPr id="15" name="Group 267"/>
          <p:cNvGrpSpPr>
            <a:grpSpLocks/>
          </p:cNvGrpSpPr>
          <p:nvPr/>
        </p:nvGrpSpPr>
        <p:grpSpPr bwMode="auto">
          <a:xfrm>
            <a:off x="1256531" y="2828509"/>
            <a:ext cx="549275" cy="914400"/>
            <a:chOff x="576" y="835"/>
            <a:chExt cx="346" cy="576"/>
          </a:xfrm>
        </p:grpSpPr>
        <p:sp>
          <p:nvSpPr>
            <p:cNvPr id="17" name="Oval 268"/>
            <p:cNvSpPr>
              <a:spLocks noChangeArrowheads="1"/>
            </p:cNvSpPr>
            <p:nvPr/>
          </p:nvSpPr>
          <p:spPr bwMode="auto">
            <a:xfrm>
              <a:off x="576" y="950"/>
              <a:ext cx="346" cy="346"/>
            </a:xfrm>
            <a:prstGeom prst="ellipse">
              <a:avLst/>
            </a:prstGeom>
            <a:noFill/>
            <a:ln w="1905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 name="Line 269"/>
            <p:cNvSpPr>
              <a:spLocks noChangeShapeType="1"/>
            </p:cNvSpPr>
            <p:nvPr/>
          </p:nvSpPr>
          <p:spPr bwMode="auto">
            <a:xfrm>
              <a:off x="749" y="835"/>
              <a:ext cx="0" cy="115"/>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 name="Line 270"/>
            <p:cNvSpPr>
              <a:spLocks noChangeShapeType="1"/>
            </p:cNvSpPr>
            <p:nvPr/>
          </p:nvSpPr>
          <p:spPr bwMode="auto">
            <a:xfrm>
              <a:off x="749" y="1296"/>
              <a:ext cx="0" cy="115"/>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20" name="Group 271"/>
            <p:cNvGrpSpPr>
              <a:grpSpLocks/>
            </p:cNvGrpSpPr>
            <p:nvPr/>
          </p:nvGrpSpPr>
          <p:grpSpPr bwMode="auto">
            <a:xfrm>
              <a:off x="600" y="1026"/>
              <a:ext cx="288" cy="191"/>
              <a:chOff x="1094" y="1066"/>
              <a:chExt cx="346" cy="230"/>
            </a:xfrm>
          </p:grpSpPr>
          <p:grpSp>
            <p:nvGrpSpPr>
              <p:cNvPr id="21" name="Group 272"/>
              <p:cNvGrpSpPr>
                <a:grpSpLocks/>
              </p:cNvGrpSpPr>
              <p:nvPr/>
            </p:nvGrpSpPr>
            <p:grpSpPr bwMode="auto">
              <a:xfrm>
                <a:off x="1152" y="1066"/>
                <a:ext cx="230" cy="230"/>
                <a:chOff x="1152" y="1008"/>
                <a:chExt cx="230" cy="230"/>
              </a:xfrm>
            </p:grpSpPr>
            <p:sp>
              <p:nvSpPr>
                <p:cNvPr id="23" name="Freeform 273"/>
                <p:cNvSpPr>
                  <a:spLocks/>
                </p:cNvSpPr>
                <p:nvPr/>
              </p:nvSpPr>
              <p:spPr bwMode="auto">
                <a:xfrm>
                  <a:off x="1152" y="1008"/>
                  <a:ext cx="115" cy="115"/>
                </a:xfrm>
                <a:custGeom>
                  <a:avLst/>
                  <a:gdLst>
                    <a:gd name="T0" fmla="*/ 0 w 115"/>
                    <a:gd name="T1" fmla="*/ 115 h 115"/>
                    <a:gd name="T2" fmla="*/ 58 w 115"/>
                    <a:gd name="T3" fmla="*/ 0 h 115"/>
                    <a:gd name="T4" fmla="*/ 115 w 115"/>
                    <a:gd name="T5" fmla="*/ 115 h 115"/>
                  </a:gdLst>
                  <a:ahLst/>
                  <a:cxnLst>
                    <a:cxn ang="0">
                      <a:pos x="T0" y="T1"/>
                    </a:cxn>
                    <a:cxn ang="0">
                      <a:pos x="T2" y="T3"/>
                    </a:cxn>
                    <a:cxn ang="0">
                      <a:pos x="T4" y="T5"/>
                    </a:cxn>
                  </a:cxnLst>
                  <a:rect l="0" t="0" r="r" b="b"/>
                  <a:pathLst>
                    <a:path w="115" h="115">
                      <a:moveTo>
                        <a:pt x="0" y="115"/>
                      </a:moveTo>
                      <a:cubicBezTo>
                        <a:pt x="19" y="57"/>
                        <a:pt x="39" y="0"/>
                        <a:pt x="58" y="0"/>
                      </a:cubicBezTo>
                      <a:cubicBezTo>
                        <a:pt x="77" y="0"/>
                        <a:pt x="96" y="57"/>
                        <a:pt x="115" y="115"/>
                      </a:cubicBezTo>
                    </a:path>
                  </a:pathLst>
                </a:custGeom>
                <a:noFill/>
                <a:ln w="19050" cap="flat"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 name="Freeform 274"/>
                <p:cNvSpPr>
                  <a:spLocks/>
                </p:cNvSpPr>
                <p:nvPr/>
              </p:nvSpPr>
              <p:spPr bwMode="auto">
                <a:xfrm flipV="1">
                  <a:off x="1267" y="1123"/>
                  <a:ext cx="115" cy="115"/>
                </a:xfrm>
                <a:custGeom>
                  <a:avLst/>
                  <a:gdLst>
                    <a:gd name="T0" fmla="*/ 0 w 115"/>
                    <a:gd name="T1" fmla="*/ 115 h 115"/>
                    <a:gd name="T2" fmla="*/ 58 w 115"/>
                    <a:gd name="T3" fmla="*/ 0 h 115"/>
                    <a:gd name="T4" fmla="*/ 115 w 115"/>
                    <a:gd name="T5" fmla="*/ 115 h 115"/>
                  </a:gdLst>
                  <a:ahLst/>
                  <a:cxnLst>
                    <a:cxn ang="0">
                      <a:pos x="T0" y="T1"/>
                    </a:cxn>
                    <a:cxn ang="0">
                      <a:pos x="T2" y="T3"/>
                    </a:cxn>
                    <a:cxn ang="0">
                      <a:pos x="T4" y="T5"/>
                    </a:cxn>
                  </a:cxnLst>
                  <a:rect l="0" t="0" r="r" b="b"/>
                  <a:pathLst>
                    <a:path w="115" h="115">
                      <a:moveTo>
                        <a:pt x="0" y="115"/>
                      </a:moveTo>
                      <a:cubicBezTo>
                        <a:pt x="19" y="57"/>
                        <a:pt x="39" y="0"/>
                        <a:pt x="58" y="0"/>
                      </a:cubicBezTo>
                      <a:cubicBezTo>
                        <a:pt x="77" y="0"/>
                        <a:pt x="96" y="57"/>
                        <a:pt x="115" y="115"/>
                      </a:cubicBezTo>
                    </a:path>
                  </a:pathLst>
                </a:custGeom>
                <a:noFill/>
                <a:ln w="19050" cap="flat"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2" name="Line 275"/>
              <p:cNvSpPr>
                <a:spLocks noChangeShapeType="1"/>
              </p:cNvSpPr>
              <p:nvPr/>
            </p:nvSpPr>
            <p:spPr bwMode="auto">
              <a:xfrm>
                <a:off x="1094" y="1181"/>
                <a:ext cx="346" cy="0"/>
              </a:xfrm>
              <a:prstGeom prst="line">
                <a:avLst/>
              </a:prstGeom>
              <a:noFill/>
              <a:ln w="12700">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26" name="Group 125"/>
          <p:cNvGrpSpPr>
            <a:grpSpLocks/>
          </p:cNvGrpSpPr>
          <p:nvPr/>
        </p:nvGrpSpPr>
        <p:grpSpPr bwMode="auto">
          <a:xfrm>
            <a:off x="1302569" y="3657454"/>
            <a:ext cx="457200" cy="457200"/>
            <a:chOff x="1585" y="1987"/>
            <a:chExt cx="288" cy="288"/>
          </a:xfrm>
        </p:grpSpPr>
        <p:grpSp>
          <p:nvGrpSpPr>
            <p:cNvPr id="28" name="Group 126"/>
            <p:cNvGrpSpPr>
              <a:grpSpLocks/>
            </p:cNvGrpSpPr>
            <p:nvPr/>
          </p:nvGrpSpPr>
          <p:grpSpPr bwMode="auto">
            <a:xfrm>
              <a:off x="1585" y="2160"/>
              <a:ext cx="288" cy="115"/>
              <a:chOff x="1152" y="2160"/>
              <a:chExt cx="288" cy="115"/>
            </a:xfrm>
          </p:grpSpPr>
          <p:sp>
            <p:nvSpPr>
              <p:cNvPr id="30" name="Line 127"/>
              <p:cNvSpPr>
                <a:spLocks noChangeShapeType="1"/>
              </p:cNvSpPr>
              <p:nvPr/>
            </p:nvSpPr>
            <p:spPr bwMode="auto">
              <a:xfrm>
                <a:off x="1152" y="2160"/>
                <a:ext cx="288"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 name="Line 128"/>
              <p:cNvSpPr>
                <a:spLocks noChangeShapeType="1"/>
              </p:cNvSpPr>
              <p:nvPr/>
            </p:nvSpPr>
            <p:spPr bwMode="auto">
              <a:xfrm>
                <a:off x="1210" y="2218"/>
                <a:ext cx="172"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 name="Line 129"/>
              <p:cNvSpPr>
                <a:spLocks noChangeShapeType="1"/>
              </p:cNvSpPr>
              <p:nvPr/>
            </p:nvSpPr>
            <p:spPr bwMode="auto">
              <a:xfrm>
                <a:off x="1267" y="2275"/>
                <a:ext cx="58"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29" name="Line 130"/>
            <p:cNvSpPr>
              <a:spLocks noChangeShapeType="1"/>
            </p:cNvSpPr>
            <p:nvPr/>
          </p:nvSpPr>
          <p:spPr bwMode="auto">
            <a:xfrm flipV="1">
              <a:off x="1728" y="1987"/>
              <a:ext cx="0" cy="17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3" name="Freeform 244"/>
          <p:cNvSpPr>
            <a:spLocks/>
          </p:cNvSpPr>
          <p:nvPr/>
        </p:nvSpPr>
        <p:spPr bwMode="auto">
          <a:xfrm rot="10800000">
            <a:off x="7597217" y="1914109"/>
            <a:ext cx="184150" cy="914400"/>
          </a:xfrm>
          <a:custGeom>
            <a:avLst/>
            <a:gdLst>
              <a:gd name="T0" fmla="*/ 58 w 116"/>
              <a:gd name="T1" fmla="*/ 0 h 1152"/>
              <a:gd name="T2" fmla="*/ 58 w 116"/>
              <a:gd name="T3" fmla="*/ 230 h 1152"/>
              <a:gd name="T4" fmla="*/ 116 w 116"/>
              <a:gd name="T5" fmla="*/ 288 h 1152"/>
              <a:gd name="T6" fmla="*/ 0 w 116"/>
              <a:gd name="T7" fmla="*/ 403 h 1152"/>
              <a:gd name="T8" fmla="*/ 116 w 116"/>
              <a:gd name="T9" fmla="*/ 518 h 1152"/>
              <a:gd name="T10" fmla="*/ 0 w 116"/>
              <a:gd name="T11" fmla="*/ 634 h 1152"/>
              <a:gd name="T12" fmla="*/ 116 w 116"/>
              <a:gd name="T13" fmla="*/ 749 h 1152"/>
              <a:gd name="T14" fmla="*/ 0 w 116"/>
              <a:gd name="T15" fmla="*/ 864 h 1152"/>
              <a:gd name="T16" fmla="*/ 58 w 116"/>
              <a:gd name="T17" fmla="*/ 922 h 1152"/>
              <a:gd name="T18" fmla="*/ 58 w 116"/>
              <a:gd name="T19" fmla="*/ 1152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1152">
                <a:moveTo>
                  <a:pt x="58" y="0"/>
                </a:moveTo>
                <a:lnTo>
                  <a:pt x="58" y="230"/>
                </a:lnTo>
                <a:lnTo>
                  <a:pt x="116" y="288"/>
                </a:lnTo>
                <a:lnTo>
                  <a:pt x="0" y="403"/>
                </a:lnTo>
                <a:lnTo>
                  <a:pt x="116" y="518"/>
                </a:lnTo>
                <a:lnTo>
                  <a:pt x="0" y="634"/>
                </a:lnTo>
                <a:lnTo>
                  <a:pt x="116" y="749"/>
                </a:lnTo>
                <a:lnTo>
                  <a:pt x="0" y="864"/>
                </a:lnTo>
                <a:lnTo>
                  <a:pt x="58" y="922"/>
                </a:lnTo>
                <a:lnTo>
                  <a:pt x="58" y="1152"/>
                </a:lnTo>
              </a:path>
            </a:pathLst>
          </a:custGeom>
          <a:noFill/>
          <a:ln w="19050" cap="flat"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a:endParaRPr lang="en-US" dirty="0"/>
          </a:p>
        </p:txBody>
      </p:sp>
      <p:grpSp>
        <p:nvGrpSpPr>
          <p:cNvPr id="34" name="Group 125"/>
          <p:cNvGrpSpPr>
            <a:grpSpLocks/>
          </p:cNvGrpSpPr>
          <p:nvPr/>
        </p:nvGrpSpPr>
        <p:grpSpPr bwMode="auto">
          <a:xfrm>
            <a:off x="7467530" y="2675843"/>
            <a:ext cx="457200" cy="457200"/>
            <a:chOff x="1585" y="1987"/>
            <a:chExt cx="288" cy="288"/>
          </a:xfrm>
        </p:grpSpPr>
        <p:grpSp>
          <p:nvGrpSpPr>
            <p:cNvPr id="35" name="Group 126"/>
            <p:cNvGrpSpPr>
              <a:grpSpLocks/>
            </p:cNvGrpSpPr>
            <p:nvPr/>
          </p:nvGrpSpPr>
          <p:grpSpPr bwMode="auto">
            <a:xfrm>
              <a:off x="1585" y="2160"/>
              <a:ext cx="288" cy="115"/>
              <a:chOff x="1152" y="2160"/>
              <a:chExt cx="288" cy="115"/>
            </a:xfrm>
          </p:grpSpPr>
          <p:sp>
            <p:nvSpPr>
              <p:cNvPr id="37" name="Line 127"/>
              <p:cNvSpPr>
                <a:spLocks noChangeShapeType="1"/>
              </p:cNvSpPr>
              <p:nvPr/>
            </p:nvSpPr>
            <p:spPr bwMode="auto">
              <a:xfrm>
                <a:off x="1152" y="2160"/>
                <a:ext cx="288"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 name="Line 128"/>
              <p:cNvSpPr>
                <a:spLocks noChangeShapeType="1"/>
              </p:cNvSpPr>
              <p:nvPr/>
            </p:nvSpPr>
            <p:spPr bwMode="auto">
              <a:xfrm>
                <a:off x="1210" y="2218"/>
                <a:ext cx="172"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 name="Line 129"/>
              <p:cNvSpPr>
                <a:spLocks noChangeShapeType="1"/>
              </p:cNvSpPr>
              <p:nvPr/>
            </p:nvSpPr>
            <p:spPr bwMode="auto">
              <a:xfrm>
                <a:off x="1267" y="2275"/>
                <a:ext cx="58"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6" name="Line 130"/>
            <p:cNvSpPr>
              <a:spLocks noChangeShapeType="1"/>
            </p:cNvSpPr>
            <p:nvPr/>
          </p:nvSpPr>
          <p:spPr bwMode="auto">
            <a:xfrm flipV="1">
              <a:off x="1728" y="1987"/>
              <a:ext cx="0" cy="17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40" name="Freeform 244"/>
          <p:cNvSpPr>
            <a:spLocks/>
          </p:cNvSpPr>
          <p:nvPr/>
        </p:nvSpPr>
        <p:spPr bwMode="auto">
          <a:xfrm rot="10800000">
            <a:off x="7599669" y="3744859"/>
            <a:ext cx="184150" cy="914400"/>
          </a:xfrm>
          <a:custGeom>
            <a:avLst/>
            <a:gdLst>
              <a:gd name="T0" fmla="*/ 58 w 116"/>
              <a:gd name="T1" fmla="*/ 0 h 1152"/>
              <a:gd name="T2" fmla="*/ 58 w 116"/>
              <a:gd name="T3" fmla="*/ 230 h 1152"/>
              <a:gd name="T4" fmla="*/ 116 w 116"/>
              <a:gd name="T5" fmla="*/ 288 h 1152"/>
              <a:gd name="T6" fmla="*/ 0 w 116"/>
              <a:gd name="T7" fmla="*/ 403 h 1152"/>
              <a:gd name="T8" fmla="*/ 116 w 116"/>
              <a:gd name="T9" fmla="*/ 518 h 1152"/>
              <a:gd name="T10" fmla="*/ 0 w 116"/>
              <a:gd name="T11" fmla="*/ 634 h 1152"/>
              <a:gd name="T12" fmla="*/ 116 w 116"/>
              <a:gd name="T13" fmla="*/ 749 h 1152"/>
              <a:gd name="T14" fmla="*/ 0 w 116"/>
              <a:gd name="T15" fmla="*/ 864 h 1152"/>
              <a:gd name="T16" fmla="*/ 58 w 116"/>
              <a:gd name="T17" fmla="*/ 922 h 1152"/>
              <a:gd name="T18" fmla="*/ 58 w 116"/>
              <a:gd name="T19" fmla="*/ 1152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1152">
                <a:moveTo>
                  <a:pt x="58" y="0"/>
                </a:moveTo>
                <a:lnTo>
                  <a:pt x="58" y="230"/>
                </a:lnTo>
                <a:lnTo>
                  <a:pt x="116" y="288"/>
                </a:lnTo>
                <a:lnTo>
                  <a:pt x="0" y="403"/>
                </a:lnTo>
                <a:lnTo>
                  <a:pt x="116" y="518"/>
                </a:lnTo>
                <a:lnTo>
                  <a:pt x="0" y="634"/>
                </a:lnTo>
                <a:lnTo>
                  <a:pt x="116" y="749"/>
                </a:lnTo>
                <a:lnTo>
                  <a:pt x="0" y="864"/>
                </a:lnTo>
                <a:lnTo>
                  <a:pt x="58" y="922"/>
                </a:lnTo>
                <a:lnTo>
                  <a:pt x="58" y="1152"/>
                </a:lnTo>
              </a:path>
            </a:pathLst>
          </a:custGeom>
          <a:noFill/>
          <a:ln w="19050" cap="flat"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a:endParaRPr lang="en-US" dirty="0"/>
          </a:p>
        </p:txBody>
      </p:sp>
      <p:grpSp>
        <p:nvGrpSpPr>
          <p:cNvPr id="41" name="Group 125"/>
          <p:cNvGrpSpPr>
            <a:grpSpLocks/>
          </p:cNvGrpSpPr>
          <p:nvPr/>
        </p:nvGrpSpPr>
        <p:grpSpPr bwMode="auto">
          <a:xfrm>
            <a:off x="7469982" y="4506593"/>
            <a:ext cx="457200" cy="457200"/>
            <a:chOff x="1585" y="1987"/>
            <a:chExt cx="288" cy="288"/>
          </a:xfrm>
        </p:grpSpPr>
        <p:grpSp>
          <p:nvGrpSpPr>
            <p:cNvPr id="42" name="Group 126"/>
            <p:cNvGrpSpPr>
              <a:grpSpLocks/>
            </p:cNvGrpSpPr>
            <p:nvPr/>
          </p:nvGrpSpPr>
          <p:grpSpPr bwMode="auto">
            <a:xfrm>
              <a:off x="1585" y="2160"/>
              <a:ext cx="288" cy="115"/>
              <a:chOff x="1152" y="2160"/>
              <a:chExt cx="288" cy="115"/>
            </a:xfrm>
          </p:grpSpPr>
          <p:sp>
            <p:nvSpPr>
              <p:cNvPr id="44" name="Line 127"/>
              <p:cNvSpPr>
                <a:spLocks noChangeShapeType="1"/>
              </p:cNvSpPr>
              <p:nvPr/>
            </p:nvSpPr>
            <p:spPr bwMode="auto">
              <a:xfrm>
                <a:off x="1152" y="2160"/>
                <a:ext cx="288"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 name="Line 128"/>
              <p:cNvSpPr>
                <a:spLocks noChangeShapeType="1"/>
              </p:cNvSpPr>
              <p:nvPr/>
            </p:nvSpPr>
            <p:spPr bwMode="auto">
              <a:xfrm>
                <a:off x="1210" y="2218"/>
                <a:ext cx="172"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 name="Line 129"/>
              <p:cNvSpPr>
                <a:spLocks noChangeShapeType="1"/>
              </p:cNvSpPr>
              <p:nvPr/>
            </p:nvSpPr>
            <p:spPr bwMode="auto">
              <a:xfrm>
                <a:off x="1267" y="2275"/>
                <a:ext cx="58"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43" name="Line 130"/>
            <p:cNvSpPr>
              <a:spLocks noChangeShapeType="1"/>
            </p:cNvSpPr>
            <p:nvPr/>
          </p:nvSpPr>
          <p:spPr bwMode="auto">
            <a:xfrm flipV="1">
              <a:off x="1728" y="1987"/>
              <a:ext cx="0" cy="17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47" name="TextBox 46"/>
          <p:cNvSpPr txBox="1"/>
          <p:nvPr/>
        </p:nvSpPr>
        <p:spPr>
          <a:xfrm>
            <a:off x="1189818" y="2106717"/>
            <a:ext cx="798617" cy="461665"/>
          </a:xfrm>
          <a:prstGeom prst="rect">
            <a:avLst/>
          </a:prstGeom>
          <a:noFill/>
        </p:spPr>
        <p:txBody>
          <a:bodyPr wrap="none" rtlCol="0">
            <a:spAutoFit/>
          </a:bodyPr>
          <a:lstStyle/>
          <a:p>
            <a:r>
              <a:rPr lang="en-US" dirty="0" smtClean="0">
                <a:solidFill>
                  <a:srgbClr val="000000"/>
                </a:solidFill>
                <a:latin typeface="Times" panose="02020603050405020304" pitchFamily="18" charset="0"/>
                <a:cs typeface="Times" panose="02020603050405020304" pitchFamily="18" charset="0"/>
              </a:rPr>
              <a:t>50 </a:t>
            </a:r>
            <a:r>
              <a:rPr lang="el-GR" dirty="0" smtClean="0">
                <a:solidFill>
                  <a:srgbClr val="000000"/>
                </a:solidFill>
                <a:latin typeface="Times" panose="02020603050405020304" pitchFamily="18" charset="0"/>
                <a:cs typeface="Times" panose="02020603050405020304" pitchFamily="18" charset="0"/>
              </a:rPr>
              <a:t>Ω</a:t>
            </a:r>
            <a:endParaRPr lang="en-US" dirty="0" smtClean="0">
              <a:solidFill>
                <a:srgbClr val="000000"/>
              </a:solidFill>
              <a:latin typeface="Times" panose="02020603050405020304" pitchFamily="18" charset="0"/>
              <a:cs typeface="Times" panose="02020603050405020304" pitchFamily="18" charset="0"/>
            </a:endParaRPr>
          </a:p>
        </p:txBody>
      </p:sp>
      <p:sp>
        <p:nvSpPr>
          <p:cNvPr id="48" name="TextBox 47"/>
          <p:cNvSpPr txBox="1"/>
          <p:nvPr/>
        </p:nvSpPr>
        <p:spPr>
          <a:xfrm>
            <a:off x="2633924" y="2096518"/>
            <a:ext cx="798617" cy="461665"/>
          </a:xfrm>
          <a:prstGeom prst="rect">
            <a:avLst/>
          </a:prstGeom>
          <a:noFill/>
        </p:spPr>
        <p:txBody>
          <a:bodyPr wrap="none" rtlCol="0">
            <a:spAutoFit/>
          </a:bodyPr>
          <a:lstStyle/>
          <a:p>
            <a:r>
              <a:rPr lang="en-US" dirty="0" smtClean="0">
                <a:solidFill>
                  <a:srgbClr val="000000"/>
                </a:solidFill>
                <a:latin typeface="Times" panose="02020603050405020304" pitchFamily="18" charset="0"/>
                <a:cs typeface="Times" panose="02020603050405020304" pitchFamily="18" charset="0"/>
              </a:rPr>
              <a:t>50 </a:t>
            </a:r>
            <a:r>
              <a:rPr lang="el-GR" dirty="0" smtClean="0">
                <a:solidFill>
                  <a:srgbClr val="000000"/>
                </a:solidFill>
                <a:latin typeface="Times" panose="02020603050405020304" pitchFamily="18" charset="0"/>
                <a:cs typeface="Times" panose="02020603050405020304" pitchFamily="18" charset="0"/>
              </a:rPr>
              <a:t>Ω</a:t>
            </a:r>
            <a:endParaRPr lang="en-US" dirty="0" smtClean="0">
              <a:solidFill>
                <a:srgbClr val="000000"/>
              </a:solidFill>
              <a:latin typeface="Times" panose="02020603050405020304" pitchFamily="18" charset="0"/>
              <a:cs typeface="Times" panose="02020603050405020304" pitchFamily="18" charset="0"/>
            </a:endParaRPr>
          </a:p>
        </p:txBody>
      </p:sp>
      <p:sp>
        <p:nvSpPr>
          <p:cNvPr id="49" name="TextBox 48"/>
          <p:cNvSpPr txBox="1"/>
          <p:nvPr/>
        </p:nvSpPr>
        <p:spPr>
          <a:xfrm>
            <a:off x="7924730" y="1993178"/>
            <a:ext cx="798617" cy="461665"/>
          </a:xfrm>
          <a:prstGeom prst="rect">
            <a:avLst/>
          </a:prstGeom>
          <a:noFill/>
        </p:spPr>
        <p:txBody>
          <a:bodyPr wrap="none" rtlCol="0">
            <a:spAutoFit/>
          </a:bodyPr>
          <a:lstStyle/>
          <a:p>
            <a:r>
              <a:rPr lang="en-US" dirty="0">
                <a:solidFill>
                  <a:srgbClr val="000000"/>
                </a:solidFill>
                <a:latin typeface="Times" panose="02020603050405020304" pitchFamily="18" charset="0"/>
                <a:cs typeface="Times" panose="02020603050405020304" pitchFamily="18" charset="0"/>
              </a:rPr>
              <a:t>5</a:t>
            </a:r>
            <a:r>
              <a:rPr lang="en-US" dirty="0" smtClean="0">
                <a:solidFill>
                  <a:srgbClr val="000000"/>
                </a:solidFill>
                <a:latin typeface="Times" panose="02020603050405020304" pitchFamily="18" charset="0"/>
                <a:cs typeface="Times" panose="02020603050405020304" pitchFamily="18" charset="0"/>
              </a:rPr>
              <a:t>0 </a:t>
            </a:r>
            <a:r>
              <a:rPr lang="el-GR" dirty="0" smtClean="0">
                <a:solidFill>
                  <a:srgbClr val="000000"/>
                </a:solidFill>
                <a:latin typeface="Times" panose="02020603050405020304" pitchFamily="18" charset="0"/>
                <a:cs typeface="Times" panose="02020603050405020304" pitchFamily="18" charset="0"/>
              </a:rPr>
              <a:t>Ω</a:t>
            </a:r>
            <a:endParaRPr lang="en-US" dirty="0" smtClean="0">
              <a:solidFill>
                <a:srgbClr val="000000"/>
              </a:solidFill>
              <a:latin typeface="Times" panose="02020603050405020304" pitchFamily="18" charset="0"/>
              <a:cs typeface="Times" panose="02020603050405020304" pitchFamily="18" charset="0"/>
            </a:endParaRPr>
          </a:p>
        </p:txBody>
      </p:sp>
      <p:sp>
        <p:nvSpPr>
          <p:cNvPr id="50" name="TextBox 49"/>
          <p:cNvSpPr txBox="1"/>
          <p:nvPr/>
        </p:nvSpPr>
        <p:spPr>
          <a:xfrm>
            <a:off x="7927182" y="3971226"/>
            <a:ext cx="798617" cy="461665"/>
          </a:xfrm>
          <a:prstGeom prst="rect">
            <a:avLst/>
          </a:prstGeom>
          <a:noFill/>
        </p:spPr>
        <p:txBody>
          <a:bodyPr wrap="none" rtlCol="0">
            <a:spAutoFit/>
          </a:bodyPr>
          <a:lstStyle/>
          <a:p>
            <a:r>
              <a:rPr lang="en-US" dirty="0">
                <a:solidFill>
                  <a:srgbClr val="000000"/>
                </a:solidFill>
                <a:latin typeface="Times" panose="02020603050405020304" pitchFamily="18" charset="0"/>
                <a:cs typeface="Times" panose="02020603050405020304" pitchFamily="18" charset="0"/>
              </a:rPr>
              <a:t>5</a:t>
            </a:r>
            <a:r>
              <a:rPr lang="en-US" dirty="0" smtClean="0">
                <a:solidFill>
                  <a:srgbClr val="000000"/>
                </a:solidFill>
                <a:latin typeface="Times" panose="02020603050405020304" pitchFamily="18" charset="0"/>
                <a:cs typeface="Times" panose="02020603050405020304" pitchFamily="18" charset="0"/>
              </a:rPr>
              <a:t>0 </a:t>
            </a:r>
            <a:r>
              <a:rPr lang="el-GR" dirty="0" smtClean="0">
                <a:solidFill>
                  <a:srgbClr val="000000"/>
                </a:solidFill>
                <a:latin typeface="Times" panose="02020603050405020304" pitchFamily="18" charset="0"/>
                <a:cs typeface="Times" panose="02020603050405020304" pitchFamily="18" charset="0"/>
              </a:rPr>
              <a:t>Ω</a:t>
            </a:r>
            <a:endParaRPr lang="en-US" dirty="0" smtClean="0">
              <a:solidFill>
                <a:srgbClr val="000000"/>
              </a:solidFill>
              <a:latin typeface="Times" panose="02020603050405020304" pitchFamily="18" charset="0"/>
              <a:cs typeface="Times" panose="02020603050405020304" pitchFamily="18" charset="0"/>
            </a:endParaRPr>
          </a:p>
        </p:txBody>
      </p:sp>
      <p:sp>
        <p:nvSpPr>
          <p:cNvPr id="53" name="TextBox 52"/>
          <p:cNvSpPr txBox="1"/>
          <p:nvPr/>
        </p:nvSpPr>
        <p:spPr>
          <a:xfrm>
            <a:off x="420751" y="2880938"/>
            <a:ext cx="619080" cy="553998"/>
          </a:xfrm>
          <a:prstGeom prst="rect">
            <a:avLst/>
          </a:prstGeom>
          <a:noFill/>
        </p:spPr>
        <p:txBody>
          <a:bodyPr wrap="none" rtlCol="0">
            <a:spAutoFit/>
          </a:bodyPr>
          <a:lstStyle/>
          <a:p>
            <a:r>
              <a:rPr lang="en-US" sz="3000" i="1" dirty="0" smtClean="0">
                <a:solidFill>
                  <a:schemeClr val="bg1"/>
                </a:solidFill>
                <a:latin typeface="Times" panose="02020603050405020304" pitchFamily="18" charset="0"/>
                <a:cs typeface="Times" panose="02020603050405020304" pitchFamily="18" charset="0"/>
              </a:rPr>
              <a:t>P</a:t>
            </a:r>
            <a:r>
              <a:rPr lang="en-US" sz="3000" i="1" baseline="-25000" dirty="0" smtClean="0">
                <a:solidFill>
                  <a:schemeClr val="bg1"/>
                </a:solidFill>
                <a:latin typeface="Times" panose="02020603050405020304" pitchFamily="18" charset="0"/>
                <a:cs typeface="Times" panose="02020603050405020304" pitchFamily="18" charset="0"/>
              </a:rPr>
              <a:t>in</a:t>
            </a:r>
          </a:p>
        </p:txBody>
      </p:sp>
      <p:cxnSp>
        <p:nvCxnSpPr>
          <p:cNvPr id="9" name="Straight Connector 8"/>
          <p:cNvCxnSpPr>
            <a:endCxn id="33" idx="9"/>
          </p:cNvCxnSpPr>
          <p:nvPr/>
        </p:nvCxnSpPr>
        <p:spPr>
          <a:xfrm>
            <a:off x="4502284" y="1914109"/>
            <a:ext cx="3187008" cy="0"/>
          </a:xfrm>
          <a:prstGeom prst="line">
            <a:avLst/>
          </a:prstGeom>
          <a:ln w="19050">
            <a:solidFill>
              <a:schemeClr val="bg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4557423" y="3753488"/>
            <a:ext cx="3139572" cy="0"/>
          </a:xfrm>
          <a:prstGeom prst="line">
            <a:avLst/>
          </a:prstGeom>
          <a:ln w="19050">
            <a:solidFill>
              <a:schemeClr val="bg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6" name="Rectangle 55"/>
          <p:cNvSpPr/>
          <p:nvPr/>
        </p:nvSpPr>
        <p:spPr bwMode="auto">
          <a:xfrm>
            <a:off x="4766147" y="1744908"/>
            <a:ext cx="1585731" cy="312551"/>
          </a:xfrm>
          <a:prstGeom prst="rect">
            <a:avLst/>
          </a:prstGeom>
          <a:solidFill>
            <a:srgbClr val="FF66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pitchFamily="1" charset="0"/>
            </a:endParaRPr>
          </a:p>
        </p:txBody>
      </p:sp>
      <p:sp>
        <p:nvSpPr>
          <p:cNvPr id="57" name="Rectangle 56"/>
          <p:cNvSpPr/>
          <p:nvPr/>
        </p:nvSpPr>
        <p:spPr bwMode="auto">
          <a:xfrm>
            <a:off x="4808631" y="3579487"/>
            <a:ext cx="1585731" cy="312551"/>
          </a:xfrm>
          <a:prstGeom prst="rect">
            <a:avLst/>
          </a:prstGeom>
          <a:solidFill>
            <a:srgbClr val="FF66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pitchFamily="1" charset="0"/>
            </a:endParaRPr>
          </a:p>
        </p:txBody>
      </p:sp>
      <p:sp>
        <p:nvSpPr>
          <p:cNvPr id="3" name="TextBox 2"/>
          <p:cNvSpPr txBox="1"/>
          <p:nvPr/>
        </p:nvSpPr>
        <p:spPr>
          <a:xfrm>
            <a:off x="4766147" y="1264381"/>
            <a:ext cx="1571264" cy="461665"/>
          </a:xfrm>
          <a:prstGeom prst="rect">
            <a:avLst/>
          </a:prstGeom>
          <a:noFill/>
        </p:spPr>
        <p:txBody>
          <a:bodyPr wrap="none" rtlCol="0">
            <a:spAutoFit/>
          </a:bodyPr>
          <a:lstStyle/>
          <a:p>
            <a:r>
              <a:rPr lang="en-US" dirty="0" smtClean="0">
                <a:solidFill>
                  <a:schemeClr val="bg1"/>
                </a:solidFill>
                <a:latin typeface="Times" panose="02020603050405020304" pitchFamily="18" charset="0"/>
                <a:cs typeface="Times" panose="02020603050405020304" pitchFamily="18" charset="0"/>
              </a:rPr>
              <a:t>70.7 </a:t>
            </a:r>
            <a:r>
              <a:rPr lang="el-GR" dirty="0" smtClean="0">
                <a:solidFill>
                  <a:schemeClr val="bg1"/>
                </a:solidFill>
                <a:latin typeface="Times" panose="02020603050405020304" pitchFamily="18" charset="0"/>
                <a:cs typeface="Times" panose="02020603050405020304" pitchFamily="18" charset="0"/>
              </a:rPr>
              <a:t>Ω</a:t>
            </a:r>
            <a:r>
              <a:rPr lang="en-US" dirty="0" smtClean="0">
                <a:solidFill>
                  <a:schemeClr val="bg1"/>
                </a:solidFill>
                <a:latin typeface="Times" panose="02020603050405020304" pitchFamily="18" charset="0"/>
                <a:cs typeface="Times" panose="02020603050405020304" pitchFamily="18" charset="0"/>
              </a:rPr>
              <a:t>, </a:t>
            </a:r>
            <a:r>
              <a:rPr lang="el-GR" dirty="0" smtClean="0">
                <a:solidFill>
                  <a:schemeClr val="bg1"/>
                </a:solidFill>
                <a:latin typeface="Times" panose="02020603050405020304" pitchFamily="18" charset="0"/>
                <a:cs typeface="Times" panose="02020603050405020304" pitchFamily="18" charset="0"/>
              </a:rPr>
              <a:t>λ</a:t>
            </a:r>
            <a:r>
              <a:rPr lang="en-US" dirty="0" smtClean="0">
                <a:solidFill>
                  <a:schemeClr val="bg1"/>
                </a:solidFill>
                <a:latin typeface="Times" panose="02020603050405020304" pitchFamily="18" charset="0"/>
                <a:cs typeface="Times" panose="02020603050405020304" pitchFamily="18" charset="0"/>
              </a:rPr>
              <a:t>/4</a:t>
            </a:r>
          </a:p>
        </p:txBody>
      </p:sp>
      <p:sp>
        <p:nvSpPr>
          <p:cNvPr id="58" name="TextBox 57"/>
          <p:cNvSpPr txBox="1"/>
          <p:nvPr/>
        </p:nvSpPr>
        <p:spPr>
          <a:xfrm>
            <a:off x="4766147" y="3148474"/>
            <a:ext cx="1571264" cy="461665"/>
          </a:xfrm>
          <a:prstGeom prst="rect">
            <a:avLst/>
          </a:prstGeom>
          <a:noFill/>
        </p:spPr>
        <p:txBody>
          <a:bodyPr wrap="none" rtlCol="0">
            <a:spAutoFit/>
          </a:bodyPr>
          <a:lstStyle/>
          <a:p>
            <a:r>
              <a:rPr lang="en-US" dirty="0" smtClean="0">
                <a:solidFill>
                  <a:schemeClr val="bg1"/>
                </a:solidFill>
                <a:latin typeface="Times" panose="02020603050405020304" pitchFamily="18" charset="0"/>
                <a:cs typeface="Times" panose="02020603050405020304" pitchFamily="18" charset="0"/>
              </a:rPr>
              <a:t>70.7 </a:t>
            </a:r>
            <a:r>
              <a:rPr lang="el-GR" dirty="0" smtClean="0">
                <a:solidFill>
                  <a:schemeClr val="bg1"/>
                </a:solidFill>
                <a:latin typeface="Times" panose="02020603050405020304" pitchFamily="18" charset="0"/>
                <a:cs typeface="Times" panose="02020603050405020304" pitchFamily="18" charset="0"/>
              </a:rPr>
              <a:t>Ω</a:t>
            </a:r>
            <a:r>
              <a:rPr lang="en-US" dirty="0" smtClean="0">
                <a:solidFill>
                  <a:schemeClr val="bg1"/>
                </a:solidFill>
                <a:latin typeface="Times" panose="02020603050405020304" pitchFamily="18" charset="0"/>
                <a:cs typeface="Times" panose="02020603050405020304" pitchFamily="18" charset="0"/>
              </a:rPr>
              <a:t>, </a:t>
            </a:r>
            <a:r>
              <a:rPr lang="el-GR" dirty="0" smtClean="0">
                <a:solidFill>
                  <a:schemeClr val="bg1"/>
                </a:solidFill>
                <a:latin typeface="Times" panose="02020603050405020304" pitchFamily="18" charset="0"/>
                <a:cs typeface="Times" panose="02020603050405020304" pitchFamily="18" charset="0"/>
              </a:rPr>
              <a:t>λ</a:t>
            </a:r>
            <a:r>
              <a:rPr lang="en-US" dirty="0" smtClean="0">
                <a:solidFill>
                  <a:schemeClr val="bg1"/>
                </a:solidFill>
                <a:latin typeface="Times" panose="02020603050405020304" pitchFamily="18" charset="0"/>
                <a:cs typeface="Times" panose="02020603050405020304" pitchFamily="18" charset="0"/>
              </a:rPr>
              <a:t>/4</a:t>
            </a:r>
          </a:p>
        </p:txBody>
      </p:sp>
      <p:cxnSp>
        <p:nvCxnSpPr>
          <p:cNvPr id="11" name="Straight Connector 10"/>
          <p:cNvCxnSpPr/>
          <p:nvPr/>
        </p:nvCxnSpPr>
        <p:spPr>
          <a:xfrm flipH="1">
            <a:off x="4029143" y="1914109"/>
            <a:ext cx="473141" cy="966829"/>
          </a:xfrm>
          <a:prstGeom prst="line">
            <a:avLst/>
          </a:prstGeom>
          <a:ln w="19050">
            <a:solidFill>
              <a:schemeClr val="bg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H="1" flipV="1">
            <a:off x="4029143" y="2828509"/>
            <a:ext cx="528280" cy="924979"/>
          </a:xfrm>
          <a:prstGeom prst="line">
            <a:avLst/>
          </a:prstGeom>
          <a:ln w="19050">
            <a:solidFill>
              <a:schemeClr val="bg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Freeform 244"/>
          <p:cNvSpPr>
            <a:spLocks/>
          </p:cNvSpPr>
          <p:nvPr/>
        </p:nvSpPr>
        <p:spPr bwMode="auto">
          <a:xfrm rot="10800000">
            <a:off x="6623030" y="2368929"/>
            <a:ext cx="184150" cy="914400"/>
          </a:xfrm>
          <a:custGeom>
            <a:avLst/>
            <a:gdLst>
              <a:gd name="T0" fmla="*/ 58 w 116"/>
              <a:gd name="T1" fmla="*/ 0 h 1152"/>
              <a:gd name="T2" fmla="*/ 58 w 116"/>
              <a:gd name="T3" fmla="*/ 230 h 1152"/>
              <a:gd name="T4" fmla="*/ 116 w 116"/>
              <a:gd name="T5" fmla="*/ 288 h 1152"/>
              <a:gd name="T6" fmla="*/ 0 w 116"/>
              <a:gd name="T7" fmla="*/ 403 h 1152"/>
              <a:gd name="T8" fmla="*/ 116 w 116"/>
              <a:gd name="T9" fmla="*/ 518 h 1152"/>
              <a:gd name="T10" fmla="*/ 0 w 116"/>
              <a:gd name="T11" fmla="*/ 634 h 1152"/>
              <a:gd name="T12" fmla="*/ 116 w 116"/>
              <a:gd name="T13" fmla="*/ 749 h 1152"/>
              <a:gd name="T14" fmla="*/ 0 w 116"/>
              <a:gd name="T15" fmla="*/ 864 h 1152"/>
              <a:gd name="T16" fmla="*/ 58 w 116"/>
              <a:gd name="T17" fmla="*/ 922 h 1152"/>
              <a:gd name="T18" fmla="*/ 58 w 116"/>
              <a:gd name="T19" fmla="*/ 1152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1152">
                <a:moveTo>
                  <a:pt x="58" y="0"/>
                </a:moveTo>
                <a:lnTo>
                  <a:pt x="58" y="230"/>
                </a:lnTo>
                <a:lnTo>
                  <a:pt x="116" y="288"/>
                </a:lnTo>
                <a:lnTo>
                  <a:pt x="0" y="403"/>
                </a:lnTo>
                <a:lnTo>
                  <a:pt x="116" y="518"/>
                </a:lnTo>
                <a:lnTo>
                  <a:pt x="0" y="634"/>
                </a:lnTo>
                <a:lnTo>
                  <a:pt x="116" y="749"/>
                </a:lnTo>
                <a:lnTo>
                  <a:pt x="0" y="864"/>
                </a:lnTo>
                <a:lnTo>
                  <a:pt x="58" y="922"/>
                </a:lnTo>
                <a:lnTo>
                  <a:pt x="58" y="1152"/>
                </a:lnTo>
              </a:path>
            </a:pathLst>
          </a:custGeom>
          <a:noFill/>
          <a:ln w="19050" cap="flat"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a:endParaRPr lang="en-US" dirty="0"/>
          </a:p>
        </p:txBody>
      </p:sp>
      <p:cxnSp>
        <p:nvCxnSpPr>
          <p:cNvPr id="60" name="Straight Connector 59"/>
          <p:cNvCxnSpPr>
            <a:endCxn id="59" idx="8"/>
          </p:cNvCxnSpPr>
          <p:nvPr/>
        </p:nvCxnSpPr>
        <p:spPr>
          <a:xfrm>
            <a:off x="6715105" y="1914109"/>
            <a:ext cx="0" cy="637382"/>
          </a:xfrm>
          <a:prstGeom prst="line">
            <a:avLst/>
          </a:prstGeom>
          <a:ln w="19050">
            <a:solidFill>
              <a:schemeClr val="bg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6715105" y="3107477"/>
            <a:ext cx="0" cy="637382"/>
          </a:xfrm>
          <a:prstGeom prst="line">
            <a:avLst/>
          </a:prstGeom>
          <a:ln w="19050">
            <a:solidFill>
              <a:schemeClr val="bg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5615386" y="2260512"/>
            <a:ext cx="952505" cy="461665"/>
          </a:xfrm>
          <a:prstGeom prst="rect">
            <a:avLst/>
          </a:prstGeom>
          <a:noFill/>
        </p:spPr>
        <p:txBody>
          <a:bodyPr wrap="none" rtlCol="0">
            <a:spAutoFit/>
          </a:bodyPr>
          <a:lstStyle/>
          <a:p>
            <a:r>
              <a:rPr lang="en-US" dirty="0" smtClean="0">
                <a:solidFill>
                  <a:schemeClr val="bg1"/>
                </a:solidFill>
                <a:latin typeface="Times" panose="02020603050405020304" pitchFamily="18" charset="0"/>
                <a:cs typeface="Times" panose="02020603050405020304" pitchFamily="18" charset="0"/>
              </a:rPr>
              <a:t>100 </a:t>
            </a:r>
            <a:r>
              <a:rPr lang="el-GR" dirty="0" smtClean="0">
                <a:solidFill>
                  <a:schemeClr val="bg1"/>
                </a:solidFill>
                <a:latin typeface="Times" panose="02020603050405020304" pitchFamily="18" charset="0"/>
                <a:cs typeface="Times" panose="02020603050405020304" pitchFamily="18" charset="0"/>
              </a:rPr>
              <a:t>Ω</a:t>
            </a:r>
            <a:endParaRPr lang="en-US" dirty="0" smtClean="0">
              <a:solidFill>
                <a:schemeClr val="bg1"/>
              </a:solidFill>
              <a:latin typeface="Times" panose="02020603050405020304" pitchFamily="18" charset="0"/>
              <a:cs typeface="Times" panose="02020603050405020304" pitchFamily="18" charset="0"/>
            </a:endParaRPr>
          </a:p>
        </p:txBody>
      </p:sp>
      <p:pic>
        <p:nvPicPr>
          <p:cNvPr id="68" name="Picture 2" descr="http://mwrf.com/site-files/mwrf.com/files/uploads/2013/03/FIG2.gif"/>
          <p:cNvPicPr>
            <a:picLocks noChangeAspect="1" noChangeArrowheads="1"/>
          </p:cNvPicPr>
          <p:nvPr/>
        </p:nvPicPr>
        <p:blipFill rotWithShape="1">
          <a:blip r:embed="rId2">
            <a:extLst>
              <a:ext uri="{28A0092B-C50C-407E-A947-70E740481C1C}">
                <a14:useLocalDpi xmlns:a14="http://schemas.microsoft.com/office/drawing/2010/main" val="0"/>
              </a:ext>
            </a:extLst>
          </a:blip>
          <a:srcRect l="21782" r="22053"/>
          <a:stretch/>
        </p:blipFill>
        <p:spPr bwMode="auto">
          <a:xfrm>
            <a:off x="1667694" y="4328489"/>
            <a:ext cx="2429125" cy="2413299"/>
          </a:xfrm>
          <a:prstGeom prst="rect">
            <a:avLst/>
          </a:prstGeom>
          <a:noFill/>
          <a:extLst>
            <a:ext uri="{909E8E84-426E-40DD-AFC4-6F175D3DCCD1}">
              <a14:hiddenFill xmlns:a14="http://schemas.microsoft.com/office/drawing/2010/main">
                <a:solidFill>
                  <a:srgbClr val="FFFFFF"/>
                </a:solidFill>
              </a14:hiddenFill>
            </a:ext>
          </a:extLst>
        </p:spPr>
      </p:pic>
      <p:sp>
        <p:nvSpPr>
          <p:cNvPr id="69" name="TextBox 68"/>
          <p:cNvSpPr txBox="1"/>
          <p:nvPr/>
        </p:nvSpPr>
        <p:spPr>
          <a:xfrm>
            <a:off x="4104522" y="4349337"/>
            <a:ext cx="1902740" cy="2031325"/>
          </a:xfrm>
          <a:prstGeom prst="rect">
            <a:avLst/>
          </a:prstGeom>
          <a:noFill/>
        </p:spPr>
        <p:txBody>
          <a:bodyPr wrap="square" rtlCol="0">
            <a:spAutoFit/>
          </a:bodyPr>
          <a:lstStyle/>
          <a:p>
            <a:r>
              <a:rPr lang="en-US" sz="1800" dirty="0" smtClean="0">
                <a:solidFill>
                  <a:srgbClr val="292929"/>
                </a:solidFill>
                <a:latin typeface="Kalinga" panose="020B0502040204020203" pitchFamily="34" charset="0"/>
                <a:cs typeface="Kalinga" panose="020B0502040204020203" pitchFamily="34" charset="0"/>
              </a:rPr>
              <a:t>Example: 16-element </a:t>
            </a:r>
            <a:r>
              <a:rPr lang="en-US" sz="1800" dirty="0" err="1" smtClean="0">
                <a:solidFill>
                  <a:srgbClr val="292929"/>
                </a:solidFill>
                <a:latin typeface="Kalinga" panose="020B0502040204020203" pitchFamily="34" charset="0"/>
                <a:cs typeface="Kalinga" panose="020B0502040204020203" pitchFamily="34" charset="0"/>
              </a:rPr>
              <a:t>microstrip</a:t>
            </a:r>
            <a:r>
              <a:rPr lang="en-US" sz="1800" dirty="0" smtClean="0">
                <a:solidFill>
                  <a:srgbClr val="292929"/>
                </a:solidFill>
                <a:latin typeface="Kalinga" panose="020B0502040204020203" pitchFamily="34" charset="0"/>
                <a:cs typeface="Kalinga" panose="020B0502040204020203" pitchFamily="34" charset="0"/>
              </a:rPr>
              <a:t> antenna array fed by 4-level Wilkinson power divider</a:t>
            </a:r>
          </a:p>
        </p:txBody>
      </p:sp>
    </p:spTree>
    <p:extLst>
      <p:ext uri="{BB962C8B-B14F-4D97-AF65-F5344CB8AC3E}">
        <p14:creationId xmlns:p14="http://schemas.microsoft.com/office/powerpoint/2010/main" val="3171562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Wilkinson Power Divider</a:t>
            </a:r>
          </a:p>
        </p:txBody>
      </p:sp>
      <p:sp>
        <p:nvSpPr>
          <p:cNvPr id="5" name="Text Placeholder 4"/>
          <p:cNvSpPr>
            <a:spLocks noGrp="1"/>
          </p:cNvSpPr>
          <p:nvPr>
            <p:ph type="body" sz="quarter" idx="10"/>
          </p:nvPr>
        </p:nvSpPr>
        <p:spPr/>
        <p:txBody>
          <a:bodyPr/>
          <a:lstStyle/>
          <a:p>
            <a:r>
              <a:rPr lang="en-US" dirty="0" smtClean="0"/>
              <a:t>But a (most of the time) </a:t>
            </a:r>
            <a:r>
              <a:rPr lang="en-US" dirty="0" err="1" smtClean="0"/>
              <a:t>lossy</a:t>
            </a:r>
            <a:r>
              <a:rPr lang="en-US" dirty="0" smtClean="0"/>
              <a:t> combiner</a:t>
            </a:r>
          </a:p>
        </p:txBody>
      </p:sp>
      <p:sp>
        <p:nvSpPr>
          <p:cNvPr id="6" name="Rectangle 5"/>
          <p:cNvSpPr/>
          <p:nvPr/>
        </p:nvSpPr>
        <p:spPr bwMode="auto">
          <a:xfrm>
            <a:off x="2443412" y="2703568"/>
            <a:ext cx="1585731" cy="254643"/>
          </a:xfrm>
          <a:prstGeom prst="rect">
            <a:avLst/>
          </a:prstGeom>
          <a:solidFill>
            <a:srgbClr val="FF66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pitchFamily="1" charset="0"/>
            </a:endParaRPr>
          </a:p>
        </p:txBody>
      </p:sp>
      <p:grpSp>
        <p:nvGrpSpPr>
          <p:cNvPr id="26" name="Group 125"/>
          <p:cNvGrpSpPr>
            <a:grpSpLocks/>
          </p:cNvGrpSpPr>
          <p:nvPr/>
        </p:nvGrpSpPr>
        <p:grpSpPr bwMode="auto">
          <a:xfrm>
            <a:off x="1302569" y="3657454"/>
            <a:ext cx="457200" cy="457200"/>
            <a:chOff x="1585" y="1987"/>
            <a:chExt cx="288" cy="288"/>
          </a:xfrm>
        </p:grpSpPr>
        <p:grpSp>
          <p:nvGrpSpPr>
            <p:cNvPr id="28" name="Group 126"/>
            <p:cNvGrpSpPr>
              <a:grpSpLocks/>
            </p:cNvGrpSpPr>
            <p:nvPr/>
          </p:nvGrpSpPr>
          <p:grpSpPr bwMode="auto">
            <a:xfrm>
              <a:off x="1585" y="2160"/>
              <a:ext cx="288" cy="115"/>
              <a:chOff x="1152" y="2160"/>
              <a:chExt cx="288" cy="115"/>
            </a:xfrm>
          </p:grpSpPr>
          <p:sp>
            <p:nvSpPr>
              <p:cNvPr id="30" name="Line 127"/>
              <p:cNvSpPr>
                <a:spLocks noChangeShapeType="1"/>
              </p:cNvSpPr>
              <p:nvPr/>
            </p:nvSpPr>
            <p:spPr bwMode="auto">
              <a:xfrm>
                <a:off x="1152" y="2160"/>
                <a:ext cx="288"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 name="Line 128"/>
              <p:cNvSpPr>
                <a:spLocks noChangeShapeType="1"/>
              </p:cNvSpPr>
              <p:nvPr/>
            </p:nvSpPr>
            <p:spPr bwMode="auto">
              <a:xfrm>
                <a:off x="1210" y="2218"/>
                <a:ext cx="172"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 name="Line 129"/>
              <p:cNvSpPr>
                <a:spLocks noChangeShapeType="1"/>
              </p:cNvSpPr>
              <p:nvPr/>
            </p:nvSpPr>
            <p:spPr bwMode="auto">
              <a:xfrm>
                <a:off x="1267" y="2275"/>
                <a:ext cx="58"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29" name="Line 130"/>
            <p:cNvSpPr>
              <a:spLocks noChangeShapeType="1"/>
            </p:cNvSpPr>
            <p:nvPr/>
          </p:nvSpPr>
          <p:spPr bwMode="auto">
            <a:xfrm flipV="1">
              <a:off x="1728" y="1987"/>
              <a:ext cx="0" cy="17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3" name="Freeform 244"/>
          <p:cNvSpPr>
            <a:spLocks/>
          </p:cNvSpPr>
          <p:nvPr/>
        </p:nvSpPr>
        <p:spPr bwMode="auto">
          <a:xfrm rot="10800000">
            <a:off x="7597217" y="1914109"/>
            <a:ext cx="184150" cy="914400"/>
          </a:xfrm>
          <a:custGeom>
            <a:avLst/>
            <a:gdLst>
              <a:gd name="T0" fmla="*/ 58 w 116"/>
              <a:gd name="T1" fmla="*/ 0 h 1152"/>
              <a:gd name="T2" fmla="*/ 58 w 116"/>
              <a:gd name="T3" fmla="*/ 230 h 1152"/>
              <a:gd name="T4" fmla="*/ 116 w 116"/>
              <a:gd name="T5" fmla="*/ 288 h 1152"/>
              <a:gd name="T6" fmla="*/ 0 w 116"/>
              <a:gd name="T7" fmla="*/ 403 h 1152"/>
              <a:gd name="T8" fmla="*/ 116 w 116"/>
              <a:gd name="T9" fmla="*/ 518 h 1152"/>
              <a:gd name="T10" fmla="*/ 0 w 116"/>
              <a:gd name="T11" fmla="*/ 634 h 1152"/>
              <a:gd name="T12" fmla="*/ 116 w 116"/>
              <a:gd name="T13" fmla="*/ 749 h 1152"/>
              <a:gd name="T14" fmla="*/ 0 w 116"/>
              <a:gd name="T15" fmla="*/ 864 h 1152"/>
              <a:gd name="T16" fmla="*/ 58 w 116"/>
              <a:gd name="T17" fmla="*/ 922 h 1152"/>
              <a:gd name="T18" fmla="*/ 58 w 116"/>
              <a:gd name="T19" fmla="*/ 1152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1152">
                <a:moveTo>
                  <a:pt x="58" y="0"/>
                </a:moveTo>
                <a:lnTo>
                  <a:pt x="58" y="230"/>
                </a:lnTo>
                <a:lnTo>
                  <a:pt x="116" y="288"/>
                </a:lnTo>
                <a:lnTo>
                  <a:pt x="0" y="403"/>
                </a:lnTo>
                <a:lnTo>
                  <a:pt x="116" y="518"/>
                </a:lnTo>
                <a:lnTo>
                  <a:pt x="0" y="634"/>
                </a:lnTo>
                <a:lnTo>
                  <a:pt x="116" y="749"/>
                </a:lnTo>
                <a:lnTo>
                  <a:pt x="0" y="864"/>
                </a:lnTo>
                <a:lnTo>
                  <a:pt x="58" y="922"/>
                </a:lnTo>
                <a:lnTo>
                  <a:pt x="58" y="1152"/>
                </a:lnTo>
              </a:path>
            </a:pathLst>
          </a:custGeom>
          <a:noFill/>
          <a:ln w="19050" cap="flat"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a:endParaRPr lang="en-US" dirty="0"/>
          </a:p>
        </p:txBody>
      </p:sp>
      <p:grpSp>
        <p:nvGrpSpPr>
          <p:cNvPr id="34" name="Group 125"/>
          <p:cNvGrpSpPr>
            <a:grpSpLocks/>
          </p:cNvGrpSpPr>
          <p:nvPr/>
        </p:nvGrpSpPr>
        <p:grpSpPr bwMode="auto">
          <a:xfrm>
            <a:off x="7467530" y="2675843"/>
            <a:ext cx="457200" cy="457200"/>
            <a:chOff x="1585" y="1987"/>
            <a:chExt cx="288" cy="288"/>
          </a:xfrm>
        </p:grpSpPr>
        <p:grpSp>
          <p:nvGrpSpPr>
            <p:cNvPr id="35" name="Group 126"/>
            <p:cNvGrpSpPr>
              <a:grpSpLocks/>
            </p:cNvGrpSpPr>
            <p:nvPr/>
          </p:nvGrpSpPr>
          <p:grpSpPr bwMode="auto">
            <a:xfrm>
              <a:off x="1585" y="2160"/>
              <a:ext cx="288" cy="115"/>
              <a:chOff x="1152" y="2160"/>
              <a:chExt cx="288" cy="115"/>
            </a:xfrm>
          </p:grpSpPr>
          <p:sp>
            <p:nvSpPr>
              <p:cNvPr id="37" name="Line 127"/>
              <p:cNvSpPr>
                <a:spLocks noChangeShapeType="1"/>
              </p:cNvSpPr>
              <p:nvPr/>
            </p:nvSpPr>
            <p:spPr bwMode="auto">
              <a:xfrm>
                <a:off x="1152" y="2160"/>
                <a:ext cx="288"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 name="Line 128"/>
              <p:cNvSpPr>
                <a:spLocks noChangeShapeType="1"/>
              </p:cNvSpPr>
              <p:nvPr/>
            </p:nvSpPr>
            <p:spPr bwMode="auto">
              <a:xfrm>
                <a:off x="1210" y="2218"/>
                <a:ext cx="172"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 name="Line 129"/>
              <p:cNvSpPr>
                <a:spLocks noChangeShapeType="1"/>
              </p:cNvSpPr>
              <p:nvPr/>
            </p:nvSpPr>
            <p:spPr bwMode="auto">
              <a:xfrm>
                <a:off x="1267" y="2275"/>
                <a:ext cx="58"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6" name="Line 130"/>
            <p:cNvSpPr>
              <a:spLocks noChangeShapeType="1"/>
            </p:cNvSpPr>
            <p:nvPr/>
          </p:nvSpPr>
          <p:spPr bwMode="auto">
            <a:xfrm flipV="1">
              <a:off x="1728" y="1987"/>
              <a:ext cx="0" cy="17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40" name="Freeform 244"/>
          <p:cNvSpPr>
            <a:spLocks/>
          </p:cNvSpPr>
          <p:nvPr/>
        </p:nvSpPr>
        <p:spPr bwMode="auto">
          <a:xfrm rot="10800000">
            <a:off x="1451616" y="2821318"/>
            <a:ext cx="184150" cy="914400"/>
          </a:xfrm>
          <a:custGeom>
            <a:avLst/>
            <a:gdLst>
              <a:gd name="T0" fmla="*/ 58 w 116"/>
              <a:gd name="T1" fmla="*/ 0 h 1152"/>
              <a:gd name="T2" fmla="*/ 58 w 116"/>
              <a:gd name="T3" fmla="*/ 230 h 1152"/>
              <a:gd name="T4" fmla="*/ 116 w 116"/>
              <a:gd name="T5" fmla="*/ 288 h 1152"/>
              <a:gd name="T6" fmla="*/ 0 w 116"/>
              <a:gd name="T7" fmla="*/ 403 h 1152"/>
              <a:gd name="T8" fmla="*/ 116 w 116"/>
              <a:gd name="T9" fmla="*/ 518 h 1152"/>
              <a:gd name="T10" fmla="*/ 0 w 116"/>
              <a:gd name="T11" fmla="*/ 634 h 1152"/>
              <a:gd name="T12" fmla="*/ 116 w 116"/>
              <a:gd name="T13" fmla="*/ 749 h 1152"/>
              <a:gd name="T14" fmla="*/ 0 w 116"/>
              <a:gd name="T15" fmla="*/ 864 h 1152"/>
              <a:gd name="T16" fmla="*/ 58 w 116"/>
              <a:gd name="T17" fmla="*/ 922 h 1152"/>
              <a:gd name="T18" fmla="*/ 58 w 116"/>
              <a:gd name="T19" fmla="*/ 1152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1152">
                <a:moveTo>
                  <a:pt x="58" y="0"/>
                </a:moveTo>
                <a:lnTo>
                  <a:pt x="58" y="230"/>
                </a:lnTo>
                <a:lnTo>
                  <a:pt x="116" y="288"/>
                </a:lnTo>
                <a:lnTo>
                  <a:pt x="0" y="403"/>
                </a:lnTo>
                <a:lnTo>
                  <a:pt x="116" y="518"/>
                </a:lnTo>
                <a:lnTo>
                  <a:pt x="0" y="634"/>
                </a:lnTo>
                <a:lnTo>
                  <a:pt x="116" y="749"/>
                </a:lnTo>
                <a:lnTo>
                  <a:pt x="0" y="864"/>
                </a:lnTo>
                <a:lnTo>
                  <a:pt x="58" y="922"/>
                </a:lnTo>
                <a:lnTo>
                  <a:pt x="58" y="1152"/>
                </a:lnTo>
              </a:path>
            </a:pathLst>
          </a:custGeom>
          <a:noFill/>
          <a:ln w="19050" cap="flat"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a:endParaRPr lang="en-US" dirty="0"/>
          </a:p>
        </p:txBody>
      </p:sp>
      <p:grpSp>
        <p:nvGrpSpPr>
          <p:cNvPr id="41" name="Group 125"/>
          <p:cNvGrpSpPr>
            <a:grpSpLocks/>
          </p:cNvGrpSpPr>
          <p:nvPr/>
        </p:nvGrpSpPr>
        <p:grpSpPr bwMode="auto">
          <a:xfrm>
            <a:off x="7469982" y="5357493"/>
            <a:ext cx="457200" cy="457200"/>
            <a:chOff x="1585" y="1987"/>
            <a:chExt cx="288" cy="288"/>
          </a:xfrm>
        </p:grpSpPr>
        <p:grpSp>
          <p:nvGrpSpPr>
            <p:cNvPr id="42" name="Group 126"/>
            <p:cNvGrpSpPr>
              <a:grpSpLocks/>
            </p:cNvGrpSpPr>
            <p:nvPr/>
          </p:nvGrpSpPr>
          <p:grpSpPr bwMode="auto">
            <a:xfrm>
              <a:off x="1585" y="2160"/>
              <a:ext cx="288" cy="115"/>
              <a:chOff x="1152" y="2160"/>
              <a:chExt cx="288" cy="115"/>
            </a:xfrm>
          </p:grpSpPr>
          <p:sp>
            <p:nvSpPr>
              <p:cNvPr id="44" name="Line 127"/>
              <p:cNvSpPr>
                <a:spLocks noChangeShapeType="1"/>
              </p:cNvSpPr>
              <p:nvPr/>
            </p:nvSpPr>
            <p:spPr bwMode="auto">
              <a:xfrm>
                <a:off x="1152" y="2160"/>
                <a:ext cx="288"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 name="Line 128"/>
              <p:cNvSpPr>
                <a:spLocks noChangeShapeType="1"/>
              </p:cNvSpPr>
              <p:nvPr/>
            </p:nvSpPr>
            <p:spPr bwMode="auto">
              <a:xfrm>
                <a:off x="1210" y="2218"/>
                <a:ext cx="172"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 name="Line 129"/>
              <p:cNvSpPr>
                <a:spLocks noChangeShapeType="1"/>
              </p:cNvSpPr>
              <p:nvPr/>
            </p:nvSpPr>
            <p:spPr bwMode="auto">
              <a:xfrm>
                <a:off x="1267" y="2275"/>
                <a:ext cx="58"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43" name="Line 130"/>
            <p:cNvSpPr>
              <a:spLocks noChangeShapeType="1"/>
            </p:cNvSpPr>
            <p:nvPr/>
          </p:nvSpPr>
          <p:spPr bwMode="auto">
            <a:xfrm flipV="1">
              <a:off x="1728" y="1987"/>
              <a:ext cx="0" cy="17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47" name="TextBox 46"/>
          <p:cNvSpPr txBox="1"/>
          <p:nvPr/>
        </p:nvSpPr>
        <p:spPr>
          <a:xfrm>
            <a:off x="1189818" y="2106717"/>
            <a:ext cx="798617" cy="461665"/>
          </a:xfrm>
          <a:prstGeom prst="rect">
            <a:avLst/>
          </a:prstGeom>
          <a:noFill/>
        </p:spPr>
        <p:txBody>
          <a:bodyPr wrap="none" rtlCol="0">
            <a:spAutoFit/>
          </a:bodyPr>
          <a:lstStyle/>
          <a:p>
            <a:r>
              <a:rPr lang="en-US" dirty="0" smtClean="0">
                <a:solidFill>
                  <a:srgbClr val="000000"/>
                </a:solidFill>
                <a:latin typeface="Times" panose="02020603050405020304" pitchFamily="18" charset="0"/>
                <a:cs typeface="Times" panose="02020603050405020304" pitchFamily="18" charset="0"/>
              </a:rPr>
              <a:t>50 </a:t>
            </a:r>
            <a:r>
              <a:rPr lang="el-GR" dirty="0" smtClean="0">
                <a:solidFill>
                  <a:srgbClr val="000000"/>
                </a:solidFill>
                <a:latin typeface="Times" panose="02020603050405020304" pitchFamily="18" charset="0"/>
                <a:cs typeface="Times" panose="02020603050405020304" pitchFamily="18" charset="0"/>
              </a:rPr>
              <a:t>Ω</a:t>
            </a:r>
            <a:endParaRPr lang="en-US" dirty="0" smtClean="0">
              <a:solidFill>
                <a:srgbClr val="000000"/>
              </a:solidFill>
              <a:latin typeface="Times" panose="02020603050405020304" pitchFamily="18" charset="0"/>
              <a:cs typeface="Times" panose="02020603050405020304" pitchFamily="18" charset="0"/>
            </a:endParaRPr>
          </a:p>
        </p:txBody>
      </p:sp>
      <p:sp>
        <p:nvSpPr>
          <p:cNvPr id="48" name="TextBox 47"/>
          <p:cNvSpPr txBox="1"/>
          <p:nvPr/>
        </p:nvSpPr>
        <p:spPr>
          <a:xfrm>
            <a:off x="2633924" y="2096518"/>
            <a:ext cx="798617" cy="461665"/>
          </a:xfrm>
          <a:prstGeom prst="rect">
            <a:avLst/>
          </a:prstGeom>
          <a:noFill/>
        </p:spPr>
        <p:txBody>
          <a:bodyPr wrap="none" rtlCol="0">
            <a:spAutoFit/>
          </a:bodyPr>
          <a:lstStyle/>
          <a:p>
            <a:r>
              <a:rPr lang="en-US" dirty="0" smtClean="0">
                <a:solidFill>
                  <a:srgbClr val="000000"/>
                </a:solidFill>
                <a:latin typeface="Times" panose="02020603050405020304" pitchFamily="18" charset="0"/>
                <a:cs typeface="Times" panose="02020603050405020304" pitchFamily="18" charset="0"/>
              </a:rPr>
              <a:t>50 </a:t>
            </a:r>
            <a:r>
              <a:rPr lang="el-GR" dirty="0" smtClean="0">
                <a:solidFill>
                  <a:srgbClr val="000000"/>
                </a:solidFill>
                <a:latin typeface="Times" panose="02020603050405020304" pitchFamily="18" charset="0"/>
                <a:cs typeface="Times" panose="02020603050405020304" pitchFamily="18" charset="0"/>
              </a:rPr>
              <a:t>Ω</a:t>
            </a:r>
            <a:endParaRPr lang="en-US" dirty="0" smtClean="0">
              <a:solidFill>
                <a:srgbClr val="000000"/>
              </a:solidFill>
              <a:latin typeface="Times" panose="02020603050405020304" pitchFamily="18" charset="0"/>
              <a:cs typeface="Times" panose="02020603050405020304" pitchFamily="18" charset="0"/>
            </a:endParaRPr>
          </a:p>
        </p:txBody>
      </p:sp>
      <p:sp>
        <p:nvSpPr>
          <p:cNvPr id="49" name="TextBox 48"/>
          <p:cNvSpPr txBox="1"/>
          <p:nvPr/>
        </p:nvSpPr>
        <p:spPr>
          <a:xfrm>
            <a:off x="7924730" y="1993178"/>
            <a:ext cx="798617" cy="461665"/>
          </a:xfrm>
          <a:prstGeom prst="rect">
            <a:avLst/>
          </a:prstGeom>
          <a:noFill/>
        </p:spPr>
        <p:txBody>
          <a:bodyPr wrap="none" rtlCol="0">
            <a:spAutoFit/>
          </a:bodyPr>
          <a:lstStyle/>
          <a:p>
            <a:r>
              <a:rPr lang="en-US" dirty="0">
                <a:solidFill>
                  <a:srgbClr val="000000"/>
                </a:solidFill>
                <a:latin typeface="Times" panose="02020603050405020304" pitchFamily="18" charset="0"/>
                <a:cs typeface="Times" panose="02020603050405020304" pitchFamily="18" charset="0"/>
              </a:rPr>
              <a:t>5</a:t>
            </a:r>
            <a:r>
              <a:rPr lang="en-US" dirty="0" smtClean="0">
                <a:solidFill>
                  <a:srgbClr val="000000"/>
                </a:solidFill>
                <a:latin typeface="Times" panose="02020603050405020304" pitchFamily="18" charset="0"/>
                <a:cs typeface="Times" panose="02020603050405020304" pitchFamily="18" charset="0"/>
              </a:rPr>
              <a:t>0 </a:t>
            </a:r>
            <a:r>
              <a:rPr lang="el-GR" dirty="0" smtClean="0">
                <a:solidFill>
                  <a:srgbClr val="000000"/>
                </a:solidFill>
                <a:latin typeface="Times" panose="02020603050405020304" pitchFamily="18" charset="0"/>
                <a:cs typeface="Times" panose="02020603050405020304" pitchFamily="18" charset="0"/>
              </a:rPr>
              <a:t>Ω</a:t>
            </a:r>
            <a:endParaRPr lang="en-US" dirty="0" smtClean="0">
              <a:solidFill>
                <a:srgbClr val="000000"/>
              </a:solidFill>
              <a:latin typeface="Times" panose="02020603050405020304" pitchFamily="18" charset="0"/>
              <a:cs typeface="Times" panose="02020603050405020304" pitchFamily="18" charset="0"/>
            </a:endParaRPr>
          </a:p>
        </p:txBody>
      </p:sp>
      <p:sp>
        <p:nvSpPr>
          <p:cNvPr id="53" name="TextBox 52"/>
          <p:cNvSpPr txBox="1"/>
          <p:nvPr/>
        </p:nvSpPr>
        <p:spPr>
          <a:xfrm>
            <a:off x="8053013" y="4380312"/>
            <a:ext cx="619080" cy="553998"/>
          </a:xfrm>
          <a:prstGeom prst="rect">
            <a:avLst/>
          </a:prstGeom>
          <a:noFill/>
        </p:spPr>
        <p:txBody>
          <a:bodyPr wrap="none" rtlCol="0">
            <a:spAutoFit/>
          </a:bodyPr>
          <a:lstStyle/>
          <a:p>
            <a:r>
              <a:rPr lang="en-US" sz="3000" i="1" dirty="0" smtClean="0">
                <a:solidFill>
                  <a:schemeClr val="bg1"/>
                </a:solidFill>
                <a:latin typeface="Times" panose="02020603050405020304" pitchFamily="18" charset="0"/>
                <a:cs typeface="Times" panose="02020603050405020304" pitchFamily="18" charset="0"/>
              </a:rPr>
              <a:t>P</a:t>
            </a:r>
            <a:r>
              <a:rPr lang="en-US" sz="3000" i="1" baseline="-25000" dirty="0" smtClean="0">
                <a:solidFill>
                  <a:schemeClr val="bg1"/>
                </a:solidFill>
                <a:latin typeface="Times" panose="02020603050405020304" pitchFamily="18" charset="0"/>
                <a:cs typeface="Times" panose="02020603050405020304" pitchFamily="18" charset="0"/>
              </a:rPr>
              <a:t>in</a:t>
            </a:r>
          </a:p>
        </p:txBody>
      </p:sp>
      <p:cxnSp>
        <p:nvCxnSpPr>
          <p:cNvPr id="9" name="Straight Connector 8"/>
          <p:cNvCxnSpPr>
            <a:endCxn id="33" idx="9"/>
          </p:cNvCxnSpPr>
          <p:nvPr/>
        </p:nvCxnSpPr>
        <p:spPr>
          <a:xfrm>
            <a:off x="4502284" y="1914109"/>
            <a:ext cx="3187008" cy="0"/>
          </a:xfrm>
          <a:prstGeom prst="line">
            <a:avLst/>
          </a:prstGeom>
          <a:ln w="19050">
            <a:solidFill>
              <a:schemeClr val="bg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4557423" y="3753488"/>
            <a:ext cx="3139572" cy="0"/>
          </a:xfrm>
          <a:prstGeom prst="line">
            <a:avLst/>
          </a:prstGeom>
          <a:ln w="19050">
            <a:solidFill>
              <a:schemeClr val="bg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6" name="Rectangle 55"/>
          <p:cNvSpPr/>
          <p:nvPr/>
        </p:nvSpPr>
        <p:spPr bwMode="auto">
          <a:xfrm>
            <a:off x="4766147" y="1744908"/>
            <a:ext cx="1585731" cy="312551"/>
          </a:xfrm>
          <a:prstGeom prst="rect">
            <a:avLst/>
          </a:prstGeom>
          <a:solidFill>
            <a:srgbClr val="FF66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pitchFamily="1" charset="0"/>
            </a:endParaRPr>
          </a:p>
        </p:txBody>
      </p:sp>
      <p:sp>
        <p:nvSpPr>
          <p:cNvPr id="57" name="Rectangle 56"/>
          <p:cNvSpPr/>
          <p:nvPr/>
        </p:nvSpPr>
        <p:spPr bwMode="auto">
          <a:xfrm>
            <a:off x="4808631" y="3579487"/>
            <a:ext cx="1585731" cy="312551"/>
          </a:xfrm>
          <a:prstGeom prst="rect">
            <a:avLst/>
          </a:prstGeom>
          <a:solidFill>
            <a:srgbClr val="FF66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pitchFamily="1" charset="0"/>
            </a:endParaRPr>
          </a:p>
        </p:txBody>
      </p:sp>
      <p:sp>
        <p:nvSpPr>
          <p:cNvPr id="3" name="TextBox 2"/>
          <p:cNvSpPr txBox="1"/>
          <p:nvPr/>
        </p:nvSpPr>
        <p:spPr>
          <a:xfrm>
            <a:off x="4766147" y="1264381"/>
            <a:ext cx="1571264" cy="461665"/>
          </a:xfrm>
          <a:prstGeom prst="rect">
            <a:avLst/>
          </a:prstGeom>
          <a:noFill/>
        </p:spPr>
        <p:txBody>
          <a:bodyPr wrap="none" rtlCol="0">
            <a:spAutoFit/>
          </a:bodyPr>
          <a:lstStyle/>
          <a:p>
            <a:r>
              <a:rPr lang="en-US" dirty="0" smtClean="0">
                <a:solidFill>
                  <a:schemeClr val="bg1"/>
                </a:solidFill>
                <a:latin typeface="Times" panose="02020603050405020304" pitchFamily="18" charset="0"/>
                <a:cs typeface="Times" panose="02020603050405020304" pitchFamily="18" charset="0"/>
              </a:rPr>
              <a:t>70.7 </a:t>
            </a:r>
            <a:r>
              <a:rPr lang="el-GR" dirty="0" smtClean="0">
                <a:solidFill>
                  <a:schemeClr val="bg1"/>
                </a:solidFill>
                <a:latin typeface="Times" panose="02020603050405020304" pitchFamily="18" charset="0"/>
                <a:cs typeface="Times" panose="02020603050405020304" pitchFamily="18" charset="0"/>
              </a:rPr>
              <a:t>Ω</a:t>
            </a:r>
            <a:r>
              <a:rPr lang="en-US" dirty="0" smtClean="0">
                <a:solidFill>
                  <a:schemeClr val="bg1"/>
                </a:solidFill>
                <a:latin typeface="Times" panose="02020603050405020304" pitchFamily="18" charset="0"/>
                <a:cs typeface="Times" panose="02020603050405020304" pitchFamily="18" charset="0"/>
              </a:rPr>
              <a:t>, </a:t>
            </a:r>
            <a:r>
              <a:rPr lang="el-GR" dirty="0" smtClean="0">
                <a:solidFill>
                  <a:schemeClr val="bg1"/>
                </a:solidFill>
                <a:latin typeface="Times" panose="02020603050405020304" pitchFamily="18" charset="0"/>
                <a:cs typeface="Times" panose="02020603050405020304" pitchFamily="18" charset="0"/>
              </a:rPr>
              <a:t>λ</a:t>
            </a:r>
            <a:r>
              <a:rPr lang="en-US" dirty="0" smtClean="0">
                <a:solidFill>
                  <a:schemeClr val="bg1"/>
                </a:solidFill>
                <a:latin typeface="Times" panose="02020603050405020304" pitchFamily="18" charset="0"/>
                <a:cs typeface="Times" panose="02020603050405020304" pitchFamily="18" charset="0"/>
              </a:rPr>
              <a:t>/4</a:t>
            </a:r>
          </a:p>
        </p:txBody>
      </p:sp>
      <p:sp>
        <p:nvSpPr>
          <p:cNvPr id="58" name="TextBox 57"/>
          <p:cNvSpPr txBox="1"/>
          <p:nvPr/>
        </p:nvSpPr>
        <p:spPr>
          <a:xfrm>
            <a:off x="4766147" y="3148474"/>
            <a:ext cx="1571264" cy="461665"/>
          </a:xfrm>
          <a:prstGeom prst="rect">
            <a:avLst/>
          </a:prstGeom>
          <a:noFill/>
        </p:spPr>
        <p:txBody>
          <a:bodyPr wrap="none" rtlCol="0">
            <a:spAutoFit/>
          </a:bodyPr>
          <a:lstStyle/>
          <a:p>
            <a:r>
              <a:rPr lang="en-US" dirty="0" smtClean="0">
                <a:solidFill>
                  <a:schemeClr val="bg1"/>
                </a:solidFill>
                <a:latin typeface="Times" panose="02020603050405020304" pitchFamily="18" charset="0"/>
                <a:cs typeface="Times" panose="02020603050405020304" pitchFamily="18" charset="0"/>
              </a:rPr>
              <a:t>70.7 </a:t>
            </a:r>
            <a:r>
              <a:rPr lang="el-GR" dirty="0" smtClean="0">
                <a:solidFill>
                  <a:schemeClr val="bg1"/>
                </a:solidFill>
                <a:latin typeface="Times" panose="02020603050405020304" pitchFamily="18" charset="0"/>
                <a:cs typeface="Times" panose="02020603050405020304" pitchFamily="18" charset="0"/>
              </a:rPr>
              <a:t>Ω</a:t>
            </a:r>
            <a:r>
              <a:rPr lang="en-US" dirty="0" smtClean="0">
                <a:solidFill>
                  <a:schemeClr val="bg1"/>
                </a:solidFill>
                <a:latin typeface="Times" panose="02020603050405020304" pitchFamily="18" charset="0"/>
                <a:cs typeface="Times" panose="02020603050405020304" pitchFamily="18" charset="0"/>
              </a:rPr>
              <a:t>, </a:t>
            </a:r>
            <a:r>
              <a:rPr lang="el-GR" dirty="0" smtClean="0">
                <a:solidFill>
                  <a:schemeClr val="bg1"/>
                </a:solidFill>
                <a:latin typeface="Times" panose="02020603050405020304" pitchFamily="18" charset="0"/>
                <a:cs typeface="Times" panose="02020603050405020304" pitchFamily="18" charset="0"/>
              </a:rPr>
              <a:t>λ</a:t>
            </a:r>
            <a:r>
              <a:rPr lang="en-US" dirty="0" smtClean="0">
                <a:solidFill>
                  <a:schemeClr val="bg1"/>
                </a:solidFill>
                <a:latin typeface="Times" panose="02020603050405020304" pitchFamily="18" charset="0"/>
                <a:cs typeface="Times" panose="02020603050405020304" pitchFamily="18" charset="0"/>
              </a:rPr>
              <a:t>/4</a:t>
            </a:r>
          </a:p>
        </p:txBody>
      </p:sp>
      <p:cxnSp>
        <p:nvCxnSpPr>
          <p:cNvPr id="11" name="Straight Connector 10"/>
          <p:cNvCxnSpPr/>
          <p:nvPr/>
        </p:nvCxnSpPr>
        <p:spPr>
          <a:xfrm flipH="1">
            <a:off x="4029143" y="1914109"/>
            <a:ext cx="473141" cy="966829"/>
          </a:xfrm>
          <a:prstGeom prst="line">
            <a:avLst/>
          </a:prstGeom>
          <a:ln w="19050">
            <a:solidFill>
              <a:schemeClr val="bg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H="1" flipV="1">
            <a:off x="4029143" y="2828509"/>
            <a:ext cx="528280" cy="924979"/>
          </a:xfrm>
          <a:prstGeom prst="line">
            <a:avLst/>
          </a:prstGeom>
          <a:ln w="19050">
            <a:solidFill>
              <a:schemeClr val="bg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Freeform 244"/>
          <p:cNvSpPr>
            <a:spLocks/>
          </p:cNvSpPr>
          <p:nvPr/>
        </p:nvSpPr>
        <p:spPr bwMode="auto">
          <a:xfrm rot="10800000">
            <a:off x="6623030" y="2368929"/>
            <a:ext cx="184150" cy="914400"/>
          </a:xfrm>
          <a:custGeom>
            <a:avLst/>
            <a:gdLst>
              <a:gd name="T0" fmla="*/ 58 w 116"/>
              <a:gd name="T1" fmla="*/ 0 h 1152"/>
              <a:gd name="T2" fmla="*/ 58 w 116"/>
              <a:gd name="T3" fmla="*/ 230 h 1152"/>
              <a:gd name="T4" fmla="*/ 116 w 116"/>
              <a:gd name="T5" fmla="*/ 288 h 1152"/>
              <a:gd name="T6" fmla="*/ 0 w 116"/>
              <a:gd name="T7" fmla="*/ 403 h 1152"/>
              <a:gd name="T8" fmla="*/ 116 w 116"/>
              <a:gd name="T9" fmla="*/ 518 h 1152"/>
              <a:gd name="T10" fmla="*/ 0 w 116"/>
              <a:gd name="T11" fmla="*/ 634 h 1152"/>
              <a:gd name="T12" fmla="*/ 116 w 116"/>
              <a:gd name="T13" fmla="*/ 749 h 1152"/>
              <a:gd name="T14" fmla="*/ 0 w 116"/>
              <a:gd name="T15" fmla="*/ 864 h 1152"/>
              <a:gd name="T16" fmla="*/ 58 w 116"/>
              <a:gd name="T17" fmla="*/ 922 h 1152"/>
              <a:gd name="T18" fmla="*/ 58 w 116"/>
              <a:gd name="T19" fmla="*/ 1152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1152">
                <a:moveTo>
                  <a:pt x="58" y="0"/>
                </a:moveTo>
                <a:lnTo>
                  <a:pt x="58" y="230"/>
                </a:lnTo>
                <a:lnTo>
                  <a:pt x="116" y="288"/>
                </a:lnTo>
                <a:lnTo>
                  <a:pt x="0" y="403"/>
                </a:lnTo>
                <a:lnTo>
                  <a:pt x="116" y="518"/>
                </a:lnTo>
                <a:lnTo>
                  <a:pt x="0" y="634"/>
                </a:lnTo>
                <a:lnTo>
                  <a:pt x="116" y="749"/>
                </a:lnTo>
                <a:lnTo>
                  <a:pt x="0" y="864"/>
                </a:lnTo>
                <a:lnTo>
                  <a:pt x="58" y="922"/>
                </a:lnTo>
                <a:lnTo>
                  <a:pt x="58" y="1152"/>
                </a:lnTo>
              </a:path>
            </a:pathLst>
          </a:custGeom>
          <a:noFill/>
          <a:ln w="19050" cap="flat"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a:endParaRPr lang="en-US" dirty="0"/>
          </a:p>
        </p:txBody>
      </p:sp>
      <p:cxnSp>
        <p:nvCxnSpPr>
          <p:cNvPr id="60" name="Straight Connector 59"/>
          <p:cNvCxnSpPr>
            <a:endCxn id="59" idx="8"/>
          </p:cNvCxnSpPr>
          <p:nvPr/>
        </p:nvCxnSpPr>
        <p:spPr>
          <a:xfrm>
            <a:off x="6715105" y="1914109"/>
            <a:ext cx="0" cy="637382"/>
          </a:xfrm>
          <a:prstGeom prst="line">
            <a:avLst/>
          </a:prstGeom>
          <a:ln w="19050">
            <a:solidFill>
              <a:schemeClr val="bg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6715105" y="3107477"/>
            <a:ext cx="0" cy="637382"/>
          </a:xfrm>
          <a:prstGeom prst="line">
            <a:avLst/>
          </a:prstGeom>
          <a:ln w="19050">
            <a:solidFill>
              <a:schemeClr val="bg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5615386" y="2260512"/>
            <a:ext cx="952505" cy="461665"/>
          </a:xfrm>
          <a:prstGeom prst="rect">
            <a:avLst/>
          </a:prstGeom>
          <a:noFill/>
        </p:spPr>
        <p:txBody>
          <a:bodyPr wrap="none" rtlCol="0">
            <a:spAutoFit/>
          </a:bodyPr>
          <a:lstStyle/>
          <a:p>
            <a:r>
              <a:rPr lang="en-US" dirty="0" smtClean="0">
                <a:solidFill>
                  <a:schemeClr val="bg1"/>
                </a:solidFill>
                <a:latin typeface="Times" panose="02020603050405020304" pitchFamily="18" charset="0"/>
                <a:cs typeface="Times" panose="02020603050405020304" pitchFamily="18" charset="0"/>
              </a:rPr>
              <a:t>100 </a:t>
            </a:r>
            <a:r>
              <a:rPr lang="el-GR" dirty="0" smtClean="0">
                <a:solidFill>
                  <a:schemeClr val="bg1"/>
                </a:solidFill>
                <a:latin typeface="Times" panose="02020603050405020304" pitchFamily="18" charset="0"/>
                <a:cs typeface="Times" panose="02020603050405020304" pitchFamily="18" charset="0"/>
              </a:rPr>
              <a:t>Ω</a:t>
            </a:r>
            <a:endParaRPr lang="en-US" dirty="0" smtClean="0">
              <a:solidFill>
                <a:schemeClr val="bg1"/>
              </a:solidFill>
              <a:latin typeface="Times" panose="02020603050405020304" pitchFamily="18" charset="0"/>
              <a:cs typeface="Times" panose="02020603050405020304" pitchFamily="18" charset="0"/>
            </a:endParaRPr>
          </a:p>
        </p:txBody>
      </p:sp>
      <p:grpSp>
        <p:nvGrpSpPr>
          <p:cNvPr id="52" name="Group 267"/>
          <p:cNvGrpSpPr>
            <a:grpSpLocks/>
          </p:cNvGrpSpPr>
          <p:nvPr/>
        </p:nvGrpSpPr>
        <p:grpSpPr bwMode="auto">
          <a:xfrm>
            <a:off x="7414654" y="4479510"/>
            <a:ext cx="549275" cy="914400"/>
            <a:chOff x="576" y="835"/>
            <a:chExt cx="346" cy="576"/>
          </a:xfrm>
        </p:grpSpPr>
        <p:sp>
          <p:nvSpPr>
            <p:cNvPr id="55" name="Oval 268"/>
            <p:cNvSpPr>
              <a:spLocks noChangeArrowheads="1"/>
            </p:cNvSpPr>
            <p:nvPr/>
          </p:nvSpPr>
          <p:spPr bwMode="auto">
            <a:xfrm>
              <a:off x="576" y="950"/>
              <a:ext cx="346" cy="346"/>
            </a:xfrm>
            <a:prstGeom prst="ellipse">
              <a:avLst/>
            </a:prstGeom>
            <a:noFill/>
            <a:ln w="1905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 name="Line 269"/>
            <p:cNvSpPr>
              <a:spLocks noChangeShapeType="1"/>
            </p:cNvSpPr>
            <p:nvPr/>
          </p:nvSpPr>
          <p:spPr bwMode="auto">
            <a:xfrm>
              <a:off x="749" y="835"/>
              <a:ext cx="0" cy="115"/>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 name="Line 270"/>
            <p:cNvSpPr>
              <a:spLocks noChangeShapeType="1"/>
            </p:cNvSpPr>
            <p:nvPr/>
          </p:nvSpPr>
          <p:spPr bwMode="auto">
            <a:xfrm>
              <a:off x="749" y="1296"/>
              <a:ext cx="0" cy="115"/>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63" name="Group 271"/>
            <p:cNvGrpSpPr>
              <a:grpSpLocks/>
            </p:cNvGrpSpPr>
            <p:nvPr/>
          </p:nvGrpSpPr>
          <p:grpSpPr bwMode="auto">
            <a:xfrm>
              <a:off x="600" y="1026"/>
              <a:ext cx="288" cy="191"/>
              <a:chOff x="1094" y="1066"/>
              <a:chExt cx="346" cy="230"/>
            </a:xfrm>
          </p:grpSpPr>
          <p:grpSp>
            <p:nvGrpSpPr>
              <p:cNvPr id="64" name="Group 272"/>
              <p:cNvGrpSpPr>
                <a:grpSpLocks/>
              </p:cNvGrpSpPr>
              <p:nvPr/>
            </p:nvGrpSpPr>
            <p:grpSpPr bwMode="auto">
              <a:xfrm>
                <a:off x="1152" y="1066"/>
                <a:ext cx="230" cy="230"/>
                <a:chOff x="1152" y="1008"/>
                <a:chExt cx="230" cy="230"/>
              </a:xfrm>
            </p:grpSpPr>
            <p:sp>
              <p:nvSpPr>
                <p:cNvPr id="68" name="Freeform 273"/>
                <p:cNvSpPr>
                  <a:spLocks/>
                </p:cNvSpPr>
                <p:nvPr/>
              </p:nvSpPr>
              <p:spPr bwMode="auto">
                <a:xfrm>
                  <a:off x="1152" y="1008"/>
                  <a:ext cx="115" cy="115"/>
                </a:xfrm>
                <a:custGeom>
                  <a:avLst/>
                  <a:gdLst>
                    <a:gd name="T0" fmla="*/ 0 w 115"/>
                    <a:gd name="T1" fmla="*/ 115 h 115"/>
                    <a:gd name="T2" fmla="*/ 58 w 115"/>
                    <a:gd name="T3" fmla="*/ 0 h 115"/>
                    <a:gd name="T4" fmla="*/ 115 w 115"/>
                    <a:gd name="T5" fmla="*/ 115 h 115"/>
                  </a:gdLst>
                  <a:ahLst/>
                  <a:cxnLst>
                    <a:cxn ang="0">
                      <a:pos x="T0" y="T1"/>
                    </a:cxn>
                    <a:cxn ang="0">
                      <a:pos x="T2" y="T3"/>
                    </a:cxn>
                    <a:cxn ang="0">
                      <a:pos x="T4" y="T5"/>
                    </a:cxn>
                  </a:cxnLst>
                  <a:rect l="0" t="0" r="r" b="b"/>
                  <a:pathLst>
                    <a:path w="115" h="115">
                      <a:moveTo>
                        <a:pt x="0" y="115"/>
                      </a:moveTo>
                      <a:cubicBezTo>
                        <a:pt x="19" y="57"/>
                        <a:pt x="39" y="0"/>
                        <a:pt x="58" y="0"/>
                      </a:cubicBezTo>
                      <a:cubicBezTo>
                        <a:pt x="77" y="0"/>
                        <a:pt x="96" y="57"/>
                        <a:pt x="115" y="115"/>
                      </a:cubicBezTo>
                    </a:path>
                  </a:pathLst>
                </a:custGeom>
                <a:noFill/>
                <a:ln w="19050" cap="flat"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 name="Freeform 274"/>
                <p:cNvSpPr>
                  <a:spLocks/>
                </p:cNvSpPr>
                <p:nvPr/>
              </p:nvSpPr>
              <p:spPr bwMode="auto">
                <a:xfrm flipV="1">
                  <a:off x="1267" y="1123"/>
                  <a:ext cx="115" cy="115"/>
                </a:xfrm>
                <a:custGeom>
                  <a:avLst/>
                  <a:gdLst>
                    <a:gd name="T0" fmla="*/ 0 w 115"/>
                    <a:gd name="T1" fmla="*/ 115 h 115"/>
                    <a:gd name="T2" fmla="*/ 58 w 115"/>
                    <a:gd name="T3" fmla="*/ 0 h 115"/>
                    <a:gd name="T4" fmla="*/ 115 w 115"/>
                    <a:gd name="T5" fmla="*/ 115 h 115"/>
                  </a:gdLst>
                  <a:ahLst/>
                  <a:cxnLst>
                    <a:cxn ang="0">
                      <a:pos x="T0" y="T1"/>
                    </a:cxn>
                    <a:cxn ang="0">
                      <a:pos x="T2" y="T3"/>
                    </a:cxn>
                    <a:cxn ang="0">
                      <a:pos x="T4" y="T5"/>
                    </a:cxn>
                  </a:cxnLst>
                  <a:rect l="0" t="0" r="r" b="b"/>
                  <a:pathLst>
                    <a:path w="115" h="115">
                      <a:moveTo>
                        <a:pt x="0" y="115"/>
                      </a:moveTo>
                      <a:cubicBezTo>
                        <a:pt x="19" y="57"/>
                        <a:pt x="39" y="0"/>
                        <a:pt x="58" y="0"/>
                      </a:cubicBezTo>
                      <a:cubicBezTo>
                        <a:pt x="77" y="0"/>
                        <a:pt x="96" y="57"/>
                        <a:pt x="115" y="115"/>
                      </a:cubicBezTo>
                    </a:path>
                  </a:pathLst>
                </a:custGeom>
                <a:noFill/>
                <a:ln w="19050" cap="flat"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65" name="Line 275"/>
              <p:cNvSpPr>
                <a:spLocks noChangeShapeType="1"/>
              </p:cNvSpPr>
              <p:nvPr/>
            </p:nvSpPr>
            <p:spPr bwMode="auto">
              <a:xfrm>
                <a:off x="1094" y="1181"/>
                <a:ext cx="346" cy="0"/>
              </a:xfrm>
              <a:prstGeom prst="line">
                <a:avLst/>
              </a:prstGeom>
              <a:noFill/>
              <a:ln w="12700">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cxnSp>
        <p:nvCxnSpPr>
          <p:cNvPr id="70" name="Straight Connector 69"/>
          <p:cNvCxnSpPr>
            <a:endCxn id="6" idx="1"/>
          </p:cNvCxnSpPr>
          <p:nvPr/>
        </p:nvCxnSpPr>
        <p:spPr>
          <a:xfrm>
            <a:off x="1529582" y="2828509"/>
            <a:ext cx="913830" cy="2381"/>
          </a:xfrm>
          <a:prstGeom prst="line">
            <a:avLst/>
          </a:prstGeom>
          <a:ln w="19050">
            <a:solidFill>
              <a:schemeClr val="bg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1" name="TextBox 70"/>
          <p:cNvSpPr txBox="1"/>
          <p:nvPr/>
        </p:nvSpPr>
        <p:spPr>
          <a:xfrm>
            <a:off x="567114" y="2765557"/>
            <a:ext cx="377026" cy="553998"/>
          </a:xfrm>
          <a:prstGeom prst="rect">
            <a:avLst/>
          </a:prstGeom>
          <a:noFill/>
        </p:spPr>
        <p:txBody>
          <a:bodyPr wrap="none" rtlCol="0">
            <a:spAutoFit/>
          </a:bodyPr>
          <a:lstStyle/>
          <a:p>
            <a:r>
              <a:rPr lang="en-US" sz="3000" i="1" dirty="0" smtClean="0">
                <a:solidFill>
                  <a:schemeClr val="bg1"/>
                </a:solidFill>
                <a:latin typeface="Times" panose="02020603050405020304" pitchFamily="18" charset="0"/>
                <a:cs typeface="Times" panose="02020603050405020304" pitchFamily="18" charset="0"/>
              </a:rPr>
              <a:t>?</a:t>
            </a:r>
          </a:p>
        </p:txBody>
      </p:sp>
      <p:sp>
        <p:nvSpPr>
          <p:cNvPr id="72" name="Freeform 244"/>
          <p:cNvSpPr>
            <a:spLocks/>
          </p:cNvSpPr>
          <p:nvPr/>
        </p:nvSpPr>
        <p:spPr bwMode="auto">
          <a:xfrm rot="10800000">
            <a:off x="7597217" y="3731004"/>
            <a:ext cx="184150" cy="914400"/>
          </a:xfrm>
          <a:custGeom>
            <a:avLst/>
            <a:gdLst>
              <a:gd name="T0" fmla="*/ 58 w 116"/>
              <a:gd name="T1" fmla="*/ 0 h 1152"/>
              <a:gd name="T2" fmla="*/ 58 w 116"/>
              <a:gd name="T3" fmla="*/ 230 h 1152"/>
              <a:gd name="T4" fmla="*/ 116 w 116"/>
              <a:gd name="T5" fmla="*/ 288 h 1152"/>
              <a:gd name="T6" fmla="*/ 0 w 116"/>
              <a:gd name="T7" fmla="*/ 403 h 1152"/>
              <a:gd name="T8" fmla="*/ 116 w 116"/>
              <a:gd name="T9" fmla="*/ 518 h 1152"/>
              <a:gd name="T10" fmla="*/ 0 w 116"/>
              <a:gd name="T11" fmla="*/ 634 h 1152"/>
              <a:gd name="T12" fmla="*/ 116 w 116"/>
              <a:gd name="T13" fmla="*/ 749 h 1152"/>
              <a:gd name="T14" fmla="*/ 0 w 116"/>
              <a:gd name="T15" fmla="*/ 864 h 1152"/>
              <a:gd name="T16" fmla="*/ 58 w 116"/>
              <a:gd name="T17" fmla="*/ 922 h 1152"/>
              <a:gd name="T18" fmla="*/ 58 w 116"/>
              <a:gd name="T19" fmla="*/ 1152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1152">
                <a:moveTo>
                  <a:pt x="58" y="0"/>
                </a:moveTo>
                <a:lnTo>
                  <a:pt x="58" y="230"/>
                </a:lnTo>
                <a:lnTo>
                  <a:pt x="116" y="288"/>
                </a:lnTo>
                <a:lnTo>
                  <a:pt x="0" y="403"/>
                </a:lnTo>
                <a:lnTo>
                  <a:pt x="116" y="518"/>
                </a:lnTo>
                <a:lnTo>
                  <a:pt x="0" y="634"/>
                </a:lnTo>
                <a:lnTo>
                  <a:pt x="116" y="749"/>
                </a:lnTo>
                <a:lnTo>
                  <a:pt x="0" y="864"/>
                </a:lnTo>
                <a:lnTo>
                  <a:pt x="58" y="922"/>
                </a:lnTo>
                <a:lnTo>
                  <a:pt x="58" y="1152"/>
                </a:lnTo>
              </a:path>
            </a:pathLst>
          </a:custGeom>
          <a:noFill/>
          <a:ln w="19050" cap="flat"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a:endParaRPr lang="en-US" dirty="0"/>
          </a:p>
        </p:txBody>
      </p:sp>
      <p:sp>
        <p:nvSpPr>
          <p:cNvPr id="73" name="TextBox 72"/>
          <p:cNvSpPr txBox="1"/>
          <p:nvPr/>
        </p:nvSpPr>
        <p:spPr>
          <a:xfrm>
            <a:off x="7924730" y="3756020"/>
            <a:ext cx="798617" cy="461665"/>
          </a:xfrm>
          <a:prstGeom prst="rect">
            <a:avLst/>
          </a:prstGeom>
          <a:noFill/>
        </p:spPr>
        <p:txBody>
          <a:bodyPr wrap="none" rtlCol="0">
            <a:spAutoFit/>
          </a:bodyPr>
          <a:lstStyle/>
          <a:p>
            <a:r>
              <a:rPr lang="en-US" dirty="0">
                <a:solidFill>
                  <a:srgbClr val="000000"/>
                </a:solidFill>
                <a:latin typeface="Times" panose="02020603050405020304" pitchFamily="18" charset="0"/>
                <a:cs typeface="Times" panose="02020603050405020304" pitchFamily="18" charset="0"/>
              </a:rPr>
              <a:t>5</a:t>
            </a:r>
            <a:r>
              <a:rPr lang="en-US" dirty="0" smtClean="0">
                <a:solidFill>
                  <a:srgbClr val="000000"/>
                </a:solidFill>
                <a:latin typeface="Times" panose="02020603050405020304" pitchFamily="18" charset="0"/>
                <a:cs typeface="Times" panose="02020603050405020304" pitchFamily="18" charset="0"/>
              </a:rPr>
              <a:t>0 </a:t>
            </a:r>
            <a:r>
              <a:rPr lang="el-GR" dirty="0" smtClean="0">
                <a:solidFill>
                  <a:srgbClr val="000000"/>
                </a:solidFill>
                <a:latin typeface="Times" panose="02020603050405020304" pitchFamily="18" charset="0"/>
                <a:cs typeface="Times" panose="02020603050405020304" pitchFamily="18" charset="0"/>
              </a:rPr>
              <a:t>Ω</a:t>
            </a:r>
            <a:endParaRPr lang="en-US" dirty="0" smtClean="0">
              <a:solidFill>
                <a:srgbClr val="000000"/>
              </a:solidFill>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33059013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Wilkinson Power Divider</a:t>
            </a:r>
          </a:p>
        </p:txBody>
      </p:sp>
      <p:sp>
        <p:nvSpPr>
          <p:cNvPr id="5" name="Text Placeholder 4"/>
          <p:cNvSpPr>
            <a:spLocks noGrp="1"/>
          </p:cNvSpPr>
          <p:nvPr>
            <p:ph type="body" sz="quarter" idx="10"/>
          </p:nvPr>
        </p:nvSpPr>
        <p:spPr/>
        <p:txBody>
          <a:bodyPr/>
          <a:lstStyle/>
          <a:p>
            <a:r>
              <a:rPr lang="en-US" dirty="0" smtClean="0"/>
              <a:t>Only lossless when P</a:t>
            </a:r>
            <a:r>
              <a:rPr lang="en-US" baseline="-25000" dirty="0" smtClean="0"/>
              <a:t>in1</a:t>
            </a:r>
            <a:r>
              <a:rPr lang="en-US" dirty="0" smtClean="0"/>
              <a:t> and P</a:t>
            </a:r>
            <a:r>
              <a:rPr lang="en-US" baseline="-25000" dirty="0" smtClean="0"/>
              <a:t>in2</a:t>
            </a:r>
            <a:r>
              <a:rPr lang="en-US" dirty="0" smtClean="0"/>
              <a:t> are coherent and in-phase</a:t>
            </a:r>
          </a:p>
        </p:txBody>
      </p:sp>
      <p:sp>
        <p:nvSpPr>
          <p:cNvPr id="6" name="Rectangle 5"/>
          <p:cNvSpPr/>
          <p:nvPr/>
        </p:nvSpPr>
        <p:spPr bwMode="auto">
          <a:xfrm>
            <a:off x="2443412" y="2703568"/>
            <a:ext cx="1585731" cy="254643"/>
          </a:xfrm>
          <a:prstGeom prst="rect">
            <a:avLst/>
          </a:prstGeom>
          <a:solidFill>
            <a:srgbClr val="FF66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pitchFamily="1" charset="0"/>
            </a:endParaRPr>
          </a:p>
        </p:txBody>
      </p:sp>
      <p:grpSp>
        <p:nvGrpSpPr>
          <p:cNvPr id="26" name="Group 125"/>
          <p:cNvGrpSpPr>
            <a:grpSpLocks/>
          </p:cNvGrpSpPr>
          <p:nvPr/>
        </p:nvGrpSpPr>
        <p:grpSpPr bwMode="auto">
          <a:xfrm>
            <a:off x="1302569" y="3657454"/>
            <a:ext cx="457200" cy="457200"/>
            <a:chOff x="1585" y="1987"/>
            <a:chExt cx="288" cy="288"/>
          </a:xfrm>
        </p:grpSpPr>
        <p:grpSp>
          <p:nvGrpSpPr>
            <p:cNvPr id="28" name="Group 126"/>
            <p:cNvGrpSpPr>
              <a:grpSpLocks/>
            </p:cNvGrpSpPr>
            <p:nvPr/>
          </p:nvGrpSpPr>
          <p:grpSpPr bwMode="auto">
            <a:xfrm>
              <a:off x="1585" y="2160"/>
              <a:ext cx="288" cy="115"/>
              <a:chOff x="1152" y="2160"/>
              <a:chExt cx="288" cy="115"/>
            </a:xfrm>
          </p:grpSpPr>
          <p:sp>
            <p:nvSpPr>
              <p:cNvPr id="30" name="Line 127"/>
              <p:cNvSpPr>
                <a:spLocks noChangeShapeType="1"/>
              </p:cNvSpPr>
              <p:nvPr/>
            </p:nvSpPr>
            <p:spPr bwMode="auto">
              <a:xfrm>
                <a:off x="1152" y="2160"/>
                <a:ext cx="288"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 name="Line 128"/>
              <p:cNvSpPr>
                <a:spLocks noChangeShapeType="1"/>
              </p:cNvSpPr>
              <p:nvPr/>
            </p:nvSpPr>
            <p:spPr bwMode="auto">
              <a:xfrm>
                <a:off x="1210" y="2218"/>
                <a:ext cx="172"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 name="Line 129"/>
              <p:cNvSpPr>
                <a:spLocks noChangeShapeType="1"/>
              </p:cNvSpPr>
              <p:nvPr/>
            </p:nvSpPr>
            <p:spPr bwMode="auto">
              <a:xfrm>
                <a:off x="1267" y="2275"/>
                <a:ext cx="58"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29" name="Line 130"/>
            <p:cNvSpPr>
              <a:spLocks noChangeShapeType="1"/>
            </p:cNvSpPr>
            <p:nvPr/>
          </p:nvSpPr>
          <p:spPr bwMode="auto">
            <a:xfrm flipV="1">
              <a:off x="1728" y="1987"/>
              <a:ext cx="0" cy="17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4" name="Group 125"/>
          <p:cNvGrpSpPr>
            <a:grpSpLocks/>
          </p:cNvGrpSpPr>
          <p:nvPr/>
        </p:nvGrpSpPr>
        <p:grpSpPr bwMode="auto">
          <a:xfrm>
            <a:off x="7467530" y="2675843"/>
            <a:ext cx="457200" cy="457200"/>
            <a:chOff x="1585" y="1987"/>
            <a:chExt cx="288" cy="288"/>
          </a:xfrm>
        </p:grpSpPr>
        <p:grpSp>
          <p:nvGrpSpPr>
            <p:cNvPr id="35" name="Group 126"/>
            <p:cNvGrpSpPr>
              <a:grpSpLocks/>
            </p:cNvGrpSpPr>
            <p:nvPr/>
          </p:nvGrpSpPr>
          <p:grpSpPr bwMode="auto">
            <a:xfrm>
              <a:off x="1585" y="2160"/>
              <a:ext cx="288" cy="115"/>
              <a:chOff x="1152" y="2160"/>
              <a:chExt cx="288" cy="115"/>
            </a:xfrm>
          </p:grpSpPr>
          <p:sp>
            <p:nvSpPr>
              <p:cNvPr id="37" name="Line 127"/>
              <p:cNvSpPr>
                <a:spLocks noChangeShapeType="1"/>
              </p:cNvSpPr>
              <p:nvPr/>
            </p:nvSpPr>
            <p:spPr bwMode="auto">
              <a:xfrm>
                <a:off x="1152" y="2160"/>
                <a:ext cx="288"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 name="Line 128"/>
              <p:cNvSpPr>
                <a:spLocks noChangeShapeType="1"/>
              </p:cNvSpPr>
              <p:nvPr/>
            </p:nvSpPr>
            <p:spPr bwMode="auto">
              <a:xfrm>
                <a:off x="1210" y="2218"/>
                <a:ext cx="172"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 name="Line 129"/>
              <p:cNvSpPr>
                <a:spLocks noChangeShapeType="1"/>
              </p:cNvSpPr>
              <p:nvPr/>
            </p:nvSpPr>
            <p:spPr bwMode="auto">
              <a:xfrm>
                <a:off x="1267" y="2275"/>
                <a:ext cx="58"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6" name="Line 130"/>
            <p:cNvSpPr>
              <a:spLocks noChangeShapeType="1"/>
            </p:cNvSpPr>
            <p:nvPr/>
          </p:nvSpPr>
          <p:spPr bwMode="auto">
            <a:xfrm flipV="1">
              <a:off x="1728" y="1987"/>
              <a:ext cx="0" cy="17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40" name="Freeform 244"/>
          <p:cNvSpPr>
            <a:spLocks/>
          </p:cNvSpPr>
          <p:nvPr/>
        </p:nvSpPr>
        <p:spPr bwMode="auto">
          <a:xfrm rot="10800000">
            <a:off x="1451616" y="2821318"/>
            <a:ext cx="184150" cy="914400"/>
          </a:xfrm>
          <a:custGeom>
            <a:avLst/>
            <a:gdLst>
              <a:gd name="T0" fmla="*/ 58 w 116"/>
              <a:gd name="T1" fmla="*/ 0 h 1152"/>
              <a:gd name="T2" fmla="*/ 58 w 116"/>
              <a:gd name="T3" fmla="*/ 230 h 1152"/>
              <a:gd name="T4" fmla="*/ 116 w 116"/>
              <a:gd name="T5" fmla="*/ 288 h 1152"/>
              <a:gd name="T6" fmla="*/ 0 w 116"/>
              <a:gd name="T7" fmla="*/ 403 h 1152"/>
              <a:gd name="T8" fmla="*/ 116 w 116"/>
              <a:gd name="T9" fmla="*/ 518 h 1152"/>
              <a:gd name="T10" fmla="*/ 0 w 116"/>
              <a:gd name="T11" fmla="*/ 634 h 1152"/>
              <a:gd name="T12" fmla="*/ 116 w 116"/>
              <a:gd name="T13" fmla="*/ 749 h 1152"/>
              <a:gd name="T14" fmla="*/ 0 w 116"/>
              <a:gd name="T15" fmla="*/ 864 h 1152"/>
              <a:gd name="T16" fmla="*/ 58 w 116"/>
              <a:gd name="T17" fmla="*/ 922 h 1152"/>
              <a:gd name="T18" fmla="*/ 58 w 116"/>
              <a:gd name="T19" fmla="*/ 1152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1152">
                <a:moveTo>
                  <a:pt x="58" y="0"/>
                </a:moveTo>
                <a:lnTo>
                  <a:pt x="58" y="230"/>
                </a:lnTo>
                <a:lnTo>
                  <a:pt x="116" y="288"/>
                </a:lnTo>
                <a:lnTo>
                  <a:pt x="0" y="403"/>
                </a:lnTo>
                <a:lnTo>
                  <a:pt x="116" y="518"/>
                </a:lnTo>
                <a:lnTo>
                  <a:pt x="0" y="634"/>
                </a:lnTo>
                <a:lnTo>
                  <a:pt x="116" y="749"/>
                </a:lnTo>
                <a:lnTo>
                  <a:pt x="0" y="864"/>
                </a:lnTo>
                <a:lnTo>
                  <a:pt x="58" y="922"/>
                </a:lnTo>
                <a:lnTo>
                  <a:pt x="58" y="1152"/>
                </a:lnTo>
              </a:path>
            </a:pathLst>
          </a:custGeom>
          <a:noFill/>
          <a:ln w="19050" cap="flat"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a:endParaRPr lang="en-US" dirty="0"/>
          </a:p>
        </p:txBody>
      </p:sp>
      <p:grpSp>
        <p:nvGrpSpPr>
          <p:cNvPr id="41" name="Group 125"/>
          <p:cNvGrpSpPr>
            <a:grpSpLocks/>
          </p:cNvGrpSpPr>
          <p:nvPr/>
        </p:nvGrpSpPr>
        <p:grpSpPr bwMode="auto">
          <a:xfrm>
            <a:off x="7469982" y="4506593"/>
            <a:ext cx="457200" cy="457200"/>
            <a:chOff x="1585" y="1987"/>
            <a:chExt cx="288" cy="288"/>
          </a:xfrm>
        </p:grpSpPr>
        <p:grpSp>
          <p:nvGrpSpPr>
            <p:cNvPr id="42" name="Group 126"/>
            <p:cNvGrpSpPr>
              <a:grpSpLocks/>
            </p:cNvGrpSpPr>
            <p:nvPr/>
          </p:nvGrpSpPr>
          <p:grpSpPr bwMode="auto">
            <a:xfrm>
              <a:off x="1585" y="2160"/>
              <a:ext cx="288" cy="115"/>
              <a:chOff x="1152" y="2160"/>
              <a:chExt cx="288" cy="115"/>
            </a:xfrm>
          </p:grpSpPr>
          <p:sp>
            <p:nvSpPr>
              <p:cNvPr id="44" name="Line 127"/>
              <p:cNvSpPr>
                <a:spLocks noChangeShapeType="1"/>
              </p:cNvSpPr>
              <p:nvPr/>
            </p:nvSpPr>
            <p:spPr bwMode="auto">
              <a:xfrm>
                <a:off x="1152" y="2160"/>
                <a:ext cx="288"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 name="Line 128"/>
              <p:cNvSpPr>
                <a:spLocks noChangeShapeType="1"/>
              </p:cNvSpPr>
              <p:nvPr/>
            </p:nvSpPr>
            <p:spPr bwMode="auto">
              <a:xfrm>
                <a:off x="1210" y="2218"/>
                <a:ext cx="172"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 name="Line 129"/>
              <p:cNvSpPr>
                <a:spLocks noChangeShapeType="1"/>
              </p:cNvSpPr>
              <p:nvPr/>
            </p:nvSpPr>
            <p:spPr bwMode="auto">
              <a:xfrm>
                <a:off x="1267" y="2275"/>
                <a:ext cx="58"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43" name="Line 130"/>
            <p:cNvSpPr>
              <a:spLocks noChangeShapeType="1"/>
            </p:cNvSpPr>
            <p:nvPr/>
          </p:nvSpPr>
          <p:spPr bwMode="auto">
            <a:xfrm flipV="1">
              <a:off x="1728" y="1987"/>
              <a:ext cx="0" cy="17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47" name="TextBox 46"/>
          <p:cNvSpPr txBox="1"/>
          <p:nvPr/>
        </p:nvSpPr>
        <p:spPr>
          <a:xfrm>
            <a:off x="1189818" y="2106717"/>
            <a:ext cx="798617" cy="461665"/>
          </a:xfrm>
          <a:prstGeom prst="rect">
            <a:avLst/>
          </a:prstGeom>
          <a:noFill/>
        </p:spPr>
        <p:txBody>
          <a:bodyPr wrap="none" rtlCol="0">
            <a:spAutoFit/>
          </a:bodyPr>
          <a:lstStyle/>
          <a:p>
            <a:r>
              <a:rPr lang="en-US" dirty="0" smtClean="0">
                <a:solidFill>
                  <a:srgbClr val="000000"/>
                </a:solidFill>
                <a:latin typeface="Times" panose="02020603050405020304" pitchFamily="18" charset="0"/>
                <a:cs typeface="Times" panose="02020603050405020304" pitchFamily="18" charset="0"/>
              </a:rPr>
              <a:t>50 </a:t>
            </a:r>
            <a:r>
              <a:rPr lang="el-GR" dirty="0" smtClean="0">
                <a:solidFill>
                  <a:srgbClr val="000000"/>
                </a:solidFill>
                <a:latin typeface="Times" panose="02020603050405020304" pitchFamily="18" charset="0"/>
                <a:cs typeface="Times" panose="02020603050405020304" pitchFamily="18" charset="0"/>
              </a:rPr>
              <a:t>Ω</a:t>
            </a:r>
            <a:endParaRPr lang="en-US" dirty="0" smtClean="0">
              <a:solidFill>
                <a:srgbClr val="000000"/>
              </a:solidFill>
              <a:latin typeface="Times" panose="02020603050405020304" pitchFamily="18" charset="0"/>
              <a:cs typeface="Times" panose="02020603050405020304" pitchFamily="18" charset="0"/>
            </a:endParaRPr>
          </a:p>
        </p:txBody>
      </p:sp>
      <p:sp>
        <p:nvSpPr>
          <p:cNvPr id="48" name="TextBox 47"/>
          <p:cNvSpPr txBox="1"/>
          <p:nvPr/>
        </p:nvSpPr>
        <p:spPr>
          <a:xfrm>
            <a:off x="2633924" y="2096518"/>
            <a:ext cx="798617" cy="461665"/>
          </a:xfrm>
          <a:prstGeom prst="rect">
            <a:avLst/>
          </a:prstGeom>
          <a:noFill/>
        </p:spPr>
        <p:txBody>
          <a:bodyPr wrap="none" rtlCol="0">
            <a:spAutoFit/>
          </a:bodyPr>
          <a:lstStyle/>
          <a:p>
            <a:r>
              <a:rPr lang="en-US" dirty="0" smtClean="0">
                <a:solidFill>
                  <a:srgbClr val="000000"/>
                </a:solidFill>
                <a:latin typeface="Times" panose="02020603050405020304" pitchFamily="18" charset="0"/>
                <a:cs typeface="Times" panose="02020603050405020304" pitchFamily="18" charset="0"/>
              </a:rPr>
              <a:t>50 </a:t>
            </a:r>
            <a:r>
              <a:rPr lang="el-GR" dirty="0" smtClean="0">
                <a:solidFill>
                  <a:srgbClr val="000000"/>
                </a:solidFill>
                <a:latin typeface="Times" panose="02020603050405020304" pitchFamily="18" charset="0"/>
                <a:cs typeface="Times" panose="02020603050405020304" pitchFamily="18" charset="0"/>
              </a:rPr>
              <a:t>Ω</a:t>
            </a:r>
            <a:endParaRPr lang="en-US" dirty="0" smtClean="0">
              <a:solidFill>
                <a:srgbClr val="000000"/>
              </a:solidFill>
              <a:latin typeface="Times" panose="02020603050405020304" pitchFamily="18" charset="0"/>
              <a:cs typeface="Times" panose="02020603050405020304" pitchFamily="18" charset="0"/>
            </a:endParaRPr>
          </a:p>
        </p:txBody>
      </p:sp>
      <p:sp>
        <p:nvSpPr>
          <p:cNvPr id="53" name="TextBox 52"/>
          <p:cNvSpPr txBox="1"/>
          <p:nvPr/>
        </p:nvSpPr>
        <p:spPr>
          <a:xfrm>
            <a:off x="8040569" y="3906431"/>
            <a:ext cx="747320" cy="553998"/>
          </a:xfrm>
          <a:prstGeom prst="rect">
            <a:avLst/>
          </a:prstGeom>
          <a:noFill/>
        </p:spPr>
        <p:txBody>
          <a:bodyPr wrap="none" rtlCol="0">
            <a:spAutoFit/>
          </a:bodyPr>
          <a:lstStyle/>
          <a:p>
            <a:r>
              <a:rPr lang="en-US" sz="3000" i="1" dirty="0" smtClean="0">
                <a:solidFill>
                  <a:schemeClr val="bg1"/>
                </a:solidFill>
                <a:latin typeface="Times" panose="02020603050405020304" pitchFamily="18" charset="0"/>
                <a:cs typeface="Times" panose="02020603050405020304" pitchFamily="18" charset="0"/>
              </a:rPr>
              <a:t>P</a:t>
            </a:r>
            <a:r>
              <a:rPr lang="en-US" sz="3000" i="1" baseline="-25000" dirty="0" smtClean="0">
                <a:solidFill>
                  <a:schemeClr val="bg1"/>
                </a:solidFill>
                <a:latin typeface="Times" panose="02020603050405020304" pitchFamily="18" charset="0"/>
                <a:cs typeface="Times" panose="02020603050405020304" pitchFamily="18" charset="0"/>
              </a:rPr>
              <a:t>in2</a:t>
            </a:r>
          </a:p>
        </p:txBody>
      </p:sp>
      <p:cxnSp>
        <p:nvCxnSpPr>
          <p:cNvPr id="9" name="Straight Connector 8"/>
          <p:cNvCxnSpPr/>
          <p:nvPr/>
        </p:nvCxnSpPr>
        <p:spPr>
          <a:xfrm>
            <a:off x="4502284" y="1914109"/>
            <a:ext cx="3187008" cy="0"/>
          </a:xfrm>
          <a:prstGeom prst="line">
            <a:avLst/>
          </a:prstGeom>
          <a:ln w="19050">
            <a:solidFill>
              <a:schemeClr val="bg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4557423" y="3753488"/>
            <a:ext cx="3139572" cy="0"/>
          </a:xfrm>
          <a:prstGeom prst="line">
            <a:avLst/>
          </a:prstGeom>
          <a:ln w="19050">
            <a:solidFill>
              <a:schemeClr val="bg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6" name="Rectangle 55"/>
          <p:cNvSpPr/>
          <p:nvPr/>
        </p:nvSpPr>
        <p:spPr bwMode="auto">
          <a:xfrm>
            <a:off x="4766147" y="1744908"/>
            <a:ext cx="1585731" cy="312551"/>
          </a:xfrm>
          <a:prstGeom prst="rect">
            <a:avLst/>
          </a:prstGeom>
          <a:solidFill>
            <a:srgbClr val="FF66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pitchFamily="1" charset="0"/>
            </a:endParaRPr>
          </a:p>
        </p:txBody>
      </p:sp>
      <p:sp>
        <p:nvSpPr>
          <p:cNvPr id="57" name="Rectangle 56"/>
          <p:cNvSpPr/>
          <p:nvPr/>
        </p:nvSpPr>
        <p:spPr bwMode="auto">
          <a:xfrm>
            <a:off x="4808631" y="3579487"/>
            <a:ext cx="1585731" cy="312551"/>
          </a:xfrm>
          <a:prstGeom prst="rect">
            <a:avLst/>
          </a:prstGeom>
          <a:solidFill>
            <a:srgbClr val="FF66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pitchFamily="1" charset="0"/>
            </a:endParaRPr>
          </a:p>
        </p:txBody>
      </p:sp>
      <p:sp>
        <p:nvSpPr>
          <p:cNvPr id="3" name="TextBox 2"/>
          <p:cNvSpPr txBox="1"/>
          <p:nvPr/>
        </p:nvSpPr>
        <p:spPr>
          <a:xfrm>
            <a:off x="4766147" y="1264381"/>
            <a:ext cx="1571264" cy="461665"/>
          </a:xfrm>
          <a:prstGeom prst="rect">
            <a:avLst/>
          </a:prstGeom>
          <a:noFill/>
        </p:spPr>
        <p:txBody>
          <a:bodyPr wrap="none" rtlCol="0">
            <a:spAutoFit/>
          </a:bodyPr>
          <a:lstStyle/>
          <a:p>
            <a:r>
              <a:rPr lang="en-US" dirty="0" smtClean="0">
                <a:solidFill>
                  <a:schemeClr val="bg1"/>
                </a:solidFill>
                <a:latin typeface="Times" panose="02020603050405020304" pitchFamily="18" charset="0"/>
                <a:cs typeface="Times" panose="02020603050405020304" pitchFamily="18" charset="0"/>
              </a:rPr>
              <a:t>70.7 </a:t>
            </a:r>
            <a:r>
              <a:rPr lang="el-GR" dirty="0" smtClean="0">
                <a:solidFill>
                  <a:schemeClr val="bg1"/>
                </a:solidFill>
                <a:latin typeface="Times" panose="02020603050405020304" pitchFamily="18" charset="0"/>
                <a:cs typeface="Times" panose="02020603050405020304" pitchFamily="18" charset="0"/>
              </a:rPr>
              <a:t>Ω</a:t>
            </a:r>
            <a:r>
              <a:rPr lang="en-US" dirty="0" smtClean="0">
                <a:solidFill>
                  <a:schemeClr val="bg1"/>
                </a:solidFill>
                <a:latin typeface="Times" panose="02020603050405020304" pitchFamily="18" charset="0"/>
                <a:cs typeface="Times" panose="02020603050405020304" pitchFamily="18" charset="0"/>
              </a:rPr>
              <a:t>, </a:t>
            </a:r>
            <a:r>
              <a:rPr lang="el-GR" dirty="0" smtClean="0">
                <a:solidFill>
                  <a:schemeClr val="bg1"/>
                </a:solidFill>
                <a:latin typeface="Times" panose="02020603050405020304" pitchFamily="18" charset="0"/>
                <a:cs typeface="Times" panose="02020603050405020304" pitchFamily="18" charset="0"/>
              </a:rPr>
              <a:t>λ</a:t>
            </a:r>
            <a:r>
              <a:rPr lang="en-US" dirty="0" smtClean="0">
                <a:solidFill>
                  <a:schemeClr val="bg1"/>
                </a:solidFill>
                <a:latin typeface="Times" panose="02020603050405020304" pitchFamily="18" charset="0"/>
                <a:cs typeface="Times" panose="02020603050405020304" pitchFamily="18" charset="0"/>
              </a:rPr>
              <a:t>/4</a:t>
            </a:r>
          </a:p>
        </p:txBody>
      </p:sp>
      <p:sp>
        <p:nvSpPr>
          <p:cNvPr id="58" name="TextBox 57"/>
          <p:cNvSpPr txBox="1"/>
          <p:nvPr/>
        </p:nvSpPr>
        <p:spPr>
          <a:xfrm>
            <a:off x="4766147" y="3148474"/>
            <a:ext cx="1571264" cy="461665"/>
          </a:xfrm>
          <a:prstGeom prst="rect">
            <a:avLst/>
          </a:prstGeom>
          <a:noFill/>
        </p:spPr>
        <p:txBody>
          <a:bodyPr wrap="none" rtlCol="0">
            <a:spAutoFit/>
          </a:bodyPr>
          <a:lstStyle/>
          <a:p>
            <a:r>
              <a:rPr lang="en-US" dirty="0" smtClean="0">
                <a:solidFill>
                  <a:schemeClr val="bg1"/>
                </a:solidFill>
                <a:latin typeface="Times" panose="02020603050405020304" pitchFamily="18" charset="0"/>
                <a:cs typeface="Times" panose="02020603050405020304" pitchFamily="18" charset="0"/>
              </a:rPr>
              <a:t>70.7 </a:t>
            </a:r>
            <a:r>
              <a:rPr lang="el-GR" dirty="0" smtClean="0">
                <a:solidFill>
                  <a:schemeClr val="bg1"/>
                </a:solidFill>
                <a:latin typeface="Times" panose="02020603050405020304" pitchFamily="18" charset="0"/>
                <a:cs typeface="Times" panose="02020603050405020304" pitchFamily="18" charset="0"/>
              </a:rPr>
              <a:t>Ω</a:t>
            </a:r>
            <a:r>
              <a:rPr lang="en-US" dirty="0" smtClean="0">
                <a:solidFill>
                  <a:schemeClr val="bg1"/>
                </a:solidFill>
                <a:latin typeface="Times" panose="02020603050405020304" pitchFamily="18" charset="0"/>
                <a:cs typeface="Times" panose="02020603050405020304" pitchFamily="18" charset="0"/>
              </a:rPr>
              <a:t>, </a:t>
            </a:r>
            <a:r>
              <a:rPr lang="el-GR" dirty="0" smtClean="0">
                <a:solidFill>
                  <a:schemeClr val="bg1"/>
                </a:solidFill>
                <a:latin typeface="Times" panose="02020603050405020304" pitchFamily="18" charset="0"/>
                <a:cs typeface="Times" panose="02020603050405020304" pitchFamily="18" charset="0"/>
              </a:rPr>
              <a:t>λ</a:t>
            </a:r>
            <a:r>
              <a:rPr lang="en-US" dirty="0" smtClean="0">
                <a:solidFill>
                  <a:schemeClr val="bg1"/>
                </a:solidFill>
                <a:latin typeface="Times" panose="02020603050405020304" pitchFamily="18" charset="0"/>
                <a:cs typeface="Times" panose="02020603050405020304" pitchFamily="18" charset="0"/>
              </a:rPr>
              <a:t>/4</a:t>
            </a:r>
          </a:p>
        </p:txBody>
      </p:sp>
      <p:cxnSp>
        <p:nvCxnSpPr>
          <p:cNvPr id="11" name="Straight Connector 10"/>
          <p:cNvCxnSpPr/>
          <p:nvPr/>
        </p:nvCxnSpPr>
        <p:spPr>
          <a:xfrm flipH="1">
            <a:off x="4029143" y="1914109"/>
            <a:ext cx="473141" cy="966829"/>
          </a:xfrm>
          <a:prstGeom prst="line">
            <a:avLst/>
          </a:prstGeom>
          <a:ln w="19050">
            <a:solidFill>
              <a:schemeClr val="bg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H="1" flipV="1">
            <a:off x="4029143" y="2828509"/>
            <a:ext cx="528280" cy="924979"/>
          </a:xfrm>
          <a:prstGeom prst="line">
            <a:avLst/>
          </a:prstGeom>
          <a:ln w="19050">
            <a:solidFill>
              <a:schemeClr val="bg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Freeform 244"/>
          <p:cNvSpPr>
            <a:spLocks/>
          </p:cNvSpPr>
          <p:nvPr/>
        </p:nvSpPr>
        <p:spPr bwMode="auto">
          <a:xfrm rot="10800000">
            <a:off x="6623030" y="2368929"/>
            <a:ext cx="184150" cy="914400"/>
          </a:xfrm>
          <a:custGeom>
            <a:avLst/>
            <a:gdLst>
              <a:gd name="T0" fmla="*/ 58 w 116"/>
              <a:gd name="T1" fmla="*/ 0 h 1152"/>
              <a:gd name="T2" fmla="*/ 58 w 116"/>
              <a:gd name="T3" fmla="*/ 230 h 1152"/>
              <a:gd name="T4" fmla="*/ 116 w 116"/>
              <a:gd name="T5" fmla="*/ 288 h 1152"/>
              <a:gd name="T6" fmla="*/ 0 w 116"/>
              <a:gd name="T7" fmla="*/ 403 h 1152"/>
              <a:gd name="T8" fmla="*/ 116 w 116"/>
              <a:gd name="T9" fmla="*/ 518 h 1152"/>
              <a:gd name="T10" fmla="*/ 0 w 116"/>
              <a:gd name="T11" fmla="*/ 634 h 1152"/>
              <a:gd name="T12" fmla="*/ 116 w 116"/>
              <a:gd name="T13" fmla="*/ 749 h 1152"/>
              <a:gd name="T14" fmla="*/ 0 w 116"/>
              <a:gd name="T15" fmla="*/ 864 h 1152"/>
              <a:gd name="T16" fmla="*/ 58 w 116"/>
              <a:gd name="T17" fmla="*/ 922 h 1152"/>
              <a:gd name="T18" fmla="*/ 58 w 116"/>
              <a:gd name="T19" fmla="*/ 1152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1152">
                <a:moveTo>
                  <a:pt x="58" y="0"/>
                </a:moveTo>
                <a:lnTo>
                  <a:pt x="58" y="230"/>
                </a:lnTo>
                <a:lnTo>
                  <a:pt x="116" y="288"/>
                </a:lnTo>
                <a:lnTo>
                  <a:pt x="0" y="403"/>
                </a:lnTo>
                <a:lnTo>
                  <a:pt x="116" y="518"/>
                </a:lnTo>
                <a:lnTo>
                  <a:pt x="0" y="634"/>
                </a:lnTo>
                <a:lnTo>
                  <a:pt x="116" y="749"/>
                </a:lnTo>
                <a:lnTo>
                  <a:pt x="0" y="864"/>
                </a:lnTo>
                <a:lnTo>
                  <a:pt x="58" y="922"/>
                </a:lnTo>
                <a:lnTo>
                  <a:pt x="58" y="1152"/>
                </a:lnTo>
              </a:path>
            </a:pathLst>
          </a:custGeom>
          <a:noFill/>
          <a:ln w="19050" cap="flat"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a:endParaRPr lang="en-US" dirty="0"/>
          </a:p>
        </p:txBody>
      </p:sp>
      <p:cxnSp>
        <p:nvCxnSpPr>
          <p:cNvPr id="60" name="Straight Connector 59"/>
          <p:cNvCxnSpPr>
            <a:endCxn id="59" idx="8"/>
          </p:cNvCxnSpPr>
          <p:nvPr/>
        </p:nvCxnSpPr>
        <p:spPr>
          <a:xfrm>
            <a:off x="6715105" y="1914109"/>
            <a:ext cx="0" cy="637382"/>
          </a:xfrm>
          <a:prstGeom prst="line">
            <a:avLst/>
          </a:prstGeom>
          <a:ln w="19050">
            <a:solidFill>
              <a:schemeClr val="bg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6715105" y="3107477"/>
            <a:ext cx="0" cy="637382"/>
          </a:xfrm>
          <a:prstGeom prst="line">
            <a:avLst/>
          </a:prstGeom>
          <a:ln w="19050">
            <a:solidFill>
              <a:schemeClr val="bg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5615386" y="2260512"/>
            <a:ext cx="952505" cy="461665"/>
          </a:xfrm>
          <a:prstGeom prst="rect">
            <a:avLst/>
          </a:prstGeom>
          <a:noFill/>
        </p:spPr>
        <p:txBody>
          <a:bodyPr wrap="none" rtlCol="0">
            <a:spAutoFit/>
          </a:bodyPr>
          <a:lstStyle/>
          <a:p>
            <a:r>
              <a:rPr lang="en-US" dirty="0" smtClean="0">
                <a:solidFill>
                  <a:schemeClr val="bg1"/>
                </a:solidFill>
                <a:latin typeface="Times" panose="02020603050405020304" pitchFamily="18" charset="0"/>
                <a:cs typeface="Times" panose="02020603050405020304" pitchFamily="18" charset="0"/>
              </a:rPr>
              <a:t>100 </a:t>
            </a:r>
            <a:r>
              <a:rPr lang="el-GR" dirty="0" smtClean="0">
                <a:solidFill>
                  <a:schemeClr val="bg1"/>
                </a:solidFill>
                <a:latin typeface="Times" panose="02020603050405020304" pitchFamily="18" charset="0"/>
                <a:cs typeface="Times" panose="02020603050405020304" pitchFamily="18" charset="0"/>
              </a:rPr>
              <a:t>Ω</a:t>
            </a:r>
            <a:endParaRPr lang="en-US" dirty="0" smtClean="0">
              <a:solidFill>
                <a:schemeClr val="bg1"/>
              </a:solidFill>
              <a:latin typeface="Times" panose="02020603050405020304" pitchFamily="18" charset="0"/>
              <a:cs typeface="Times" panose="02020603050405020304" pitchFamily="18" charset="0"/>
            </a:endParaRPr>
          </a:p>
        </p:txBody>
      </p:sp>
      <p:grpSp>
        <p:nvGrpSpPr>
          <p:cNvPr id="52" name="Group 267"/>
          <p:cNvGrpSpPr>
            <a:grpSpLocks/>
          </p:cNvGrpSpPr>
          <p:nvPr/>
        </p:nvGrpSpPr>
        <p:grpSpPr bwMode="auto">
          <a:xfrm>
            <a:off x="7414654" y="3742910"/>
            <a:ext cx="549275" cy="914400"/>
            <a:chOff x="576" y="835"/>
            <a:chExt cx="346" cy="576"/>
          </a:xfrm>
        </p:grpSpPr>
        <p:sp>
          <p:nvSpPr>
            <p:cNvPr id="55" name="Oval 268"/>
            <p:cNvSpPr>
              <a:spLocks noChangeArrowheads="1"/>
            </p:cNvSpPr>
            <p:nvPr/>
          </p:nvSpPr>
          <p:spPr bwMode="auto">
            <a:xfrm>
              <a:off x="576" y="950"/>
              <a:ext cx="346" cy="346"/>
            </a:xfrm>
            <a:prstGeom prst="ellipse">
              <a:avLst/>
            </a:prstGeom>
            <a:noFill/>
            <a:ln w="1905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 name="Line 269"/>
            <p:cNvSpPr>
              <a:spLocks noChangeShapeType="1"/>
            </p:cNvSpPr>
            <p:nvPr/>
          </p:nvSpPr>
          <p:spPr bwMode="auto">
            <a:xfrm>
              <a:off x="749" y="835"/>
              <a:ext cx="0" cy="115"/>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 name="Line 270"/>
            <p:cNvSpPr>
              <a:spLocks noChangeShapeType="1"/>
            </p:cNvSpPr>
            <p:nvPr/>
          </p:nvSpPr>
          <p:spPr bwMode="auto">
            <a:xfrm>
              <a:off x="749" y="1296"/>
              <a:ext cx="0" cy="115"/>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63" name="Group 271"/>
            <p:cNvGrpSpPr>
              <a:grpSpLocks/>
            </p:cNvGrpSpPr>
            <p:nvPr/>
          </p:nvGrpSpPr>
          <p:grpSpPr bwMode="auto">
            <a:xfrm>
              <a:off x="600" y="1026"/>
              <a:ext cx="288" cy="191"/>
              <a:chOff x="1094" y="1066"/>
              <a:chExt cx="346" cy="230"/>
            </a:xfrm>
          </p:grpSpPr>
          <p:grpSp>
            <p:nvGrpSpPr>
              <p:cNvPr id="64" name="Group 272"/>
              <p:cNvGrpSpPr>
                <a:grpSpLocks/>
              </p:cNvGrpSpPr>
              <p:nvPr/>
            </p:nvGrpSpPr>
            <p:grpSpPr bwMode="auto">
              <a:xfrm>
                <a:off x="1152" y="1066"/>
                <a:ext cx="230" cy="230"/>
                <a:chOff x="1152" y="1008"/>
                <a:chExt cx="230" cy="230"/>
              </a:xfrm>
            </p:grpSpPr>
            <p:sp>
              <p:nvSpPr>
                <p:cNvPr id="68" name="Freeform 273"/>
                <p:cNvSpPr>
                  <a:spLocks/>
                </p:cNvSpPr>
                <p:nvPr/>
              </p:nvSpPr>
              <p:spPr bwMode="auto">
                <a:xfrm>
                  <a:off x="1152" y="1008"/>
                  <a:ext cx="115" cy="115"/>
                </a:xfrm>
                <a:custGeom>
                  <a:avLst/>
                  <a:gdLst>
                    <a:gd name="T0" fmla="*/ 0 w 115"/>
                    <a:gd name="T1" fmla="*/ 115 h 115"/>
                    <a:gd name="T2" fmla="*/ 58 w 115"/>
                    <a:gd name="T3" fmla="*/ 0 h 115"/>
                    <a:gd name="T4" fmla="*/ 115 w 115"/>
                    <a:gd name="T5" fmla="*/ 115 h 115"/>
                  </a:gdLst>
                  <a:ahLst/>
                  <a:cxnLst>
                    <a:cxn ang="0">
                      <a:pos x="T0" y="T1"/>
                    </a:cxn>
                    <a:cxn ang="0">
                      <a:pos x="T2" y="T3"/>
                    </a:cxn>
                    <a:cxn ang="0">
                      <a:pos x="T4" y="T5"/>
                    </a:cxn>
                  </a:cxnLst>
                  <a:rect l="0" t="0" r="r" b="b"/>
                  <a:pathLst>
                    <a:path w="115" h="115">
                      <a:moveTo>
                        <a:pt x="0" y="115"/>
                      </a:moveTo>
                      <a:cubicBezTo>
                        <a:pt x="19" y="57"/>
                        <a:pt x="39" y="0"/>
                        <a:pt x="58" y="0"/>
                      </a:cubicBezTo>
                      <a:cubicBezTo>
                        <a:pt x="77" y="0"/>
                        <a:pt x="96" y="57"/>
                        <a:pt x="115" y="115"/>
                      </a:cubicBezTo>
                    </a:path>
                  </a:pathLst>
                </a:custGeom>
                <a:noFill/>
                <a:ln w="19050" cap="flat"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 name="Freeform 274"/>
                <p:cNvSpPr>
                  <a:spLocks/>
                </p:cNvSpPr>
                <p:nvPr/>
              </p:nvSpPr>
              <p:spPr bwMode="auto">
                <a:xfrm flipV="1">
                  <a:off x="1267" y="1123"/>
                  <a:ext cx="115" cy="115"/>
                </a:xfrm>
                <a:custGeom>
                  <a:avLst/>
                  <a:gdLst>
                    <a:gd name="T0" fmla="*/ 0 w 115"/>
                    <a:gd name="T1" fmla="*/ 115 h 115"/>
                    <a:gd name="T2" fmla="*/ 58 w 115"/>
                    <a:gd name="T3" fmla="*/ 0 h 115"/>
                    <a:gd name="T4" fmla="*/ 115 w 115"/>
                    <a:gd name="T5" fmla="*/ 115 h 115"/>
                  </a:gdLst>
                  <a:ahLst/>
                  <a:cxnLst>
                    <a:cxn ang="0">
                      <a:pos x="T0" y="T1"/>
                    </a:cxn>
                    <a:cxn ang="0">
                      <a:pos x="T2" y="T3"/>
                    </a:cxn>
                    <a:cxn ang="0">
                      <a:pos x="T4" y="T5"/>
                    </a:cxn>
                  </a:cxnLst>
                  <a:rect l="0" t="0" r="r" b="b"/>
                  <a:pathLst>
                    <a:path w="115" h="115">
                      <a:moveTo>
                        <a:pt x="0" y="115"/>
                      </a:moveTo>
                      <a:cubicBezTo>
                        <a:pt x="19" y="57"/>
                        <a:pt x="39" y="0"/>
                        <a:pt x="58" y="0"/>
                      </a:cubicBezTo>
                      <a:cubicBezTo>
                        <a:pt x="77" y="0"/>
                        <a:pt x="96" y="57"/>
                        <a:pt x="115" y="115"/>
                      </a:cubicBezTo>
                    </a:path>
                  </a:pathLst>
                </a:custGeom>
                <a:noFill/>
                <a:ln w="19050" cap="flat"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65" name="Line 275"/>
              <p:cNvSpPr>
                <a:spLocks noChangeShapeType="1"/>
              </p:cNvSpPr>
              <p:nvPr/>
            </p:nvSpPr>
            <p:spPr bwMode="auto">
              <a:xfrm>
                <a:off x="1094" y="1181"/>
                <a:ext cx="346" cy="0"/>
              </a:xfrm>
              <a:prstGeom prst="line">
                <a:avLst/>
              </a:prstGeom>
              <a:noFill/>
              <a:ln w="12700">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cxnSp>
        <p:nvCxnSpPr>
          <p:cNvPr id="70" name="Straight Connector 69"/>
          <p:cNvCxnSpPr>
            <a:endCxn id="6" idx="1"/>
          </p:cNvCxnSpPr>
          <p:nvPr/>
        </p:nvCxnSpPr>
        <p:spPr>
          <a:xfrm>
            <a:off x="1529582" y="2828509"/>
            <a:ext cx="913830" cy="2381"/>
          </a:xfrm>
          <a:prstGeom prst="line">
            <a:avLst/>
          </a:prstGeom>
          <a:ln w="19050">
            <a:solidFill>
              <a:schemeClr val="bg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1" name="TextBox 70"/>
          <p:cNvSpPr txBox="1"/>
          <p:nvPr/>
        </p:nvSpPr>
        <p:spPr>
          <a:xfrm>
            <a:off x="567114" y="2765557"/>
            <a:ext cx="377026" cy="553998"/>
          </a:xfrm>
          <a:prstGeom prst="rect">
            <a:avLst/>
          </a:prstGeom>
          <a:noFill/>
        </p:spPr>
        <p:txBody>
          <a:bodyPr wrap="none" rtlCol="0">
            <a:spAutoFit/>
          </a:bodyPr>
          <a:lstStyle/>
          <a:p>
            <a:r>
              <a:rPr lang="en-US" sz="3000" i="1" dirty="0" smtClean="0">
                <a:solidFill>
                  <a:schemeClr val="bg1"/>
                </a:solidFill>
                <a:latin typeface="Times" panose="02020603050405020304" pitchFamily="18" charset="0"/>
                <a:cs typeface="Times" panose="02020603050405020304" pitchFamily="18" charset="0"/>
              </a:rPr>
              <a:t>?</a:t>
            </a:r>
          </a:p>
        </p:txBody>
      </p:sp>
      <p:grpSp>
        <p:nvGrpSpPr>
          <p:cNvPr id="72" name="Group 267"/>
          <p:cNvGrpSpPr>
            <a:grpSpLocks/>
          </p:cNvGrpSpPr>
          <p:nvPr/>
        </p:nvGrpSpPr>
        <p:grpSpPr bwMode="auto">
          <a:xfrm>
            <a:off x="7424154" y="1893077"/>
            <a:ext cx="549275" cy="914400"/>
            <a:chOff x="576" y="835"/>
            <a:chExt cx="346" cy="576"/>
          </a:xfrm>
        </p:grpSpPr>
        <p:sp>
          <p:nvSpPr>
            <p:cNvPr id="73" name="Oval 268"/>
            <p:cNvSpPr>
              <a:spLocks noChangeArrowheads="1"/>
            </p:cNvSpPr>
            <p:nvPr/>
          </p:nvSpPr>
          <p:spPr bwMode="auto">
            <a:xfrm>
              <a:off x="576" y="950"/>
              <a:ext cx="346" cy="346"/>
            </a:xfrm>
            <a:prstGeom prst="ellipse">
              <a:avLst/>
            </a:prstGeom>
            <a:noFill/>
            <a:ln w="1905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 name="Line 269"/>
            <p:cNvSpPr>
              <a:spLocks noChangeShapeType="1"/>
            </p:cNvSpPr>
            <p:nvPr/>
          </p:nvSpPr>
          <p:spPr bwMode="auto">
            <a:xfrm>
              <a:off x="749" y="835"/>
              <a:ext cx="0" cy="115"/>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5" name="Line 270"/>
            <p:cNvSpPr>
              <a:spLocks noChangeShapeType="1"/>
            </p:cNvSpPr>
            <p:nvPr/>
          </p:nvSpPr>
          <p:spPr bwMode="auto">
            <a:xfrm>
              <a:off x="749" y="1296"/>
              <a:ext cx="0" cy="115"/>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76" name="Group 271"/>
            <p:cNvGrpSpPr>
              <a:grpSpLocks/>
            </p:cNvGrpSpPr>
            <p:nvPr/>
          </p:nvGrpSpPr>
          <p:grpSpPr bwMode="auto">
            <a:xfrm>
              <a:off x="600" y="1026"/>
              <a:ext cx="288" cy="191"/>
              <a:chOff x="1094" y="1066"/>
              <a:chExt cx="346" cy="230"/>
            </a:xfrm>
          </p:grpSpPr>
          <p:grpSp>
            <p:nvGrpSpPr>
              <p:cNvPr id="77" name="Group 272"/>
              <p:cNvGrpSpPr>
                <a:grpSpLocks/>
              </p:cNvGrpSpPr>
              <p:nvPr/>
            </p:nvGrpSpPr>
            <p:grpSpPr bwMode="auto">
              <a:xfrm>
                <a:off x="1152" y="1066"/>
                <a:ext cx="230" cy="230"/>
                <a:chOff x="1152" y="1008"/>
                <a:chExt cx="230" cy="230"/>
              </a:xfrm>
            </p:grpSpPr>
            <p:sp>
              <p:nvSpPr>
                <p:cNvPr id="79" name="Freeform 273"/>
                <p:cNvSpPr>
                  <a:spLocks/>
                </p:cNvSpPr>
                <p:nvPr/>
              </p:nvSpPr>
              <p:spPr bwMode="auto">
                <a:xfrm>
                  <a:off x="1152" y="1008"/>
                  <a:ext cx="115" cy="115"/>
                </a:xfrm>
                <a:custGeom>
                  <a:avLst/>
                  <a:gdLst>
                    <a:gd name="T0" fmla="*/ 0 w 115"/>
                    <a:gd name="T1" fmla="*/ 115 h 115"/>
                    <a:gd name="T2" fmla="*/ 58 w 115"/>
                    <a:gd name="T3" fmla="*/ 0 h 115"/>
                    <a:gd name="T4" fmla="*/ 115 w 115"/>
                    <a:gd name="T5" fmla="*/ 115 h 115"/>
                  </a:gdLst>
                  <a:ahLst/>
                  <a:cxnLst>
                    <a:cxn ang="0">
                      <a:pos x="T0" y="T1"/>
                    </a:cxn>
                    <a:cxn ang="0">
                      <a:pos x="T2" y="T3"/>
                    </a:cxn>
                    <a:cxn ang="0">
                      <a:pos x="T4" y="T5"/>
                    </a:cxn>
                  </a:cxnLst>
                  <a:rect l="0" t="0" r="r" b="b"/>
                  <a:pathLst>
                    <a:path w="115" h="115">
                      <a:moveTo>
                        <a:pt x="0" y="115"/>
                      </a:moveTo>
                      <a:cubicBezTo>
                        <a:pt x="19" y="57"/>
                        <a:pt x="39" y="0"/>
                        <a:pt x="58" y="0"/>
                      </a:cubicBezTo>
                      <a:cubicBezTo>
                        <a:pt x="77" y="0"/>
                        <a:pt x="96" y="57"/>
                        <a:pt x="115" y="115"/>
                      </a:cubicBezTo>
                    </a:path>
                  </a:pathLst>
                </a:custGeom>
                <a:noFill/>
                <a:ln w="19050" cap="flat"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0" name="Freeform 274"/>
                <p:cNvSpPr>
                  <a:spLocks/>
                </p:cNvSpPr>
                <p:nvPr/>
              </p:nvSpPr>
              <p:spPr bwMode="auto">
                <a:xfrm flipV="1">
                  <a:off x="1267" y="1123"/>
                  <a:ext cx="115" cy="115"/>
                </a:xfrm>
                <a:custGeom>
                  <a:avLst/>
                  <a:gdLst>
                    <a:gd name="T0" fmla="*/ 0 w 115"/>
                    <a:gd name="T1" fmla="*/ 115 h 115"/>
                    <a:gd name="T2" fmla="*/ 58 w 115"/>
                    <a:gd name="T3" fmla="*/ 0 h 115"/>
                    <a:gd name="T4" fmla="*/ 115 w 115"/>
                    <a:gd name="T5" fmla="*/ 115 h 115"/>
                  </a:gdLst>
                  <a:ahLst/>
                  <a:cxnLst>
                    <a:cxn ang="0">
                      <a:pos x="T0" y="T1"/>
                    </a:cxn>
                    <a:cxn ang="0">
                      <a:pos x="T2" y="T3"/>
                    </a:cxn>
                    <a:cxn ang="0">
                      <a:pos x="T4" y="T5"/>
                    </a:cxn>
                  </a:cxnLst>
                  <a:rect l="0" t="0" r="r" b="b"/>
                  <a:pathLst>
                    <a:path w="115" h="115">
                      <a:moveTo>
                        <a:pt x="0" y="115"/>
                      </a:moveTo>
                      <a:cubicBezTo>
                        <a:pt x="19" y="57"/>
                        <a:pt x="39" y="0"/>
                        <a:pt x="58" y="0"/>
                      </a:cubicBezTo>
                      <a:cubicBezTo>
                        <a:pt x="77" y="0"/>
                        <a:pt x="96" y="57"/>
                        <a:pt x="115" y="115"/>
                      </a:cubicBezTo>
                    </a:path>
                  </a:pathLst>
                </a:custGeom>
                <a:noFill/>
                <a:ln w="19050" cap="flat"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78" name="Line 275"/>
              <p:cNvSpPr>
                <a:spLocks noChangeShapeType="1"/>
              </p:cNvSpPr>
              <p:nvPr/>
            </p:nvSpPr>
            <p:spPr bwMode="auto">
              <a:xfrm>
                <a:off x="1094" y="1181"/>
                <a:ext cx="346" cy="0"/>
              </a:xfrm>
              <a:prstGeom prst="line">
                <a:avLst/>
              </a:prstGeom>
              <a:noFill/>
              <a:ln w="12700">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81" name="TextBox 80"/>
          <p:cNvSpPr txBox="1"/>
          <p:nvPr/>
        </p:nvSpPr>
        <p:spPr>
          <a:xfrm>
            <a:off x="8043825" y="2042757"/>
            <a:ext cx="747320" cy="553998"/>
          </a:xfrm>
          <a:prstGeom prst="rect">
            <a:avLst/>
          </a:prstGeom>
          <a:noFill/>
        </p:spPr>
        <p:txBody>
          <a:bodyPr wrap="none" rtlCol="0">
            <a:spAutoFit/>
          </a:bodyPr>
          <a:lstStyle/>
          <a:p>
            <a:r>
              <a:rPr lang="en-US" sz="3000" i="1" dirty="0" smtClean="0">
                <a:solidFill>
                  <a:schemeClr val="bg1"/>
                </a:solidFill>
                <a:latin typeface="Times" panose="02020603050405020304" pitchFamily="18" charset="0"/>
                <a:cs typeface="Times" panose="02020603050405020304" pitchFamily="18" charset="0"/>
              </a:rPr>
              <a:t>P</a:t>
            </a:r>
            <a:r>
              <a:rPr lang="en-US" sz="3000" i="1" baseline="-25000" dirty="0" smtClean="0">
                <a:solidFill>
                  <a:schemeClr val="bg1"/>
                </a:solidFill>
                <a:latin typeface="Times" panose="02020603050405020304" pitchFamily="18" charset="0"/>
                <a:cs typeface="Times" panose="02020603050405020304" pitchFamily="18" charset="0"/>
              </a:rPr>
              <a:t>in1</a:t>
            </a:r>
          </a:p>
        </p:txBody>
      </p:sp>
    </p:spTree>
    <p:extLst>
      <p:ext uri="{BB962C8B-B14F-4D97-AF65-F5344CB8AC3E}">
        <p14:creationId xmlns:p14="http://schemas.microsoft.com/office/powerpoint/2010/main" val="42340507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3-dB Hybrid (3-dB Coupler)</a:t>
            </a:r>
            <a:endParaRPr lang="en-US" dirty="0"/>
          </a:p>
        </p:txBody>
      </p:sp>
      <p:sp>
        <p:nvSpPr>
          <p:cNvPr id="3" name="Text Placeholder 2"/>
          <p:cNvSpPr>
            <a:spLocks noGrp="1"/>
          </p:cNvSpPr>
          <p:nvPr>
            <p:ph type="body" sz="quarter" idx="10"/>
          </p:nvPr>
        </p:nvSpPr>
        <p:spPr/>
        <p:txBody>
          <a:bodyPr/>
          <a:lstStyle/>
          <a:p>
            <a:r>
              <a:rPr lang="en-US" dirty="0" smtClean="0"/>
              <a:t>Another way to split high frequency power is to use a hybrid</a:t>
            </a:r>
          </a:p>
          <a:p>
            <a:pPr lvl="1"/>
            <a:r>
              <a:rPr lang="en-US" dirty="0" smtClean="0"/>
              <a:t>The two outputs of a Wilkinson power divider are in phase</a:t>
            </a:r>
          </a:p>
          <a:p>
            <a:pPr lvl="1"/>
            <a:r>
              <a:rPr lang="en-US" dirty="0" smtClean="0"/>
              <a:t>A 3-dB hybrid splits power with a phase difference</a:t>
            </a:r>
          </a:p>
        </p:txBody>
      </p:sp>
      <p:pic>
        <p:nvPicPr>
          <p:cNvPr id="8194" name="Picture 2" descr="http://upload.wikimedia.org/wikipedia/en/thumb/3/34/Directional_coupler_symbols.svg/394px-Directional_coupler_symbols.svg.png"/>
          <p:cNvPicPr>
            <a:picLocks noChangeAspect="1" noChangeArrowheads="1"/>
          </p:cNvPicPr>
          <p:nvPr/>
        </p:nvPicPr>
        <p:blipFill rotWithShape="1">
          <a:blip r:embed="rId2">
            <a:extLst>
              <a:ext uri="{28A0092B-C50C-407E-A947-70E740481C1C}">
                <a14:useLocalDpi xmlns:a14="http://schemas.microsoft.com/office/drawing/2010/main" val="0"/>
              </a:ext>
            </a:extLst>
          </a:blip>
          <a:srcRect b="54044"/>
          <a:stretch/>
        </p:blipFill>
        <p:spPr bwMode="auto">
          <a:xfrm>
            <a:off x="1693206" y="2793946"/>
            <a:ext cx="5716312" cy="24936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2231547"/>
      </p:ext>
    </p:extLst>
  </p:cSld>
  <p:clrMapOvr>
    <a:masterClrMapping/>
  </p:clrMapOvr>
  <p:timing>
    <p:tnLst>
      <p:par>
        <p:cTn id="1" dur="indefinite" restart="never" nodeType="tmRoot"/>
      </p:par>
    </p:tnLst>
  </p:timing>
</p:sld>
</file>

<file path=ppt/theme/theme1.xml><?xml version="1.0" encoding="utf-8"?>
<a:theme xmlns:a="http://schemas.openxmlformats.org/drawingml/2006/main" name="UCDart_Template">
  <a:themeElements>
    <a:clrScheme name="Custom 1">
      <a:dk1>
        <a:srgbClr val="000000"/>
      </a:dk1>
      <a:lt1>
        <a:srgbClr val="FFFFFF"/>
      </a:lt1>
      <a:dk2>
        <a:srgbClr val="10034C"/>
      </a:dk2>
      <a:lt2>
        <a:srgbClr val="D5A953"/>
      </a:lt2>
      <a:accent1>
        <a:srgbClr val="FFFFFF"/>
      </a:accent1>
      <a:accent2>
        <a:srgbClr val="FFFFFF"/>
      </a:accent2>
      <a:accent3>
        <a:srgbClr val="AAAAB2"/>
      </a:accent3>
      <a:accent4>
        <a:srgbClr val="DADADA"/>
      </a:accent4>
      <a:accent5>
        <a:srgbClr val="FFFFFF"/>
      </a:accent5>
      <a:accent6>
        <a:srgbClr val="E7E7E7"/>
      </a:accent6>
      <a:hlink>
        <a:srgbClr val="0070C0"/>
      </a:hlink>
      <a:folHlink>
        <a:srgbClr val="FFFFFF"/>
      </a:folHlink>
    </a:clrScheme>
    <a:fontScheme name="Blank Presentation">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9525" cap="flat" cmpd="sng" algn="ctr">
          <a:solidFill>
            <a:schemeClr val="bg2"/>
          </a:solidFill>
          <a:prstDash val="solid"/>
          <a:round/>
          <a:headEnd type="none" w="med" len="med"/>
          <a:tailEnd type="none" w="med" len="med"/>
        </a:ln>
        <a:effectLst/>
      </a:spPr>
      <a:bodyPr vert="horz" wrap="square" lIns="91440" tIns="45720" rIns="91440" bIns="45720" numCol="1" rtlCol="0"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sz="2400" b="0" i="0" u="none" strike="noStrike" cap="none" normalizeH="0" baseline="0" smtClean="0">
            <a:ln>
              <a:noFill/>
            </a:ln>
            <a:solidFill>
              <a:schemeClr val="tx1"/>
            </a:solidFill>
            <a:effectLst/>
            <a:latin typeface="Times" pitchFamily="1" charset="0"/>
          </a:defRPr>
        </a:defPPr>
      </a:lstStyle>
    </a:spDef>
    <a:lnDef>
      <a:spPr>
        <a:ln w="19050">
          <a:solidFill>
            <a:schemeClr val="bg2"/>
          </a:solidFill>
          <a:headEnd type="none" w="med" len="med"/>
          <a:tailEnd type="triangl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3000" dirty="0" smtClean="0">
            <a:solidFill>
              <a:schemeClr val="bg1"/>
            </a:solidFill>
            <a:latin typeface="+mj-lt"/>
          </a:defRPr>
        </a:defPPr>
      </a:lstStyle>
    </a:tx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Blank Presentation 8">
        <a:dk1>
          <a:srgbClr val="D9BE59"/>
        </a:dk1>
        <a:lt1>
          <a:srgbClr val="FFFFFF"/>
        </a:lt1>
        <a:dk2>
          <a:srgbClr val="FFFFFF"/>
        </a:dk2>
        <a:lt2>
          <a:srgbClr val="000000"/>
        </a:lt2>
        <a:accent1>
          <a:srgbClr val="E3DC85"/>
        </a:accent1>
        <a:accent2>
          <a:srgbClr val="B9C7D9"/>
        </a:accent2>
        <a:accent3>
          <a:srgbClr val="FFFFFF"/>
        </a:accent3>
        <a:accent4>
          <a:srgbClr val="B9A24B"/>
        </a:accent4>
        <a:accent5>
          <a:srgbClr val="EFEBC2"/>
        </a:accent5>
        <a:accent6>
          <a:srgbClr val="A7B4C4"/>
        </a:accent6>
        <a:hlink>
          <a:srgbClr val="E1E7B7"/>
        </a:hlink>
        <a:folHlink>
          <a:srgbClr val="7892C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21313</TotalTime>
  <Words>1094</Words>
  <Application>Microsoft Office PowerPoint</Application>
  <PresentationFormat>On-screen Show (4:3)</PresentationFormat>
  <Paragraphs>227</Paragraphs>
  <Slides>32</Slides>
  <Notes>4</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32</vt:i4>
      </vt:variant>
    </vt:vector>
  </HeadingPairs>
  <TitlesOfParts>
    <vt:vector size="48" baseType="lpstr">
      <vt:lpstr>굴림</vt:lpstr>
      <vt:lpstr>ＭＳ Ｐゴシック</vt:lpstr>
      <vt:lpstr>宋体</vt:lpstr>
      <vt:lpstr>Arial</vt:lpstr>
      <vt:lpstr>Calibri</vt:lpstr>
      <vt:lpstr>Cambria Math</vt:lpstr>
      <vt:lpstr>Courier New</vt:lpstr>
      <vt:lpstr>Franklin Gothic Demi</vt:lpstr>
      <vt:lpstr>Franklin Gothic Medium Cond</vt:lpstr>
      <vt:lpstr>Kalinga</vt:lpstr>
      <vt:lpstr>Myriad Pro</vt:lpstr>
      <vt:lpstr>Tahoma</vt:lpstr>
      <vt:lpstr>Times</vt:lpstr>
      <vt:lpstr>Verdana</vt:lpstr>
      <vt:lpstr>Wingdings</vt:lpstr>
      <vt:lpstr>UCDart_Template</vt:lpstr>
      <vt:lpstr>Design of RF &amp; Microwave Systems</vt:lpstr>
      <vt:lpstr>Power Splitters and Power Combiners</vt:lpstr>
      <vt:lpstr>Power Splitters and Power Combiners</vt:lpstr>
      <vt:lpstr>Power Splitters and Power Combiners</vt:lpstr>
      <vt:lpstr>Power Splitters and Power Combiners</vt:lpstr>
      <vt:lpstr>Wilkinson Power Divider</vt:lpstr>
      <vt:lpstr>Wilkinson Power Divider</vt:lpstr>
      <vt:lpstr>Wilkinson Power Divider</vt:lpstr>
      <vt:lpstr>3-dB Hybrid (3-dB Coupler)</vt:lpstr>
      <vt:lpstr>90⁰ Hybrid</vt:lpstr>
      <vt:lpstr>180⁰ Hybrid</vt:lpstr>
      <vt:lpstr>180⁰ Hybrid</vt:lpstr>
      <vt:lpstr>180⁰ Hybrid</vt:lpstr>
      <vt:lpstr>180⁰ Hybrid</vt:lpstr>
      <vt:lpstr>180⁰ Hybrid</vt:lpstr>
      <vt:lpstr>180⁰ Hybrid</vt:lpstr>
      <vt:lpstr>Couplers</vt:lpstr>
      <vt:lpstr>Filters</vt:lpstr>
      <vt:lpstr>Filters</vt:lpstr>
      <vt:lpstr>Filters</vt:lpstr>
      <vt:lpstr>Filters</vt:lpstr>
      <vt:lpstr>Diplexer</vt:lpstr>
      <vt:lpstr>Frequency Division Duplexing (FDD)</vt:lpstr>
      <vt:lpstr>GSM Example</vt:lpstr>
      <vt:lpstr>Diplexer and Duplexer</vt:lpstr>
      <vt:lpstr>Time Division Duplexing (TDD)</vt:lpstr>
      <vt:lpstr>Example: Bluetooth</vt:lpstr>
      <vt:lpstr>FDD vs. TDD</vt:lpstr>
      <vt:lpstr>FDD vs. TDD</vt:lpstr>
      <vt:lpstr>FDD vs. TDD</vt:lpstr>
      <vt:lpstr>Circulator</vt:lpstr>
      <vt:lpstr>Use Circulator in Radar Systems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2</dc:title>
  <dc:creator>Xiaoguang</dc:creator>
  <cp:lastModifiedBy>Xiaoguang Liu</cp:lastModifiedBy>
  <cp:revision>1018</cp:revision>
  <cp:lastPrinted>2013-10-02T22:47:25Z</cp:lastPrinted>
  <dcterms:created xsi:type="dcterms:W3CDTF">2012-04-15T01:51:12Z</dcterms:created>
  <dcterms:modified xsi:type="dcterms:W3CDTF">2015-11-13T18:38:41Z</dcterms:modified>
</cp:coreProperties>
</file>