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308" r:id="rId4"/>
    <p:sldId id="322" r:id="rId5"/>
    <p:sldId id="324" r:id="rId6"/>
    <p:sldId id="313" r:id="rId7"/>
    <p:sldId id="316" r:id="rId8"/>
    <p:sldId id="319" r:id="rId9"/>
    <p:sldId id="317" r:id="rId10"/>
    <p:sldId id="328" r:id="rId11"/>
    <p:sldId id="321" r:id="rId12"/>
    <p:sldId id="330" r:id="rId13"/>
    <p:sldId id="326" r:id="rId14"/>
    <p:sldId id="325" r:id="rId15"/>
    <p:sldId id="331" r:id="rId16"/>
    <p:sldId id="332" r:id="rId17"/>
    <p:sldId id="264" r:id="rId18"/>
    <p:sldId id="315" r:id="rId19"/>
    <p:sldId id="307" r:id="rId20"/>
    <p:sldId id="27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82" autoAdjust="0"/>
    <p:restoredTop sz="93842" autoAdjust="0"/>
  </p:normalViewPr>
  <p:slideViewPr>
    <p:cSldViewPr snapToGrid="0" snapToObjects="1">
      <p:cViewPr varScale="1">
        <p:scale>
          <a:sx n="119" d="100"/>
          <a:sy n="119" d="100"/>
        </p:scale>
        <p:origin x="918" y="9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9/23/2016 Friday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9/23/2016 Friday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in the future.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cdart.github.io/education/eec134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ieee.org/conferences_events/conferences/publishing/template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29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sbi@ucdavis.edu" TargetMode="External"/><Relationship Id="rId7" Type="http://schemas.openxmlformats.org/officeDocument/2006/relationships/image" Target="../media/image4.jpeg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mailto:haowang@ucdavis.edu" TargetMode="External"/><Relationship Id="rId4" Type="http://schemas.openxmlformats.org/officeDocument/2006/relationships/hyperlink" Target="mailto:dkuzmenko@ucdavis.edu" TargetMode="Externa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rt/UCD-EEC134/blob/master/support/schedule/eec134-schedule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530-289-6367</a:t>
            </a: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0: </a:t>
            </a:r>
            <a:r>
              <a:rPr lang="en-US" sz="320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sz="3200" b="1" dirty="0">
                <a:solidFill>
                  <a:srgbClr val="FF0000"/>
                </a:solidFill>
              </a:rPr>
              <a:t>Be warned!</a:t>
            </a:r>
            <a:r>
              <a:rPr lang="en-US" sz="3200" dirty="0"/>
              <a:t> </a:t>
            </a:r>
          </a:p>
          <a:p>
            <a:r>
              <a:rPr lang="en-US" dirty="0"/>
              <a:t>Labs are heavy and time consuming. </a:t>
            </a:r>
          </a:p>
          <a:p>
            <a:endParaRPr lang="en-US" dirty="0"/>
          </a:p>
          <a:p>
            <a:r>
              <a:rPr lang="en-US" dirty="0"/>
              <a:t>Do the pre-lab problems, read the lab manually carefully, and plan well before you walk into the lab.</a:t>
            </a:r>
          </a:p>
          <a:p>
            <a:endParaRPr lang="en-US" dirty="0"/>
          </a:p>
          <a:p>
            <a:r>
              <a:rPr lang="en-US" dirty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and Monday sessions!</a:t>
            </a:r>
          </a:p>
          <a:p>
            <a:endParaRPr lang="en-US" dirty="0"/>
          </a:p>
          <a:p>
            <a:r>
              <a:rPr lang="en-US" dirty="0"/>
              <a:t>Lab reports are due on </a:t>
            </a:r>
            <a:r>
              <a:rPr lang="en-US" b="1" dirty="0"/>
              <a:t>Fridays</a:t>
            </a:r>
            <a:r>
              <a:rPr lang="en-US" dirty="0"/>
              <a:t> so plan your time well. If you rely on Monday sessions only, you will have </a:t>
            </a:r>
            <a:r>
              <a:rPr lang="en-US" b="1" dirty="0"/>
              <a:t>one weekend less </a:t>
            </a:r>
            <a:r>
              <a:rPr lang="en-US" dirty="0"/>
              <a:t>to finish your report!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Printed Circuit Board (PCB)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PCB design is a critical focus of this class</a:t>
            </a:r>
          </a:p>
          <a:p>
            <a:r>
              <a:rPr lang="en-US" dirty="0"/>
              <a:t>We will have three “free” PCB design runs in Quarter 1. 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run: Oct.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run: Nov.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run: Nov. 10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Hard deadlines; don’t even ask!</a:t>
            </a:r>
          </a:p>
          <a:p>
            <a:r>
              <a:rPr lang="en-US" dirty="0"/>
              <a:t>The cost of the above three runs is covered by the course fees</a:t>
            </a:r>
          </a:p>
          <a:p>
            <a:pPr lvl="1"/>
            <a:r>
              <a:rPr lang="en-US" dirty="0"/>
              <a:t>If you miss the deadline, you can still have the PCB made at your own cost</a:t>
            </a:r>
          </a:p>
          <a:p>
            <a:r>
              <a:rPr lang="en-US" dirty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1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 × Pre-lab assignments </a:t>
            </a:r>
          </a:p>
          <a:p>
            <a:endParaRPr lang="en-US" dirty="0"/>
          </a:p>
          <a:p>
            <a:r>
              <a:rPr lang="en-US" dirty="0"/>
              <a:t>6 × Lab reports</a:t>
            </a:r>
          </a:p>
          <a:p>
            <a:endParaRPr lang="en-US" dirty="0"/>
          </a:p>
          <a:p>
            <a:r>
              <a:rPr lang="en-US" dirty="0"/>
              <a:t>3 × PCB design reports</a:t>
            </a:r>
          </a:p>
          <a:p>
            <a:endParaRPr lang="en-US" dirty="0"/>
          </a:p>
          <a:p>
            <a:r>
              <a:rPr lang="en-US" dirty="0"/>
              <a:t>3 × PCB test reports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Quarter 1 – Facilities and Supplies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Kemper 2112</a:t>
            </a:r>
            <a:r>
              <a:rPr lang="en-US" dirty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/>
              <a:t>2112 is usually locked outside of the class time, but each group can have a key to 2112 so that you can work off-hours</a:t>
            </a:r>
          </a:p>
          <a:p>
            <a:r>
              <a:rPr lang="en-US" dirty="0"/>
              <a:t>Each group will get a toolbox </a:t>
            </a:r>
          </a:p>
          <a:p>
            <a:pPr lvl="1"/>
            <a:r>
              <a:rPr lang="en-US" dirty="0"/>
              <a:t>In the first lab, you need to sign a form acknowledging that your group received the toolbox with all its contents</a:t>
            </a:r>
          </a:p>
          <a:p>
            <a:pPr lvl="1"/>
            <a:r>
              <a:rPr lang="en-US" dirty="0"/>
              <a:t>The toolbox and the components must be returned to the TA by the end of the Winter quarter before grades can be assigned</a:t>
            </a:r>
          </a:p>
          <a:p>
            <a:pPr lvl="1"/>
            <a:r>
              <a:rPr lang="en-US" dirty="0"/>
              <a:t>Your group must be responsible for replacing broken or lost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2: Performance Competition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Competition: measure the distance of </a:t>
                </a:r>
                <a:r>
                  <a:rPr lang="en-US" i="1" dirty="0"/>
                  <a:t>N</a:t>
                </a:r>
                <a:r>
                  <a:rPr lang="en-US" dirty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/>
                  <a:t>Bonus points will be given if signal processing is done on an embedded processing platform. </a:t>
                </a:r>
              </a:p>
              <a:p>
                <a:r>
                  <a:rPr lang="en-US" dirty="0"/>
                  <a:t>More details can be found in the “</a:t>
                </a:r>
                <a:r>
                  <a:rPr lang="en-US" i="1" u="sng" dirty="0"/>
                  <a:t>EEC134 Quarter2 Project Guidelines.pdf</a:t>
                </a:r>
                <a:r>
                  <a:rPr lang="en-US" dirty="0"/>
                  <a:t> ”document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2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final report per team/group:</a:t>
            </a:r>
          </a:p>
          <a:p>
            <a:pPr lvl="1"/>
            <a:r>
              <a:rPr lang="en-US" dirty="0"/>
              <a:t>A final project report on the design, implementation, testing, and discussion of your system. Sufficient details must be provided so that any group of students of similar knowledge/background can reproduce what you have done. If certain parts or the whole of your system failed to function, you need to include significant discussion what went wrong. </a:t>
            </a:r>
          </a:p>
          <a:p>
            <a:pPr lvl="1"/>
            <a:r>
              <a:rPr lang="en-US" b="1" dirty="0"/>
              <a:t>One</a:t>
            </a:r>
            <a:r>
              <a:rPr lang="en-US" dirty="0"/>
              <a:t> report is required for each team/group. Your design files (circuit schematics, CAD drawings, bill of materials, code) need to be submitted together with the report. </a:t>
            </a:r>
          </a:p>
          <a:p>
            <a:r>
              <a:rPr lang="en-US" dirty="0"/>
              <a:t>A technical note or application note per student:</a:t>
            </a:r>
          </a:p>
          <a:p>
            <a:pPr lvl="1"/>
            <a:r>
              <a:rPr lang="en-US" dirty="0"/>
              <a:t>This note will discuss a particular subject that this student has worked on in this class. For example, if a student primarily worked on PCB design for the radar circuits, then it may be appropriate for him/her to write a note on how to do PCB design, the lessons he/she learned during the course of designing an actual PCB, and useful suggestions for future students.</a:t>
            </a:r>
          </a:p>
          <a:p>
            <a:r>
              <a:rPr lang="en-US" dirty="0"/>
              <a:t>A collection of past reports: </a:t>
            </a:r>
            <a:r>
              <a:rPr lang="en-US" dirty="0">
                <a:hlinkClick r:id="rId2"/>
              </a:rPr>
              <a:t>http://ucdart.github.io/education/eec134.html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3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reports must follow the IEEE Conference Manuscript Template</a:t>
            </a:r>
          </a:p>
          <a:p>
            <a:pPr lvl="1"/>
            <a:r>
              <a:rPr lang="en-US" dirty="0">
                <a:hlinkClick r:id="rId2"/>
              </a:rPr>
              <a:t>https://www.ieee.org/conferences_events/conferences/publishing/templates.html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3" y="1965158"/>
            <a:ext cx="7896382" cy="468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89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Quarter 1 (33 pts)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Pre-lab reports (9x 1pts)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Lab reports (6x 2pts)</a:t>
            </a:r>
          </a:p>
          <a:p>
            <a:pPr lvl="1"/>
            <a:r>
              <a:rPr lang="en-US" dirty="0"/>
              <a:t>PCB design </a:t>
            </a:r>
            <a:r>
              <a:rPr lang="en-US" b="0" dirty="0"/>
              <a:t>reports </a:t>
            </a:r>
            <a:r>
              <a:rPr lang="en-US" dirty="0"/>
              <a:t>(3x 2pts)</a:t>
            </a:r>
          </a:p>
          <a:p>
            <a:pPr lvl="1"/>
            <a:r>
              <a:rPr lang="en-US" b="0" dirty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/>
              <a:t> Quarter 2 (45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Note / Tutorial (15 pts)</a:t>
            </a:r>
          </a:p>
          <a:p>
            <a:r>
              <a:rPr lang="en-US" dirty="0"/>
              <a:t>Peer review (</a:t>
            </a:r>
            <a:r>
              <a:rPr lang="en-US" dirty="0">
                <a:solidFill>
                  <a:srgbClr val="0070C0"/>
                </a:solidFill>
              </a:rPr>
              <a:t>15 pts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Participation (7 pts)</a:t>
            </a:r>
          </a:p>
          <a:p>
            <a:pPr lvl="1"/>
            <a:r>
              <a:rPr lang="en-US" dirty="0"/>
              <a:t>Based on Piazza participation, weekly report and presentation (quarter 2)</a:t>
            </a:r>
          </a:p>
          <a:p>
            <a:pPr lvl="1"/>
            <a:r>
              <a:rPr lang="en-US" dirty="0"/>
              <a:t>Graded by the instructor and TA</a:t>
            </a:r>
          </a:p>
          <a:p>
            <a:pPr lvl="1"/>
            <a:r>
              <a:rPr lang="en-US" dirty="0"/>
              <a:t>Purely subjective </a:t>
            </a:r>
          </a:p>
          <a:p>
            <a:r>
              <a:rPr lang="en-US" dirty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400504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for Bonus!</a:t>
            </a:r>
          </a:p>
          <a:p>
            <a:pPr lvl="1"/>
            <a:r>
              <a:rPr lang="en-US" dirty="0"/>
              <a:t>Help us find errors (typos, grammar mistakes, technical mistakes, </a:t>
            </a:r>
            <a:r>
              <a:rPr lang="en-US" dirty="0" err="1"/>
              <a:t>etc</a:t>
            </a:r>
            <a:r>
              <a:rPr lang="en-US" dirty="0"/>
              <a:t>) in the course materials (lecture notes, lab manuals, guidelines,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first to find and report an error on Piazza gets 0.1 point for each error</a:t>
            </a:r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/>
              <a:t>Getting your HAM radio license </a:t>
            </a:r>
          </a:p>
          <a:p>
            <a:pPr lvl="1"/>
            <a:r>
              <a:rPr lang="en-US" dirty="0"/>
              <a:t>Technician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above 30 MHz</a:t>
            </a:r>
          </a:p>
          <a:p>
            <a:pPr lvl="1"/>
            <a:r>
              <a:rPr lang="en-US" dirty="0"/>
              <a:t>General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Access to the HF band</a:t>
            </a:r>
          </a:p>
          <a:p>
            <a:pPr lvl="1"/>
            <a:r>
              <a:rPr lang="en-US" dirty="0"/>
              <a:t>Extra (</a:t>
            </a:r>
            <a:r>
              <a:rPr lang="en-US" dirty="0">
                <a:solidFill>
                  <a:srgbClr val="00B050"/>
                </a:solidFill>
              </a:rPr>
              <a:t>3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on all bands</a:t>
            </a:r>
          </a:p>
          <a:p>
            <a:r>
              <a:rPr lang="en-US" dirty="0"/>
              <a:t>Log on to </a:t>
            </a:r>
            <a:r>
              <a:rPr lang="en-US" dirty="0">
                <a:hlinkClick r:id="rId2"/>
              </a:rPr>
              <a:t>www.arrl.org</a:t>
            </a:r>
            <a:r>
              <a:rPr lang="en-US" dirty="0"/>
              <a:t> for information on licensing and exams</a:t>
            </a:r>
          </a:p>
          <a:p>
            <a:r>
              <a:rPr lang="en-US" dirty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http://www.hamradioschool.com/</a:t>
            </a:r>
            <a:r>
              <a:rPr lang="en-US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We may arrange training sessions or even exams</a:t>
            </a:r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/>
              <a:t>To provide a system design perspective</a:t>
            </a:r>
          </a:p>
          <a:p>
            <a:r>
              <a:rPr lang="en-US" sz="2400" dirty="0"/>
              <a:t>To get your hands dirty</a:t>
            </a:r>
          </a:p>
          <a:p>
            <a:r>
              <a:rPr lang="en-US" sz="2400" dirty="0"/>
              <a:t>To promote teamwork</a:t>
            </a:r>
          </a:p>
          <a:p>
            <a:r>
              <a:rPr lang="en-US" sz="2400" dirty="0"/>
              <a:t>To promote self-learning</a:t>
            </a:r>
          </a:p>
          <a:p>
            <a:r>
              <a:rPr lang="en-US" sz="2400" dirty="0"/>
              <a:t>To improve communication (oral &amp; written) skills </a:t>
            </a:r>
          </a:p>
          <a:p>
            <a:r>
              <a:rPr lang="en-US" sz="2400" dirty="0"/>
              <a:t>To push your limit!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>
                <a:hlinkClick r:id="rId2"/>
              </a:rPr>
              <a:t>https://piazza.com/ucdavis/fall2014/eec134a/home</a:t>
            </a:r>
            <a:r>
              <a:rPr lang="en-US" sz="16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http://www.eevblog.com/forum/</a:t>
            </a:r>
            <a:endParaRPr lang="en-US" sz="1400" dirty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https://forums.adafruit.com/</a:t>
            </a:r>
            <a:r>
              <a:rPr lang="en-US" sz="14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sz="1800" dirty="0"/>
              <a:t>Instructor</a:t>
            </a:r>
          </a:p>
          <a:p>
            <a:pPr lvl="1"/>
            <a:r>
              <a:rPr lang="en-US" sz="1600" dirty="0"/>
              <a:t>Dr. Xiaoguang “Leo” Liu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2"/>
              </a:rPr>
              <a:t>lxgliu@ucdavis.edu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Office hour: </a:t>
            </a:r>
            <a:r>
              <a:rPr lang="en-US" sz="1400" b="1" dirty="0"/>
              <a:t>10 AM – 12 PM Tuesday </a:t>
            </a:r>
            <a:r>
              <a:rPr lang="en-US" sz="1400" dirty="0"/>
              <a:t>or </a:t>
            </a:r>
            <a:r>
              <a:rPr lang="en-US" sz="1400" b="1" dirty="0"/>
              <a:t>by appointment in Kemper 3169</a:t>
            </a:r>
            <a:r>
              <a:rPr lang="en-US" sz="1400" dirty="0"/>
              <a:t> </a:t>
            </a:r>
            <a:endParaRPr lang="en-US" sz="1400" b="1" dirty="0"/>
          </a:p>
          <a:p>
            <a:r>
              <a:rPr lang="en-US" sz="1800" dirty="0"/>
              <a:t>Teaching Assistants</a:t>
            </a:r>
          </a:p>
          <a:p>
            <a:pPr lvl="1"/>
            <a:r>
              <a:rPr lang="en-US" sz="1600" dirty="0" err="1"/>
              <a:t>Songjie</a:t>
            </a:r>
            <a:r>
              <a:rPr lang="en-US" sz="1600" dirty="0"/>
              <a:t> Bi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3"/>
              </a:rPr>
              <a:t>sbi@ucdavis.edu</a:t>
            </a:r>
            <a:endParaRPr lang="en-US" sz="1400" dirty="0"/>
          </a:p>
          <a:p>
            <a:pPr lvl="2"/>
            <a:r>
              <a:rPr lang="en-US" sz="1400" dirty="0"/>
              <a:t>Office hours: </a:t>
            </a:r>
            <a:r>
              <a:rPr lang="en-US" sz="1400" b="1" dirty="0"/>
              <a:t>TBD</a:t>
            </a:r>
          </a:p>
          <a:p>
            <a:pPr lvl="1"/>
            <a:r>
              <a:rPr lang="en-US" sz="1600" dirty="0"/>
              <a:t>Daniel </a:t>
            </a:r>
            <a:r>
              <a:rPr lang="en-US" sz="1600" dirty="0" err="1"/>
              <a:t>Kuzmenko</a:t>
            </a:r>
            <a:endParaRPr lang="en-US" sz="1600" dirty="0"/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4"/>
              </a:rPr>
              <a:t>dkuzmenko@ucdavis.edu</a:t>
            </a:r>
            <a:r>
              <a:rPr lang="en-US" sz="1400" dirty="0"/>
              <a:t> Office hours: </a:t>
            </a:r>
            <a:r>
              <a:rPr lang="en-US" sz="1400" b="1" dirty="0"/>
              <a:t>TBD</a:t>
            </a:r>
            <a:endParaRPr 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/>
              <a:t>Hao</a:t>
            </a:r>
            <a:r>
              <a:rPr lang="en-US" sz="1600" dirty="0"/>
              <a:t> Wang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5"/>
              </a:rPr>
              <a:t>haowang@ucdavis.edu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Office hours: </a:t>
            </a:r>
            <a:r>
              <a:rPr lang="en-US" sz="1400" b="1" dirty="0"/>
              <a:t>TBD</a:t>
            </a:r>
          </a:p>
          <a:p>
            <a:r>
              <a:rPr lang="en-US" sz="1800" dirty="0"/>
              <a:t>Lecture</a:t>
            </a:r>
          </a:p>
          <a:p>
            <a:pPr lvl="1"/>
            <a:r>
              <a:rPr lang="en-US" sz="1600" b="1" dirty="0"/>
              <a:t>12:10 – 2 PM, Friday</a:t>
            </a:r>
            <a:r>
              <a:rPr lang="en-US" sz="1600" dirty="0"/>
              <a:t> in TBD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/>
              <a:t>Lab</a:t>
            </a:r>
          </a:p>
          <a:p>
            <a:pPr lvl="1"/>
            <a:r>
              <a:rPr lang="en-US" sz="1600" dirty="0"/>
              <a:t>Session 1: </a:t>
            </a:r>
            <a:r>
              <a:rPr lang="en-US" sz="1600" b="1" dirty="0"/>
              <a:t>2 – 5 PM, Friday</a:t>
            </a:r>
          </a:p>
          <a:p>
            <a:pPr lvl="1"/>
            <a:r>
              <a:rPr lang="en-US" sz="1600" dirty="0"/>
              <a:t>Session 2: </a:t>
            </a:r>
            <a:r>
              <a:rPr lang="en-US" sz="1600" b="1" dirty="0"/>
              <a:t>9 AM – 12 PM, Friday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42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880" y="914400"/>
            <a:ext cx="1217966" cy="15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8356" y="4662859"/>
            <a:ext cx="288758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Additional lecture time needed</a:t>
            </a:r>
          </a:p>
        </p:txBody>
      </p:sp>
      <p:pic>
        <p:nvPicPr>
          <p:cNvPr id="5" name="Picture 2" descr="http://ucdart.github.io/images/songj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84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niel Kuzmenk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63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/>
              <a:t>All course materials are distributed through </a:t>
            </a:r>
            <a:r>
              <a:rPr lang="en-US" dirty="0" err="1"/>
              <a:t>SmartSite</a:t>
            </a:r>
            <a:endParaRPr lang="en-US" dirty="0"/>
          </a:p>
          <a:p>
            <a:r>
              <a:rPr lang="en-US" dirty="0"/>
              <a:t>The latest development of the course materials are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https://github.com/ucdart/UCD-EEC134</a:t>
            </a:r>
          </a:p>
          <a:p>
            <a:r>
              <a:rPr lang="en-US" dirty="0"/>
              <a:t>There is no required textbook for this class</a:t>
            </a:r>
          </a:p>
          <a:p>
            <a:r>
              <a:rPr lang="en-US" dirty="0"/>
              <a:t>A </a:t>
            </a:r>
            <a:r>
              <a:rPr lang="en-US" b="1" dirty="0"/>
              <a:t>highly recommended </a:t>
            </a:r>
            <a:r>
              <a:rPr lang="en-US" dirty="0"/>
              <a:t>reference: </a:t>
            </a:r>
            <a:r>
              <a:rPr lang="en-US" b="1" dirty="0"/>
              <a:t>Practical RF Circuit Design for Modern Wireless Systems</a:t>
            </a:r>
            <a:endParaRPr lang="en-US" dirty="0"/>
          </a:p>
          <a:p>
            <a:pPr lvl="1"/>
            <a:r>
              <a:rPr lang="en-US" dirty="0"/>
              <a:t>Volume I : Passive Circuits and Systems</a:t>
            </a:r>
          </a:p>
          <a:p>
            <a:pPr lvl="1"/>
            <a:r>
              <a:rPr lang="en-US" dirty="0"/>
              <a:t>Volume 2: Active Circuits and Systems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26" y="3876380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4" y="3876380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and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Systems,” Wiley, 2000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Engineering,” Wiley, 2011</a:t>
            </a:r>
          </a:p>
          <a:p>
            <a:pPr lvl="1"/>
            <a:r>
              <a:rPr lang="en-US" dirty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Handbook,” </a:t>
            </a:r>
            <a:r>
              <a:rPr lang="en-US" dirty="0" err="1"/>
              <a:t>Newnes</a:t>
            </a:r>
            <a:r>
              <a:rPr lang="en-US" dirty="0"/>
              <a:t>, 2008</a:t>
            </a:r>
          </a:p>
          <a:p>
            <a:pPr lvl="1"/>
            <a:r>
              <a:rPr lang="en-US" dirty="0"/>
              <a:t>C. </a:t>
            </a:r>
            <a:r>
              <a:rPr lang="en-US" dirty="0" err="1"/>
              <a:t>Saytre</a:t>
            </a:r>
            <a:r>
              <a:rPr lang="en-US" dirty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Equations,” </a:t>
            </a:r>
            <a:r>
              <a:rPr lang="en-US" dirty="0" err="1"/>
              <a:t>Artech</a:t>
            </a:r>
            <a:r>
              <a:rPr lang="en-US" dirty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Teaming has already started before the quarter through Piazza</a:t>
            </a:r>
          </a:p>
          <a:p>
            <a:pPr lvl="1"/>
            <a:r>
              <a:rPr lang="en-US" dirty="0"/>
              <a:t>We’ll allocate sometime for teaming up in this lecture</a:t>
            </a:r>
          </a:p>
          <a:p>
            <a:r>
              <a:rPr lang="en-US" dirty="0"/>
              <a:t>Each team should consist of 3 – 4  members </a:t>
            </a:r>
          </a:p>
          <a:p>
            <a:pPr lvl="1"/>
            <a:r>
              <a:rPr lang="en-US" dirty="0"/>
              <a:t>We recommend that you include team members of different background to complement each other</a:t>
            </a:r>
          </a:p>
          <a:p>
            <a:pPr lvl="1"/>
            <a:r>
              <a:rPr lang="en-US" dirty="0"/>
              <a:t>We need one student from each team to take up the responsibility of ordering supplies for your team</a:t>
            </a:r>
          </a:p>
          <a:p>
            <a:r>
              <a:rPr lang="en-US" dirty="0"/>
              <a:t>By the end of the first lecture, you will need to submit to the TA </a:t>
            </a:r>
          </a:p>
          <a:p>
            <a:pPr lvl="1"/>
            <a:r>
              <a:rPr lang="en-US" dirty="0"/>
              <a:t>Team name; will default to “Team #” if none submitted</a:t>
            </a:r>
          </a:p>
          <a:p>
            <a:pPr lvl="1"/>
            <a:r>
              <a:rPr lang="en-US" dirty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Pre-lab reports (individual)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Lab reports </a:t>
            </a:r>
            <a:r>
              <a:rPr lang="en-US" dirty="0"/>
              <a:t>(1 per group)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PCB design files and test reports</a:t>
            </a:r>
            <a:r>
              <a:rPr lang="en-US" dirty="0"/>
              <a:t> (1 per group)</a:t>
            </a:r>
          </a:p>
          <a:p>
            <a:pPr>
              <a:lnSpc>
                <a:spcPct val="114000"/>
              </a:lnSpc>
            </a:pPr>
            <a:r>
              <a:rPr lang="en-US" dirty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Radar </a:t>
            </a:r>
            <a:r>
              <a:rPr lang="en-US" u="sng" dirty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(1 per group)</a:t>
            </a:r>
          </a:p>
          <a:p>
            <a:pPr lvl="2"/>
            <a:r>
              <a:rPr lang="en-US" u="sng" dirty="0"/>
              <a:t>Application Note </a:t>
            </a:r>
            <a:r>
              <a:rPr lang="en-US" dirty="0"/>
              <a:t>/ Tutorial (1 per individual)</a:t>
            </a:r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1 – Assembly of a simple Radar</a:t>
            </a:r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Quarter 1 Lab Schedule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/>
              <a:t>A more detailed schedule is available at the following link and on </a:t>
            </a:r>
            <a:r>
              <a:rPr lang="en-US" dirty="0" err="1"/>
              <a:t>SmartSite</a:t>
            </a:r>
            <a:r>
              <a:rPr lang="en-US" dirty="0"/>
              <a:t>; make sure you read it carefully: </a:t>
            </a:r>
            <a:r>
              <a:rPr lang="en-US" dirty="0">
                <a:hlinkClick r:id="rId2"/>
              </a:rPr>
              <a:t>https://github.com/ucdart/UCD-EEC134/blob/master/support/schedule/eec134-schedule.pdf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6320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21375</TotalTime>
  <Words>1377</Words>
  <Application>Microsoft Office PowerPoint</Application>
  <PresentationFormat>On-screen Show (4:3)</PresentationFormat>
  <Paragraphs>240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Course Materials</vt:lpstr>
      <vt:lpstr>Textbooks and References</vt:lpstr>
      <vt:lpstr>Teaming</vt:lpstr>
      <vt:lpstr>Course Organization</vt:lpstr>
      <vt:lpstr>Quarter 1 – Assembly of a simple Radar</vt:lpstr>
      <vt:lpstr>Quarter 1 Lab Schedule</vt:lpstr>
      <vt:lpstr>Labs</vt:lpstr>
      <vt:lpstr>Printed Circuit Board (PCB)</vt:lpstr>
      <vt:lpstr>Quarter 1 Deliverables</vt:lpstr>
      <vt:lpstr>Quarter 1 – Facilities and Supplies</vt:lpstr>
      <vt:lpstr>Quarter 2: Performance Competition</vt:lpstr>
      <vt:lpstr>Quarter 2 Deliverables</vt:lpstr>
      <vt:lpstr>Report Format</vt:lpstr>
      <vt:lpstr>Grading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1012</cp:revision>
  <cp:lastPrinted>2013-10-02T22:47:25Z</cp:lastPrinted>
  <dcterms:created xsi:type="dcterms:W3CDTF">2012-04-15T01:51:12Z</dcterms:created>
  <dcterms:modified xsi:type="dcterms:W3CDTF">2016-09-23T19:28:14Z</dcterms:modified>
</cp:coreProperties>
</file>