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</p:sldMasterIdLst>
  <p:notesMasterIdLst>
    <p:notesMasterId r:id="rId19"/>
  </p:notesMasterIdLst>
  <p:handoutMasterIdLst>
    <p:handoutMasterId r:id="rId20"/>
  </p:handoutMasterIdLst>
  <p:sldIdLst>
    <p:sldId id="364" r:id="rId2"/>
    <p:sldId id="369" r:id="rId3"/>
    <p:sldId id="357" r:id="rId4"/>
    <p:sldId id="356" r:id="rId5"/>
    <p:sldId id="358" r:id="rId6"/>
    <p:sldId id="359" r:id="rId7"/>
    <p:sldId id="361" r:id="rId8"/>
    <p:sldId id="347" r:id="rId9"/>
    <p:sldId id="363" r:id="rId10"/>
    <p:sldId id="365" r:id="rId11"/>
    <p:sldId id="367" r:id="rId12"/>
    <p:sldId id="370" r:id="rId13"/>
    <p:sldId id="371" r:id="rId14"/>
    <p:sldId id="372" r:id="rId15"/>
    <p:sldId id="368" r:id="rId16"/>
    <p:sldId id="373" r:id="rId17"/>
    <p:sldId id="374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99FF"/>
    <a:srgbClr val="4D4D4D"/>
    <a:srgbClr val="000000"/>
    <a:srgbClr val="FFFFCC"/>
    <a:srgbClr val="0000FF"/>
    <a:srgbClr val="FF9999"/>
    <a:srgbClr val="CCECFF"/>
    <a:srgbClr val="091D58"/>
    <a:srgbClr val="B1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38" autoAdjust="0"/>
    <p:restoredTop sz="93939" autoAdjust="0"/>
  </p:normalViewPr>
  <p:slideViewPr>
    <p:cSldViewPr snapToGrid="0" snapToObjects="1">
      <p:cViewPr varScale="1">
        <p:scale>
          <a:sx n="120" d="100"/>
          <a:sy n="120" d="100"/>
        </p:scale>
        <p:origin x="888" y="102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3516" y="-102"/>
      </p:cViewPr>
      <p:guideLst>
        <p:guide orient="horz" pos="2928"/>
        <p:guide pos="2208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11/20/2015 Friday</a:t>
            </a:fld>
            <a:endParaRPr lang="en-US" dirty="0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51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9591" y="0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11/20/2015 Friday</a:t>
            </a:fld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060" y="4425646"/>
            <a:ext cx="5191004" cy="419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9591" y="8851292"/>
            <a:ext cx="3053532" cy="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7039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DD20F8F-B3A0-465C-A2C5-4272F8BE0711}" type="datetime1">
              <a:rPr lang="en-US" smtClean="0"/>
              <a:pPr/>
              <a:t>11/20/2015 Friday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31767-D1A3-4648-B372-2E096E58CC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1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213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824096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3217979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11862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05745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399629" y="1676400"/>
            <a:ext cx="1328737" cy="1330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0213" y="401638"/>
            <a:ext cx="3227387" cy="9699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9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799" y="4724400"/>
            <a:ext cx="5526157" cy="15240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5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799" y="0"/>
            <a:ext cx="745374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>
            <a:off x="304799" y="806820"/>
            <a:ext cx="8493125" cy="0"/>
          </a:xfrm>
          <a:prstGeom prst="line">
            <a:avLst/>
          </a:prstGeom>
          <a:noFill/>
          <a:ln w="57150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 lIns="0"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solidFill>
                  <a:srgbClr val="0070C0"/>
                </a:solidFill>
                <a:latin typeface="Kalinga" panose="020B0502040204020203" pitchFamily="34" charset="0"/>
                <a:cs typeface="Kalinga" panose="020B0502040204020203" pitchFamily="34" charset="0"/>
              </a:defRPr>
            </a:lvl1pPr>
            <a:lvl2pPr marL="742950" indent="-285750">
              <a:lnSpc>
                <a:spcPct val="100000"/>
              </a:lnSpc>
              <a:buFont typeface="Wingdings" panose="05000000000000000000" pitchFamily="2" charset="2"/>
              <a:buChar char="Ø"/>
              <a:defRPr sz="1800">
                <a:latin typeface="Kalinga" panose="020B0502040204020203" pitchFamily="34" charset="0"/>
                <a:cs typeface="Kalinga" panose="020B0502040204020203" pitchFamily="34" charset="0"/>
              </a:defRPr>
            </a:lvl2pPr>
            <a:lvl3pPr>
              <a:lnSpc>
                <a:spcPct val="100000"/>
              </a:lnSpc>
              <a:defRPr sz="1600">
                <a:latin typeface="Kalinga" panose="020B0502040204020203" pitchFamily="34" charset="0"/>
                <a:cs typeface="Kalinga" panose="020B0502040204020203" pitchFamily="34" charset="0"/>
              </a:defRPr>
            </a:lvl3pPr>
            <a:lvl4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4pPr>
            <a:lvl5pPr>
              <a:lnSpc>
                <a:spcPct val="100000"/>
              </a:lnSpc>
              <a:defRPr sz="1100">
                <a:latin typeface="Kalinga" panose="020B0502040204020203" pitchFamily="34" charset="0"/>
                <a:cs typeface="Kalinga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55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652587"/>
            <a:ext cx="8193087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67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997520"/>
            <a:ext cx="846512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buChar char="v"/>
            </a:pPr>
            <a:r>
              <a:rPr lang="en-US" dirty="0" smtClean="0"/>
              <a:t> Click to edit Master text styles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377" y="6506703"/>
            <a:ext cx="1025236" cy="26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772400" y="6400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066F8BE-C668-46BB-9D13-04172E05E42B}" type="slidenum">
              <a:rPr lang="en-US" sz="180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570923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C2990E"/>
          </a:solidFill>
          <a:latin typeface="Franklin Gothic Medium Cond" panose="020B06060304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lang="en-US" sz="2000" b="0" dirty="0" smtClean="0">
          <a:solidFill>
            <a:srgbClr val="0070C0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1pPr>
      <a:lvl2pPr marL="742950" indent="-28575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Verdana" pitchFamily="34" charset="0"/>
        <a:buChar char="●"/>
        <a:defRPr lang="en-US" sz="18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2pPr>
      <a:lvl3pPr marL="11430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ourier New" pitchFamily="49" charset="0"/>
        <a:buChar char="o"/>
        <a:defRPr lang="en-US" sz="16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3pPr>
      <a:lvl4pPr marL="16002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lang="en-US" sz="1100" b="0" dirty="0" smtClean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4pPr>
      <a:lvl5pPr marL="2057400" indent="-228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har char="•"/>
        <a:defRPr lang="en-US" sz="1100" b="0" dirty="0">
          <a:solidFill>
            <a:srgbClr val="002062"/>
          </a:solidFill>
          <a:latin typeface="Kalinga" panose="020B0502040204020203" pitchFamily="34" charset="0"/>
          <a:ea typeface="Tahoma" pitchFamily="34" charset="0"/>
          <a:cs typeface="Kalinga" panose="020B0502040204020203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xgli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cdart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2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.xml"/><Relationship Id="rId7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4007" y="3856020"/>
            <a:ext cx="58785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Xiaoguang “Leo” Liu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Assistant Professor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School of Electrical and Computer Engineering</a:t>
            </a: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Tel: </a:t>
            </a:r>
            <a:r>
              <a:rPr lang="en-US" sz="2000" dirty="0" smtClean="0">
                <a:solidFill>
                  <a:schemeClr val="bg1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530-289-6367</a:t>
            </a:r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5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3"/>
              </a:rPr>
              <a:t>lxgliu@ucdavis.edu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r>
              <a:rPr 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Kalinga" panose="020B0502040204020203" pitchFamily="34" charset="0"/>
                <a:cs typeface="Kalinga" panose="020B0502040204020203" pitchFamily="34" charset="0"/>
                <a:hlinkClick r:id="rId4"/>
              </a:rPr>
              <a:t>http://ucdart.net</a:t>
            </a:r>
            <a:endParaRPr lang="en-US" sz="2000" dirty="0">
              <a:solidFill>
                <a:schemeClr val="bg1">
                  <a:lumMod val="75000"/>
                  <a:lumOff val="25000"/>
                </a:schemeClr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1611" y="1302327"/>
            <a:ext cx="8073362" cy="1143000"/>
          </a:xfrm>
        </p:spPr>
        <p:txBody>
          <a:bodyPr lIns="0">
            <a:normAutofit/>
          </a:bodyPr>
          <a:lstStyle/>
          <a:p>
            <a:r>
              <a:rPr lang="en-US" dirty="0" smtClean="0">
                <a:latin typeface="Franklin Gothic Demi" panose="020B0703020102020204" pitchFamily="34" charset="0"/>
              </a:rPr>
              <a:t>Design of RF &amp; Microwave Systems</a:t>
            </a:r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29767" y="1194971"/>
            <a:ext cx="4419600" cy="381000"/>
          </a:xfrm>
        </p:spPr>
        <p:txBody>
          <a:bodyPr lIns="0"/>
          <a:lstStyle/>
          <a:p>
            <a:r>
              <a:rPr lang="en-US" sz="2400" b="1" dirty="0" smtClean="0">
                <a:solidFill>
                  <a:srgbClr val="BF9900"/>
                </a:solidFill>
              </a:rPr>
              <a:t>EEC 134 A&amp;B</a:t>
            </a:r>
            <a:endParaRPr lang="en-US" sz="2400" b="1" dirty="0">
              <a:solidFill>
                <a:srgbClr val="BF9900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62432" y="2651616"/>
            <a:ext cx="48657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>
            <a:spAutoFit/>
          </a:bodyPr>
          <a:lstStyle/>
          <a:p>
            <a:r>
              <a:rPr lang="en-US" sz="3200" dirty="0">
                <a:solidFill>
                  <a:srgbClr val="091D58"/>
                </a:solidFill>
                <a:latin typeface="Myriad Pro" panose="020B0503030403020204" pitchFamily="34" charset="0"/>
              </a:rPr>
              <a:t>Lecture </a:t>
            </a:r>
            <a:r>
              <a:rPr lang="en-US" sz="3200" dirty="0" smtClean="0">
                <a:solidFill>
                  <a:srgbClr val="091D58"/>
                </a:solidFill>
                <a:latin typeface="Myriad Pro" panose="020B0503030403020204" pitchFamily="34" charset="0"/>
              </a:rPr>
              <a:t>9b: System Analysis</a:t>
            </a:r>
            <a:endParaRPr lang="en-US" sz="3200" dirty="0">
              <a:solidFill>
                <a:srgbClr val="091D58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1" y="1138118"/>
            <a:ext cx="7184804" cy="1658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844053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2.400 GHz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5083" y="279614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2.370 GHz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19878" y="84405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0 MHz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63" y="3165481"/>
            <a:ext cx="7200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1" y="1138118"/>
            <a:ext cx="7184804" cy="1658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923563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2.400 GHz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1350" y="2710906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2.370 GHz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19878" y="92356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0 MHz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59" y="3458733"/>
            <a:ext cx="8586807" cy="14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Budget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3"/>
            <a:ext cx="8493125" cy="1957856"/>
          </a:xfrm>
        </p:spPr>
        <p:txBody>
          <a:bodyPr/>
          <a:lstStyle/>
          <a:p>
            <a:r>
              <a:rPr lang="en-US" dirty="0" smtClean="0"/>
              <a:t>Free space loss (Path loss)</a:t>
            </a:r>
          </a:p>
          <a:p>
            <a:pPr lvl="1"/>
            <a:r>
              <a:rPr lang="en-US" dirty="0"/>
              <a:t>Signal power is diminished by geometric spreading of the </a:t>
            </a:r>
            <a:r>
              <a:rPr lang="en-US" dirty="0" err="1"/>
              <a:t>wavefront</a:t>
            </a:r>
            <a:r>
              <a:rPr lang="en-US" dirty="0"/>
              <a:t>, commonly known as Free Space </a:t>
            </a:r>
            <a:r>
              <a:rPr lang="en-US" dirty="0" smtClean="0"/>
              <a:t>Loss.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power of the signal is spread over a wave front, the area of which increases as the distance from the transmitter increases. Therefore, the power density diminishes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66" y="2909982"/>
            <a:ext cx="4048125" cy="3095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5388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http://www.piscespacific.org/livesite/files/Link_Budget_Calculation.pdf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73" y="2833103"/>
            <a:ext cx="3692338" cy="122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Budget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3"/>
            <a:ext cx="8493125" cy="1957856"/>
          </a:xfrm>
        </p:spPr>
        <p:txBody>
          <a:bodyPr/>
          <a:lstStyle/>
          <a:p>
            <a:r>
              <a:rPr lang="en-US" dirty="0" smtClean="0"/>
              <a:t>Free space loss (Path loss)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17" y="1563770"/>
            <a:ext cx="7010054" cy="2330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11940" y="6617168"/>
            <a:ext cx="75706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http://www.rf-mw.org/wireless_communication_systems_link_equation_and_link_budget_link_equation_and_link_budget_.html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09" y="4294087"/>
            <a:ext cx="3143707" cy="11850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37728" y="5878902"/>
            <a:ext cx="2427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solidFill>
                  <a:srgbClr val="4D4D4D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Friis</a:t>
            </a:r>
            <a:r>
              <a:rPr lang="en-US" sz="3000" dirty="0" smtClean="0">
                <a:solidFill>
                  <a:srgbClr val="4D4D4D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 formula</a:t>
            </a:r>
          </a:p>
        </p:txBody>
      </p:sp>
    </p:spTree>
    <p:extLst>
      <p:ext uri="{BB962C8B-B14F-4D97-AF65-F5344CB8AC3E}">
        <p14:creationId xmlns:p14="http://schemas.microsoft.com/office/powerpoint/2010/main" val="39211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Budget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3"/>
            <a:ext cx="8493125" cy="1957856"/>
          </a:xfrm>
        </p:spPr>
        <p:txBody>
          <a:bodyPr/>
          <a:lstStyle/>
          <a:p>
            <a:r>
              <a:rPr lang="en-US" dirty="0" err="1" smtClean="0"/>
              <a:t>Friis</a:t>
            </a:r>
            <a:r>
              <a:rPr lang="en-US" dirty="0" smtClean="0"/>
              <a:t> equation in dB scale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1940" y="6617168"/>
            <a:ext cx="75706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http://www.rf-mw.org/wireless_communication_systems_link_equation_and_link_budget_link_equation_and_link_budget_.html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483" y="1394850"/>
            <a:ext cx="2095805" cy="7900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51362" y="5286058"/>
            <a:ext cx="3961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6699FF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Free space </a:t>
            </a:r>
            <a:r>
              <a:rPr lang="en-US" sz="3000" smtClean="0">
                <a:solidFill>
                  <a:srgbClr val="6699FF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path loss</a:t>
            </a:r>
            <a:endParaRPr lang="en-US" sz="3000" dirty="0" smtClean="0">
              <a:solidFill>
                <a:srgbClr val="6699FF"/>
              </a:solidFill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05" y="2737847"/>
            <a:ext cx="6169914" cy="912114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 bwMode="auto">
          <a:xfrm>
            <a:off x="4216619" y="2331205"/>
            <a:ext cx="234357" cy="34230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05" y="4022035"/>
            <a:ext cx="6169914" cy="912114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 bwMode="auto">
          <a:xfrm>
            <a:off x="4975412" y="3845859"/>
            <a:ext cx="2891117" cy="1264023"/>
          </a:xfrm>
          <a:prstGeom prst="roundRect">
            <a:avLst/>
          </a:prstGeom>
          <a:noFill/>
          <a:ln w="28575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6699FF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5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Space Path Loss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61" y="1238494"/>
            <a:ext cx="5854446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6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distribution in an RF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538748" cy="53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System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Start with the required signal to noise ratio (</a:t>
            </a:r>
            <a:r>
              <a:rPr lang="en-US" i="1" dirty="0" err="1" smtClean="0"/>
              <a:t>SNR</a:t>
            </a:r>
            <a:r>
              <a:rPr lang="en-US" i="1" baseline="-25000" dirty="0" err="1" smtClean="0"/>
              <a:t>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communication systems, the SNR determines transmission error rate</a:t>
            </a:r>
          </a:p>
          <a:p>
            <a:pPr lvl="1"/>
            <a:r>
              <a:rPr lang="en-US" dirty="0" smtClean="0"/>
              <a:t>For radar systems, the SNR determines whether a successful detection can be achieved</a:t>
            </a:r>
          </a:p>
          <a:p>
            <a:r>
              <a:rPr lang="en-US" dirty="0" smtClean="0"/>
              <a:t>Calculate the system noise figure (</a:t>
            </a:r>
            <a:r>
              <a:rPr lang="en-US" i="1" dirty="0" err="1" smtClean="0"/>
              <a:t>NF</a:t>
            </a:r>
            <a:r>
              <a:rPr lang="en-US" i="1" baseline="-25000" dirty="0" err="1" smtClean="0"/>
              <a:t>sys</a:t>
            </a:r>
            <a:r>
              <a:rPr lang="en-US" dirty="0" smtClean="0"/>
              <a:t>) by cascade analysis</a:t>
            </a:r>
          </a:p>
          <a:p>
            <a:r>
              <a:rPr lang="en-US" dirty="0" smtClean="0"/>
              <a:t>Calculate the input signal to noise ratio (</a:t>
            </a:r>
            <a:r>
              <a:rPr lang="en-US" i="1" dirty="0" err="1" smtClean="0"/>
              <a:t>SNR</a:t>
            </a:r>
            <a:r>
              <a:rPr lang="en-US" i="1" baseline="-25000" dirty="0" err="1" smtClean="0"/>
              <a:t>i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Calculate the required receive power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r</a:t>
            </a:r>
            <a:endParaRPr lang="en-US" i="1" baseline="-25000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Friis</a:t>
            </a:r>
            <a:r>
              <a:rPr lang="en-US" dirty="0" smtClean="0"/>
              <a:t> formula, find out either</a:t>
            </a:r>
          </a:p>
          <a:p>
            <a:pPr lvl="1"/>
            <a:r>
              <a:rPr lang="en-US" dirty="0" smtClean="0"/>
              <a:t>Required transmit power given a range</a:t>
            </a:r>
          </a:p>
          <a:p>
            <a:pPr lvl="1"/>
            <a:r>
              <a:rPr lang="en-US" dirty="0" smtClean="0"/>
              <a:t>Maximum working distance given a transmit power</a:t>
            </a:r>
          </a:p>
          <a:p>
            <a:r>
              <a:rPr lang="en-US" dirty="0" smtClean="0"/>
              <a:t>Double check the non-linearity! (P1dB, IP3, IP2)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024" y="3306481"/>
            <a:ext cx="2382012" cy="560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17" y="4382247"/>
            <a:ext cx="1549908" cy="51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2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Cascade Analysis</a:t>
            </a:r>
          </a:p>
          <a:p>
            <a:r>
              <a:rPr lang="en-US" dirty="0" smtClean="0"/>
              <a:t>Link budget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Range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Dynamic range determined by noise and non-linearity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0801" y="2341507"/>
            <a:ext cx="56292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Noise temperature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Noise figure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11247" b="6890"/>
          <a:stretch/>
        </p:blipFill>
        <p:spPr bwMode="auto">
          <a:xfrm>
            <a:off x="937709" y="1394273"/>
            <a:ext cx="6187923" cy="129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b="4135"/>
          <a:stretch/>
        </p:blipFill>
        <p:spPr bwMode="auto">
          <a:xfrm>
            <a:off x="779180" y="3462936"/>
            <a:ext cx="4479159" cy="180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589766"/>
              </p:ext>
            </p:extLst>
          </p:nvPr>
        </p:nvGraphicFramePr>
        <p:xfrm>
          <a:off x="3821112" y="5528117"/>
          <a:ext cx="4471550" cy="772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5" imgW="2501640" imgH="431640" progId="Equation.3">
                  <p:embed/>
                </p:oleObj>
              </mc:Choice>
              <mc:Fallback>
                <p:oleObj name="Equation" r:id="rId5" imgW="2501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2" y="5528117"/>
                        <a:ext cx="4471550" cy="7728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641586"/>
              </p:ext>
            </p:extLst>
          </p:nvPr>
        </p:nvGraphicFramePr>
        <p:xfrm>
          <a:off x="3821112" y="6369608"/>
          <a:ext cx="1561828" cy="43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7" imgW="825480" imgH="228600" progId="Equation.3">
                  <p:embed/>
                </p:oleObj>
              </mc:Choice>
              <mc:Fallback>
                <p:oleObj name="Equation" r:id="rId7" imgW="825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2" y="6369608"/>
                        <a:ext cx="1561828" cy="4331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49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Non-linearity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799" y="1113882"/>
            <a:ext cx="3105665" cy="55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20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Let </a:t>
            </a:r>
            <a:endParaRPr kumimoji="0" lang="en-US" sz="3000" i="0" u="none" strike="noStrike" kern="0" cap="none" spc="0" normalizeH="0" baseline="0" noProof="0" dirty="0">
              <a:ln>
                <a:noFill/>
              </a:ln>
              <a:solidFill>
                <a:srgbClr val="0020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779589"/>
              </p:ext>
            </p:extLst>
          </p:nvPr>
        </p:nvGraphicFramePr>
        <p:xfrm>
          <a:off x="1688491" y="1263133"/>
          <a:ext cx="1548971" cy="403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3" imgW="876240" imgH="228600" progId="Equation.DSMT4">
                  <p:embed/>
                </p:oleObj>
              </mc:Choice>
              <mc:Fallback>
                <p:oleObj name="Equation" r:id="rId3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491" y="1263133"/>
                        <a:ext cx="1548971" cy="4038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822159"/>
              </p:ext>
            </p:extLst>
          </p:nvPr>
        </p:nvGraphicFramePr>
        <p:xfrm>
          <a:off x="493987" y="1986170"/>
          <a:ext cx="849914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5" imgW="5003640" imgH="711000" progId="Equation.DSMT4">
                  <p:embed/>
                </p:oleObj>
              </mc:Choice>
              <mc:Fallback>
                <p:oleObj name="Equation" r:id="rId5" imgW="50036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87" y="1986170"/>
                        <a:ext cx="8499140" cy="120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874986" y="3658581"/>
            <a:ext cx="1447800" cy="400050"/>
            <a:chOff x="1583048" y="4038599"/>
            <a:chExt cx="3386495" cy="619738"/>
          </a:xfrm>
        </p:grpSpPr>
        <p:sp>
          <p:nvSpPr>
            <p:cNvPr id="8" name="Rounded Rectangle 9"/>
            <p:cNvSpPr>
              <a:spLocks noChangeArrowheads="1"/>
            </p:cNvSpPr>
            <p:nvPr/>
          </p:nvSpPr>
          <p:spPr bwMode="auto">
            <a:xfrm>
              <a:off x="1583048" y="4038599"/>
              <a:ext cx="3386495" cy="59022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a-IR" altLang="zh-CN">
                <a:latin typeface="Times New Roman" pitchFamily="18" charset="0"/>
              </a:endParaRPr>
            </a:p>
          </p:txBody>
        </p:sp>
        <p:sp>
          <p:nvSpPr>
            <p:cNvPr id="9" name="TextBox 25"/>
            <p:cNvSpPr txBox="1">
              <a:spLocks noChangeArrowheads="1"/>
            </p:cNvSpPr>
            <p:nvPr/>
          </p:nvSpPr>
          <p:spPr bwMode="auto">
            <a:xfrm>
              <a:off x="2655478" y="4038599"/>
              <a:ext cx="1301838" cy="619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DC</a:t>
              </a:r>
            </a:p>
          </p:txBody>
        </p:sp>
      </p:grpSp>
      <p:sp>
        <p:nvSpPr>
          <p:cNvPr id="10" name="上箭头 29"/>
          <p:cNvSpPr>
            <a:spLocks noChangeArrowheads="1"/>
          </p:cNvSpPr>
          <p:nvPr/>
        </p:nvSpPr>
        <p:spPr bwMode="auto">
          <a:xfrm>
            <a:off x="1408386" y="3277581"/>
            <a:ext cx="4572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-128" charset="-122"/>
            </a:endParaRPr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3008595" y="3658581"/>
            <a:ext cx="1828800" cy="400050"/>
            <a:chOff x="1226577" y="4038600"/>
            <a:chExt cx="3999816" cy="542352"/>
          </a:xfrm>
        </p:grpSpPr>
        <p:sp>
          <p:nvSpPr>
            <p:cNvPr id="12" name="Rounded Rectangle 9"/>
            <p:cNvSpPr>
              <a:spLocks noChangeArrowheads="1"/>
            </p:cNvSpPr>
            <p:nvPr/>
          </p:nvSpPr>
          <p:spPr bwMode="auto">
            <a:xfrm>
              <a:off x="1226577" y="4038600"/>
              <a:ext cx="3999816" cy="516526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a-IR" altLang="zh-CN">
                <a:latin typeface="Times New Roman" pitchFamily="18" charset="0"/>
              </a:endParaRP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1226577" y="4038600"/>
              <a:ext cx="3999816" cy="542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Fundamental</a:t>
              </a:r>
            </a:p>
          </p:txBody>
        </p:sp>
      </p:grpSp>
      <p:sp>
        <p:nvSpPr>
          <p:cNvPr id="14" name="上箭头 33"/>
          <p:cNvSpPr>
            <a:spLocks noChangeArrowheads="1"/>
          </p:cNvSpPr>
          <p:nvPr/>
        </p:nvSpPr>
        <p:spPr bwMode="auto">
          <a:xfrm>
            <a:off x="3694395" y="3277581"/>
            <a:ext cx="4572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-128" charset="-122"/>
            </a:endParaRP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5153299" y="3658581"/>
            <a:ext cx="1547812" cy="762000"/>
            <a:chOff x="1583050" y="4038600"/>
            <a:chExt cx="3386497" cy="1032897"/>
          </a:xfrm>
        </p:grpSpPr>
        <p:sp>
          <p:nvSpPr>
            <p:cNvPr id="16" name="Rounded Rectangle 9"/>
            <p:cNvSpPr>
              <a:spLocks noChangeArrowheads="1"/>
            </p:cNvSpPr>
            <p:nvPr/>
          </p:nvSpPr>
          <p:spPr bwMode="auto">
            <a:xfrm>
              <a:off x="1583050" y="4038600"/>
              <a:ext cx="3386497" cy="103289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a-IR" altLang="zh-CN">
                <a:latin typeface="Times New Roman" pitchFamily="18" charset="0"/>
              </a:endParaRPr>
            </a:p>
          </p:txBody>
        </p:sp>
        <p:sp>
          <p:nvSpPr>
            <p:cNvPr id="17" name="TextBox 39"/>
            <p:cNvSpPr txBox="1">
              <a:spLocks noChangeArrowheads="1"/>
            </p:cNvSpPr>
            <p:nvPr/>
          </p:nvSpPr>
          <p:spPr bwMode="auto">
            <a:xfrm>
              <a:off x="1814174" y="4038600"/>
              <a:ext cx="2991293" cy="959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Second </a:t>
              </a:r>
            </a:p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Harmonic</a:t>
              </a:r>
            </a:p>
          </p:txBody>
        </p:sp>
      </p:grpSp>
      <p:sp>
        <p:nvSpPr>
          <p:cNvPr id="18" name="上箭头 40"/>
          <p:cNvSpPr>
            <a:spLocks noChangeArrowheads="1"/>
          </p:cNvSpPr>
          <p:nvPr/>
        </p:nvSpPr>
        <p:spPr bwMode="auto">
          <a:xfrm>
            <a:off x="5675586" y="3277581"/>
            <a:ext cx="4572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-128" charset="-122"/>
            </a:endParaRPr>
          </a:p>
        </p:txBody>
      </p:sp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7047177" y="3658581"/>
            <a:ext cx="1547813" cy="762000"/>
            <a:chOff x="1583050" y="4038600"/>
            <a:chExt cx="3386497" cy="1032897"/>
          </a:xfrm>
        </p:grpSpPr>
        <p:sp>
          <p:nvSpPr>
            <p:cNvPr id="20" name="Rounded Rectangle 9"/>
            <p:cNvSpPr>
              <a:spLocks noChangeArrowheads="1"/>
            </p:cNvSpPr>
            <p:nvPr/>
          </p:nvSpPr>
          <p:spPr bwMode="auto">
            <a:xfrm>
              <a:off x="1583050" y="4038600"/>
              <a:ext cx="3386497" cy="1032897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a-IR" altLang="zh-CN">
                <a:latin typeface="Times New Roman" pitchFamily="18" charset="0"/>
              </a:endParaRPr>
            </a:p>
          </p:txBody>
        </p:sp>
        <p:sp>
          <p:nvSpPr>
            <p:cNvPr id="21" name="TextBox 43"/>
            <p:cNvSpPr txBox="1">
              <a:spLocks noChangeArrowheads="1"/>
            </p:cNvSpPr>
            <p:nvPr/>
          </p:nvSpPr>
          <p:spPr bwMode="auto">
            <a:xfrm>
              <a:off x="1814174" y="4038600"/>
              <a:ext cx="2991293" cy="959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Third</a:t>
              </a:r>
            </a:p>
            <a:p>
              <a:r>
                <a:rPr lang="en-US" altLang="zh-CN" sz="2000" b="1" baseline="0">
                  <a:latin typeface="Arial" charset="0"/>
                  <a:ea typeface="宋体" pitchFamily="-128" charset="-122"/>
                </a:rPr>
                <a:t>Harmonic</a:t>
              </a:r>
            </a:p>
          </p:txBody>
        </p:sp>
      </p:grpSp>
      <p:sp>
        <p:nvSpPr>
          <p:cNvPr id="22" name="上箭头 44"/>
          <p:cNvSpPr>
            <a:spLocks noChangeArrowheads="1"/>
          </p:cNvSpPr>
          <p:nvPr/>
        </p:nvSpPr>
        <p:spPr bwMode="auto">
          <a:xfrm>
            <a:off x="7569465" y="3277581"/>
            <a:ext cx="4572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-12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9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Compression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048384"/>
            <a:ext cx="7772400" cy="55314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P</a:t>
            </a:r>
            <a:r>
              <a:rPr lang="en-US" baseline="-25000" dirty="0" smtClean="0"/>
              <a:t>1dB</a:t>
            </a:r>
            <a:r>
              <a:rPr lang="en-US" dirty="0" smtClean="0"/>
              <a:t>: </a:t>
            </a:r>
            <a:r>
              <a:rPr lang="en-US" b="0" dirty="0" smtClean="0"/>
              <a:t>power at 1-dB compression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sat</a:t>
            </a:r>
            <a:r>
              <a:rPr lang="en-US" dirty="0" smtClean="0"/>
              <a:t>: </a:t>
            </a:r>
            <a:r>
              <a:rPr lang="en-US" b="0" dirty="0" smtClean="0"/>
              <a:t>power at saturation</a:t>
            </a:r>
            <a:endParaRPr lang="en-US" b="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7082" y="2345633"/>
            <a:ext cx="6645874" cy="451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430052" y="2376253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sat</a:t>
            </a:r>
            <a:endParaRPr lang="en-US" b="1" i="1" baseline="-25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430052" y="2837918"/>
            <a:ext cx="231668" cy="428210"/>
          </a:xfrm>
          <a:prstGeom prst="straightConnector1">
            <a:avLst/>
          </a:prstGeom>
          <a:ln w="190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048384"/>
            <a:ext cx="7772400" cy="426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2196" y="2810897"/>
            <a:ext cx="5476348" cy="396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48384"/>
            <a:ext cx="6773917" cy="173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99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Cascade Blocks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933262"/>
            <a:ext cx="8493125" cy="4335463"/>
          </a:xfrm>
        </p:spPr>
        <p:txBody>
          <a:bodyPr/>
          <a:lstStyle/>
          <a:p>
            <a:r>
              <a:rPr lang="en-US" sz="2400" dirty="0" smtClean="0"/>
              <a:t> Gain</a:t>
            </a:r>
          </a:p>
          <a:p>
            <a:endParaRPr lang="en-US" sz="2400" dirty="0" smtClean="0"/>
          </a:p>
          <a:p>
            <a:r>
              <a:rPr lang="en-US" sz="2400" dirty="0" smtClean="0"/>
              <a:t> Noise Figure/Temperature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IP3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72" y="1413723"/>
            <a:ext cx="2355809" cy="219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72" y="2259031"/>
            <a:ext cx="3599238" cy="553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72" y="2964574"/>
            <a:ext cx="4063999" cy="5546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72" y="3934258"/>
            <a:ext cx="3372189" cy="8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Simulation Tools for Cascade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Analog Device </a:t>
            </a:r>
            <a:r>
              <a:rPr lang="en-US" smtClean="0"/>
              <a:t>ADIsimRF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74" y="1375450"/>
            <a:ext cx="7941637" cy="391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7.9865"/>
  <p:tag name="ORIGINALWIDTH" val="1159.355"/>
  <p:tag name="LATEXADDIN" val="\documentclass{article}&#10;\usepackage{amsmath}&#10;\pagestyle{empty}&#10;\begin{document}&#10;&#10;\[&#10;G_{CAS} = G_1 G_2 \cdots G_N&#10;\]&#10;&#10;&#10;\end{document}"/>
  <p:tag name="IGUANATEXSIZE" val="20"/>
  <p:tag name="IGUANATEXCURSOR" val="1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6"/>
  <p:tag name="ORIGINALWIDTH" val="1172.25"/>
  <p:tag name="LATEXADDIN" val="\documentclass{article}&#10;\usepackage{amsmath}&#10;\pagestyle{empty}&#10;\begin{document}&#10;&#10;\[&#10;10\log_{10}\frac{SNR_i}{SNR_o} = NF&#10;\]&#10;&#10;&#10;&#10;\end{document}"/>
  <p:tag name="IGUANATEXSIZE" val="20"/>
  <p:tag name="IGUANATEXCURSOR" val="1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.75"/>
  <p:tag name="ORIGINALWIDTH" val="762.75"/>
  <p:tag name="LATEXADDIN" val="\documentclass{article}&#10;\usepackage{amsmath}&#10;\pagestyle{empty}&#10;\begin{document}&#10;&#10;\[&#10;\frac{P_r}{kTB} = SNR_i&#10;\]&#10;&#10;&#10;\end{document}"/>
  <p:tag name="IGUANATEXSIZE" val="20"/>
  <p:tag name="IGUANATEXCURSOR" val="10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2.216"/>
  <p:tag name="ORIGINALWIDTH" val="1771.279"/>
  <p:tag name="LATEXADDIN" val="\documentclass{article}&#10;\usepackage{amsmath}&#10;\pagestyle{empty}&#10;\begin{document}&#10;&#10;\[&#10;T_{CAS} = T_{e1} + \frac{T_{e2}}{G_1} + \frac{T_{e3}}{G_1G_2} + \cdots&#10;\]&#10;&#10;&#10;\end{document}"/>
  <p:tag name="IGUANATEXSIZE" val="20"/>
  <p:tag name="IGUANATEXCURSOR" val="1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2.9659"/>
  <p:tag name="ORIGINALWIDTH" val="2000"/>
  <p:tag name="LATEXADDIN" val="\documentclass{article}&#10;\usepackage{amsmath}&#10;\pagestyle{empty}&#10;\begin{document}&#10;&#10;\[&#10;F_{CAS} = F_{e1} + \frac{F_{2}-1}{G_1} + \frac{F_{3}-1}{G_1G_2} + \cdots&#10;\]&#10;&#10;&#10;\end{document}"/>
  <p:tag name="IGUANATEXSIZE" val="20"/>
  <p:tag name="IGUANATEXCURSOR" val="1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2.1972"/>
  <p:tag name="ORIGINALWIDTH" val="1659.542"/>
  <p:tag name="LATEXADDIN" val="\documentclass{article}&#10;\usepackage{amsmath}&#10;\pagestyle{empty}&#10;\begin{document}&#10;&#10;\[&#10;IP3 = \frac{1}{\displaystyle \frac{1}{IP3_{N-1}\cdot G_N}+\frac{1}{IP3_N}}&#10;\]&#10;&#10;&#10;&#10;\end{document}"/>
  <p:tag name="IGUANATEXSIZE" val="20"/>
  <p:tag name="IGUANATEXCURSOR" val="8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4"/>
  <p:tag name="ORIGINALWIDTH" val="859.5"/>
  <p:tag name="LATEXADDIN" val="\documentclass{article}&#10;\usepackage{amsmath}&#10;\pagestyle{empty}&#10;\begin{document}&#10;&#10;\[&#10;P_r = P_t \frac{G_t G_r \lambda^2}{\left( 4\pi R \right)^2}&#10;\]&#10;&#10;&#10;\end{document}"/>
  <p:tag name="IGUANATEXSIZE" val="36"/>
  <p:tag name="IGUANATEXCURSOR" val="1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4"/>
  <p:tag name="ORIGINALWIDTH" val="859.5"/>
  <p:tag name="LATEXADDIN" val="\documentclass{article}&#10;\usepackage{amsmath}&#10;\pagestyle{empty}&#10;\begin{document}&#10;&#10;\[&#10;P_r = P_t \frac{G_t G_r \lambda^2}{\left( 4\pi R \right)^2}&#10;\]&#10;&#10;&#10;\end{document}"/>
  <p:tag name="IGUANATEXSIZE" val="24"/>
  <p:tag name="IGUANATEXCURSOR" val="1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5"/>
  <p:tag name="ORIGINALWIDTH" val="2024.25"/>
  <p:tag name="LATEXADDIN" val="\documentclass{article}&#10;\usepackage{amsmath}&#10;\pagestyle{empty}&#10;\begin{document}&#10;&#10;\[&#10;P_r = P_t + G_t + G_r + 20\log_{10} \left( \frac{\lambda}{4\pi R} \right)&#10;\]&#10;&#10;&#10;\end{document}"/>
  <p:tag name="IGUANATEXSIZE" val="30"/>
  <p:tag name="IGUANATEXCURSOR" val="1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5"/>
  <p:tag name="ORIGINALWIDTH" val="2024.25"/>
  <p:tag name="LATEXADDIN" val="\documentclass{article}&#10;\usepackage{amsmath}&#10;\pagestyle{empty}&#10;\begin{document}&#10;&#10;\[&#10;P_r = P_t + G_t + G_r - 20\log_{10} \left( \frac{4\pi R}{\lambda} \right)&#10;\]&#10;&#10;&#10;\end{document}"/>
  <p:tag name="IGUANATEXSIZE" val="30"/>
  <p:tag name="IGUANATEXCURSOR" val="1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4"/>
  <p:tag name="ORIGINALWIDTH" val="1920.75"/>
  <p:tag name="LATEXADDIN" val="\documentclass{article}&#10;\usepackage{amsmath}&#10;\pagestyle{empty}&#10;\begin{document}&#10;&#10;\begin{align}&#10;&amp; 20\log_{10} \left( \frac{4\pi R}{\lambda} \right) \nonumber \\&#10;= &amp; 20\log_{10} \left( \frac{4\pi R f}{c} \right) \nonumber \\&#10;= &amp; 20\log_{10}(R) + 20\log_{10}(f) - 147.55 \nonumber&#10;\end{align}&#10;&#10;&#10;\end{document}"/>
  <p:tag name="IGUANATEXSIZE" val="30"/>
  <p:tag name="IGUANATEXCURSOR" val="95"/>
</p:tagLst>
</file>

<file path=ppt/theme/theme1.xml><?xml version="1.0" encoding="utf-8"?>
<a:theme xmlns:a="http://schemas.openxmlformats.org/drawingml/2006/main" name="DART_2015">
  <a:themeElements>
    <a:clrScheme name="Custom 1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0070C0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>
        <a:ln w="19050"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000" dirty="0" smtClean="0">
            <a:solidFill>
              <a:schemeClr val="bg1"/>
            </a:solidFill>
            <a:latin typeface="+mj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T_2015" id="{7DB145F9-15E2-4765-858B-2CF52604994F}" vid="{E37C7F84-C7BF-4CC4-B194-1DD09F3E459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15450</TotalTime>
  <Words>319</Words>
  <Application>Microsoft Office PowerPoint</Application>
  <PresentationFormat>On-screen Show (4:3)</PresentationFormat>
  <Paragraphs>90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ＭＳ Ｐゴシック</vt:lpstr>
      <vt:lpstr>宋体</vt:lpstr>
      <vt:lpstr>Arial</vt:lpstr>
      <vt:lpstr>Courier New</vt:lpstr>
      <vt:lpstr>Franklin Gothic Demi</vt:lpstr>
      <vt:lpstr>Franklin Gothic Medium Cond</vt:lpstr>
      <vt:lpstr>Kalinga</vt:lpstr>
      <vt:lpstr>Myriad Pro</vt:lpstr>
      <vt:lpstr>Tahoma</vt:lpstr>
      <vt:lpstr>Times</vt:lpstr>
      <vt:lpstr>Times New Roman</vt:lpstr>
      <vt:lpstr>Verdana</vt:lpstr>
      <vt:lpstr>Wingdings</vt:lpstr>
      <vt:lpstr>DART_2015</vt:lpstr>
      <vt:lpstr>Equation</vt:lpstr>
      <vt:lpstr>Design of RF &amp; Microwave Systems</vt:lpstr>
      <vt:lpstr>Outline</vt:lpstr>
      <vt:lpstr>Dynamic Range</vt:lpstr>
      <vt:lpstr>Noise</vt:lpstr>
      <vt:lpstr>Non-linearity</vt:lpstr>
      <vt:lpstr>Gain Compression</vt:lpstr>
      <vt:lpstr>IP3</vt:lpstr>
      <vt:lpstr>Cascade Blocks</vt:lpstr>
      <vt:lpstr>Simulation Tools for Cascade Analysis</vt:lpstr>
      <vt:lpstr>Example</vt:lpstr>
      <vt:lpstr>Example</vt:lpstr>
      <vt:lpstr>Link Budget Analysis</vt:lpstr>
      <vt:lpstr>Link Budget Analysis</vt:lpstr>
      <vt:lpstr>Link Budget Analysis</vt:lpstr>
      <vt:lpstr>Free Space Path Loss</vt:lpstr>
      <vt:lpstr>Power distribution in an RF system</vt:lpstr>
      <vt:lpstr>Estimating System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Xiaoguang</dc:creator>
  <cp:lastModifiedBy>Xiaoguang Liu</cp:lastModifiedBy>
  <cp:revision>892</cp:revision>
  <cp:lastPrinted>2013-10-02T22:47:49Z</cp:lastPrinted>
  <dcterms:created xsi:type="dcterms:W3CDTF">2012-04-15T01:51:12Z</dcterms:created>
  <dcterms:modified xsi:type="dcterms:W3CDTF">2015-11-21T00:30:00Z</dcterms:modified>
</cp:coreProperties>
</file>