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308" r:id="rId4"/>
    <p:sldId id="322" r:id="rId5"/>
    <p:sldId id="324" r:id="rId6"/>
    <p:sldId id="316" r:id="rId7"/>
    <p:sldId id="313" r:id="rId8"/>
    <p:sldId id="319" r:id="rId9"/>
    <p:sldId id="326" r:id="rId10"/>
    <p:sldId id="317" r:id="rId11"/>
    <p:sldId id="328" r:id="rId12"/>
    <p:sldId id="321" r:id="rId13"/>
    <p:sldId id="330" r:id="rId14"/>
    <p:sldId id="325" r:id="rId15"/>
    <p:sldId id="327" r:id="rId16"/>
    <p:sldId id="331" r:id="rId17"/>
    <p:sldId id="264" r:id="rId18"/>
    <p:sldId id="315" r:id="rId19"/>
    <p:sldId id="307" r:id="rId20"/>
    <p:sldId id="27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83" d="100"/>
          <a:sy n="83" d="100"/>
        </p:scale>
        <p:origin x="1008" y="8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9/24/2015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9/24/2015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pictures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rt/UCD-EEC134/blob/master/support/schedule/eec134-schedule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cdart.github.io/education/eec134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9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owang@ucdavis.edu" TargetMode="External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</a:t>
            </a:r>
            <a:r>
              <a:rPr lang="en-US" sz="3200" smtClean="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Quarter 1 Lab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 smtClean="0"/>
              <a:t>A more detailed schedule is available at the following link and on </a:t>
            </a:r>
            <a:r>
              <a:rPr lang="en-US" dirty="0" err="1" smtClean="0"/>
              <a:t>SmartSite</a:t>
            </a:r>
            <a:r>
              <a:rPr lang="en-US" dirty="0" smtClean="0"/>
              <a:t>; make sure you read it carefully: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github.com/ucdart/UCD-EEC134/blob/master/support/schedule/eec134-schedule.pdf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320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/>
                <a:gridCol w="3349576"/>
                <a:gridCol w="3503053"/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  <a:endParaRPr lang="en-US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</a:rPr>
              <a:t>Be </a:t>
            </a:r>
            <a:r>
              <a:rPr lang="en-US" sz="3200" b="1" dirty="0">
                <a:solidFill>
                  <a:srgbClr val="FF0000"/>
                </a:solidFill>
              </a:rPr>
              <a:t>warned!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dirty="0" smtClean="0"/>
              <a:t>Labs </a:t>
            </a:r>
            <a:r>
              <a:rPr lang="en-US" dirty="0"/>
              <a:t>are heavy and time consuming.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the pre-lab problems, read the lab manually carefully, and plan well before you walk into the lab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and Monday sessions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 Board (PCB)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PCB design is a critical focus of this class</a:t>
            </a:r>
          </a:p>
          <a:p>
            <a:r>
              <a:rPr lang="en-US" dirty="0" smtClean="0"/>
              <a:t>We will have three “free” PCB design runs in Quarter 1.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run: Oct. 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run: Oct.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run: Nov.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Hard </a:t>
            </a:r>
            <a:r>
              <a:rPr lang="en-US" dirty="0">
                <a:solidFill>
                  <a:srgbClr val="FF0000"/>
                </a:solidFill>
              </a:rPr>
              <a:t>deadlines; don’t even </a:t>
            </a:r>
            <a:r>
              <a:rPr lang="en-US" dirty="0" smtClean="0">
                <a:solidFill>
                  <a:srgbClr val="FF0000"/>
                </a:solidFill>
              </a:rPr>
              <a:t>ask!</a:t>
            </a:r>
          </a:p>
          <a:p>
            <a:r>
              <a:rPr lang="en-US" dirty="0" smtClean="0"/>
              <a:t>The cost of the above three runs is covered by the course fees</a:t>
            </a:r>
          </a:p>
          <a:p>
            <a:pPr lvl="1"/>
            <a:r>
              <a:rPr lang="en-US" dirty="0" smtClean="0"/>
              <a:t>If you miss the deadline, you can still have the PCB made at your own cost</a:t>
            </a:r>
          </a:p>
          <a:p>
            <a:r>
              <a:rPr lang="en-US" dirty="0" smtClean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1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9 × Pre-lab assignments </a:t>
            </a:r>
          </a:p>
          <a:p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/>
              <a:t>× </a:t>
            </a:r>
            <a:r>
              <a:rPr lang="en-US" dirty="0"/>
              <a:t>L</a:t>
            </a:r>
            <a:r>
              <a:rPr lang="en-US" dirty="0" smtClean="0"/>
              <a:t>ab </a:t>
            </a:r>
            <a:r>
              <a:rPr lang="en-US" dirty="0" smtClean="0"/>
              <a:t>reports</a:t>
            </a:r>
          </a:p>
          <a:p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/>
              <a:t>× </a:t>
            </a:r>
            <a:r>
              <a:rPr lang="en-US" dirty="0" smtClean="0"/>
              <a:t>PCB design reports</a:t>
            </a:r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/>
              <a:t>× </a:t>
            </a:r>
            <a:r>
              <a:rPr lang="en-US" dirty="0" smtClean="0"/>
              <a:t>PCB test reports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Quarter 2 – Option 1: Performance Competition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Competition: measure the distance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𝑊𝑃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/>
                    </m:s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 smtClean="0"/>
                  <a:t>Bonus points will be given if signal processing is done on an embedded processing platform. </a:t>
                </a:r>
              </a:p>
              <a:p>
                <a:r>
                  <a:rPr lang="en-US" dirty="0" smtClean="0"/>
                  <a:t>More details may apply; will be announced later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2 – Option 2: Radar for UAV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57220" cy="4335463"/>
          </a:xfrm>
        </p:spPr>
        <p:txBody>
          <a:bodyPr/>
          <a:lstStyle/>
          <a:p>
            <a:r>
              <a:rPr lang="en-US" dirty="0" smtClean="0"/>
              <a:t>Small unmanned aerial  vehicles offer unique opportunities for high resolution remote sensing</a:t>
            </a:r>
          </a:p>
          <a:p>
            <a:r>
              <a:rPr lang="en-US" dirty="0" smtClean="0"/>
              <a:t>Small low-power radar are needed as remote sensors, as well as situation awareness sensors, for UAV platforms. </a:t>
            </a:r>
          </a:p>
          <a:p>
            <a:r>
              <a:rPr lang="en-US" dirty="0" smtClean="0"/>
              <a:t>Detailed specification will be announced in the middle of the quarter. </a:t>
            </a:r>
            <a:endParaRPr lang="en-US" dirty="0"/>
          </a:p>
        </p:txBody>
      </p:sp>
      <p:pic>
        <p:nvPicPr>
          <p:cNvPr id="4" name="Picture 2" descr="http://media.defenceindustrydaily.com/images/AIR_UAV_Global_Observer_CONOPS_l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72" y="1030420"/>
            <a:ext cx="3428126" cy="22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610099" y="3561634"/>
            <a:ext cx="4447015" cy="2783563"/>
            <a:chOff x="4575260" y="3321465"/>
            <a:chExt cx="3705846" cy="2319636"/>
          </a:xfrm>
        </p:grpSpPr>
        <p:pic>
          <p:nvPicPr>
            <p:cNvPr id="6" name="Picture 6" descr="http://www.mdpi.com/remotesensing/remotesensing-06-00740/article_deploy/html/images/remotesensing-06-00740f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260" y="3382859"/>
              <a:ext cx="3597625" cy="2258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-5588" r="12049" b="13056"/>
            <a:stretch/>
          </p:blipFill>
          <p:spPr bwMode="auto">
            <a:xfrm>
              <a:off x="4652048" y="3771516"/>
              <a:ext cx="500489" cy="37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4575260" y="3937770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34251" y="4098254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51739" y="3834904"/>
              <a:ext cx="301046" cy="285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1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5452785" y="3439279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4677323" y="3691466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452785" y="3321465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310909" y="3734818"/>
              <a:ext cx="35911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295428" y="3588419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80337" y="3426940"/>
              <a:ext cx="22159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6246882" y="3580510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477088" y="3425771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>
              <a:off x="7542587" y="3734386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20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853554" y="3973445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 bwMode="auto">
            <a:xfrm>
              <a:off x="7786255" y="3944315"/>
              <a:ext cx="85091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843633" y="4262123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635731" y="4521671"/>
              <a:ext cx="508947" cy="25352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4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2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final report per team/group: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final project report on the design, implementation, testing, and discussion of your system. Sufficient details must be provided so that any group of students of similar knowledge/background can reproduce what you have done. If certain parts or the whole of your system failed to function, you need to include significant discussion what went wrong. </a:t>
            </a:r>
            <a:endParaRPr lang="en-US" dirty="0" smtClean="0"/>
          </a:p>
          <a:p>
            <a:pPr lvl="1"/>
            <a:r>
              <a:rPr lang="en-US" b="1" dirty="0" smtClean="0"/>
              <a:t>One</a:t>
            </a:r>
            <a:r>
              <a:rPr lang="en-US" dirty="0"/>
              <a:t> report is required for each </a:t>
            </a:r>
            <a:r>
              <a:rPr lang="en-US" dirty="0" smtClean="0"/>
              <a:t>team/group</a:t>
            </a:r>
            <a:r>
              <a:rPr lang="en-US" dirty="0"/>
              <a:t>. Your design files (circuit schematics, CAD drawings, bill of materials, code) need to be submitted together with the report. </a:t>
            </a:r>
          </a:p>
          <a:p>
            <a:r>
              <a:rPr lang="en-US" dirty="0"/>
              <a:t>A technical note or application </a:t>
            </a:r>
            <a:r>
              <a:rPr lang="en-US" dirty="0" smtClean="0"/>
              <a:t>note per student: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note will discuss a particular subject that this student has worked on in this class. For example, if a student primarily worked on PCB design for the radar circuits, then it may be appropriate for him/her to write a note on how to do PCB design, the lessons he/she learned during the course of designing an actual PCB, and useful suggestions for future students</a:t>
            </a:r>
            <a:r>
              <a:rPr lang="en-US" dirty="0" smtClean="0"/>
              <a:t>.</a:t>
            </a:r>
          </a:p>
          <a:p>
            <a:r>
              <a:rPr lang="en-US" dirty="0"/>
              <a:t>A collection of past reports: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ucdart.github.io/education/eec134.html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Quarter 1 (33 pts)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Pre-lab reports (9x 1pts)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Lab reports (6x 2pts)</a:t>
            </a:r>
          </a:p>
          <a:p>
            <a:pPr lvl="1"/>
            <a:r>
              <a:rPr lang="en-US" dirty="0" smtClean="0"/>
              <a:t>PCB design </a:t>
            </a:r>
            <a:r>
              <a:rPr lang="en-US" b="0" dirty="0" smtClean="0"/>
              <a:t>reports </a:t>
            </a:r>
            <a:r>
              <a:rPr lang="en-US" dirty="0" smtClean="0"/>
              <a:t>(3x 2pts)</a:t>
            </a:r>
          </a:p>
          <a:p>
            <a:pPr lvl="1"/>
            <a:r>
              <a:rPr lang="en-US" b="0" dirty="0" smtClean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Application Note / Tutorial (15 pts)</a:t>
            </a:r>
          </a:p>
          <a:p>
            <a:r>
              <a:rPr lang="en-US" dirty="0" smtClean="0"/>
              <a:t>Peer review (</a:t>
            </a:r>
            <a:r>
              <a:rPr lang="en-US" dirty="0" smtClean="0">
                <a:solidFill>
                  <a:srgbClr val="0070C0"/>
                </a:solidFill>
              </a:rPr>
              <a:t>15 pts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Participation (7 pts)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Piazza </a:t>
            </a:r>
            <a:r>
              <a:rPr lang="en-US" dirty="0" smtClean="0"/>
              <a:t>participation, weekly </a:t>
            </a:r>
            <a:r>
              <a:rPr lang="en-US" dirty="0"/>
              <a:t>report and presentation </a:t>
            </a:r>
            <a:r>
              <a:rPr lang="en-US" dirty="0" smtClean="0"/>
              <a:t>(quarter 2)</a:t>
            </a:r>
          </a:p>
          <a:p>
            <a:pPr lvl="1"/>
            <a:r>
              <a:rPr lang="en-US" dirty="0" smtClean="0"/>
              <a:t>Graded by the instructor and TA</a:t>
            </a:r>
          </a:p>
          <a:p>
            <a:pPr lvl="1"/>
            <a:r>
              <a:rPr lang="en-US" dirty="0" smtClean="0"/>
              <a:t>Purely subjective </a:t>
            </a:r>
          </a:p>
          <a:p>
            <a:r>
              <a:rPr lang="en-US" dirty="0" smtClean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400504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Errors for Bonus!</a:t>
            </a:r>
          </a:p>
          <a:p>
            <a:pPr lvl="1"/>
            <a:r>
              <a:rPr lang="en-US" dirty="0" smtClean="0"/>
              <a:t>Help us find errors (typos, grammar mistakes, technical mistakes, </a:t>
            </a:r>
            <a:r>
              <a:rPr lang="en-US" dirty="0" err="1" smtClean="0"/>
              <a:t>etc</a:t>
            </a:r>
            <a:r>
              <a:rPr lang="en-US" dirty="0" smtClean="0"/>
              <a:t>) in the course materials (lecture notes, lab manuals, guidelines,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to find and report an error on Piazza gets 0.1 point for each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 smtClean="0"/>
              <a:t>Getting your HAM radio license </a:t>
            </a:r>
          </a:p>
          <a:p>
            <a:pPr lvl="1"/>
            <a:r>
              <a:rPr lang="en-US" dirty="0" smtClean="0"/>
              <a:t>Technician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above 30 MHz</a:t>
            </a:r>
          </a:p>
          <a:p>
            <a:pPr lvl="1"/>
            <a:r>
              <a:rPr lang="en-US" dirty="0" smtClean="0"/>
              <a:t>General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Access to the HF band</a:t>
            </a:r>
          </a:p>
          <a:p>
            <a:pPr lvl="1"/>
            <a:r>
              <a:rPr lang="en-US" dirty="0" smtClean="0"/>
              <a:t>Extra (</a:t>
            </a:r>
            <a:r>
              <a:rPr lang="en-US" dirty="0" smtClean="0">
                <a:solidFill>
                  <a:srgbClr val="00B050"/>
                </a:solidFill>
              </a:rPr>
              <a:t>3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on all bands</a:t>
            </a:r>
          </a:p>
          <a:p>
            <a:r>
              <a:rPr lang="en-US" dirty="0" smtClean="0"/>
              <a:t>Log on to </a:t>
            </a:r>
            <a:r>
              <a:rPr lang="en-US" dirty="0" smtClean="0">
                <a:hlinkClick r:id="rId2"/>
              </a:rPr>
              <a:t>www.arrl.org</a:t>
            </a:r>
            <a:r>
              <a:rPr lang="en-US" dirty="0" smtClean="0"/>
              <a:t> for information on licensing and exams</a:t>
            </a:r>
          </a:p>
          <a:p>
            <a:r>
              <a:rPr lang="en-US" dirty="0" smtClean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may arrange training sessions or even exams</a:t>
            </a:r>
            <a:endParaRPr lang="en-US" dirty="0"/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 smtClean="0"/>
              <a:t>To provide a system </a:t>
            </a:r>
            <a:r>
              <a:rPr lang="en-US" sz="2400" dirty="0"/>
              <a:t>design perspective</a:t>
            </a:r>
          </a:p>
          <a:p>
            <a:r>
              <a:rPr lang="en-US" sz="2400" dirty="0" smtClean="0"/>
              <a:t>To get your hands dirty</a:t>
            </a:r>
            <a:endParaRPr lang="en-US" sz="2400" dirty="0"/>
          </a:p>
          <a:p>
            <a:r>
              <a:rPr lang="en-US" sz="2400" dirty="0" smtClean="0"/>
              <a:t>To promote teamwork</a:t>
            </a:r>
            <a:endParaRPr lang="en-US" sz="2400" dirty="0"/>
          </a:p>
          <a:p>
            <a:r>
              <a:rPr lang="en-US" sz="2400" dirty="0" smtClean="0"/>
              <a:t>To promote self-learning</a:t>
            </a:r>
          </a:p>
          <a:p>
            <a:r>
              <a:rPr lang="en-US" sz="2400" dirty="0" smtClean="0"/>
              <a:t>To improve communication (oral &amp; written) skills </a:t>
            </a:r>
            <a:endParaRPr lang="en-US" sz="2400" dirty="0"/>
          </a:p>
          <a:p>
            <a:r>
              <a:rPr lang="en-US" sz="2400" dirty="0" smtClean="0"/>
              <a:t>To push </a:t>
            </a:r>
            <a:r>
              <a:rPr lang="en-US" sz="2400" dirty="0"/>
              <a:t>your </a:t>
            </a:r>
            <a:r>
              <a:rPr lang="en-US" sz="2400" dirty="0" smtClean="0"/>
              <a:t>limit</a:t>
            </a:r>
            <a:r>
              <a:rPr lang="en-US" sz="2400" dirty="0"/>
              <a:t>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 smtClean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piazza.com/ucdavis/fall2014/eec134a/home</a:t>
            </a:r>
            <a:r>
              <a:rPr lang="en-US" sz="16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Xiaoguang “Leo” Liu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lxgliu@ucdavis.edu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hour: </a:t>
            </a:r>
            <a:r>
              <a:rPr lang="en-US" b="1" dirty="0" smtClean="0"/>
              <a:t>10 AM – 12 PM Tuesday </a:t>
            </a:r>
            <a:r>
              <a:rPr lang="en-US" dirty="0" smtClean="0"/>
              <a:t>or </a:t>
            </a:r>
            <a:r>
              <a:rPr lang="en-US" b="1" dirty="0" smtClean="0"/>
              <a:t>by </a:t>
            </a:r>
            <a:r>
              <a:rPr lang="en-US" b="1" dirty="0"/>
              <a:t>appointment in Kemper 3169</a:t>
            </a:r>
            <a:r>
              <a:rPr lang="en-US" dirty="0"/>
              <a:t> </a:t>
            </a:r>
            <a:endParaRPr lang="en-US" b="1" dirty="0" smtClean="0"/>
          </a:p>
          <a:p>
            <a:r>
              <a:rPr lang="en-US" dirty="0" smtClean="0"/>
              <a:t>Teaching Assistants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Wang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haowang@ucdavis.edu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hours: </a:t>
            </a:r>
            <a:r>
              <a:rPr lang="en-US" b="1" dirty="0"/>
              <a:t>9:00 – 10:30 AM, Monday &amp; </a:t>
            </a:r>
            <a:r>
              <a:rPr lang="en-US" b="1" dirty="0" smtClean="0"/>
              <a:t>Tuesday in Kemper 3089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Lecture</a:t>
            </a:r>
          </a:p>
          <a:p>
            <a:pPr lvl="1"/>
            <a:r>
              <a:rPr lang="en-US" b="1" dirty="0" smtClean="0"/>
              <a:t>1:10 – 2 PM, Friday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Geidt</a:t>
            </a:r>
            <a:r>
              <a:rPr lang="en-US" dirty="0"/>
              <a:t> 1007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Lab</a:t>
            </a:r>
          </a:p>
          <a:p>
            <a:pPr lvl="1"/>
            <a:r>
              <a:rPr lang="en-US" dirty="0"/>
              <a:t>Session 1: </a:t>
            </a:r>
            <a:r>
              <a:rPr lang="en-US" b="1" dirty="0"/>
              <a:t>2 – 5 PM, Friday</a:t>
            </a:r>
          </a:p>
          <a:p>
            <a:pPr lvl="1"/>
            <a:r>
              <a:rPr lang="en-US" dirty="0"/>
              <a:t>Session 2: </a:t>
            </a:r>
            <a:r>
              <a:rPr lang="en-US" b="1" dirty="0"/>
              <a:t>6 – 9 PM, Monday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45" y="1036759"/>
            <a:ext cx="1975924" cy="24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08" y="1036760"/>
            <a:ext cx="1974752" cy="24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652" y="4518480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Additional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ecture time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/>
              <a:t>All course materials are distributed through </a:t>
            </a:r>
            <a:r>
              <a:rPr lang="en-US" dirty="0" err="1"/>
              <a:t>SmartSite</a:t>
            </a:r>
            <a:endParaRPr lang="en-US" dirty="0"/>
          </a:p>
          <a:p>
            <a:r>
              <a:rPr lang="en-US" dirty="0"/>
              <a:t>The latest development of the course materials are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https://github.com/ucdart/UCD-EEC134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is no required textbook for this class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highly recommended </a:t>
            </a:r>
            <a:r>
              <a:rPr lang="en-US" dirty="0" smtClean="0"/>
              <a:t>reference: </a:t>
            </a:r>
            <a:r>
              <a:rPr lang="en-US" b="1" dirty="0"/>
              <a:t>Practical RF Circuit Design for Modern Wireless </a:t>
            </a:r>
            <a:r>
              <a:rPr lang="en-US" b="1" dirty="0" smtClean="0"/>
              <a:t>Systems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I : Passive Circuits and Systems</a:t>
            </a:r>
          </a:p>
          <a:p>
            <a:pPr lvl="1"/>
            <a:r>
              <a:rPr lang="en-US" dirty="0" smtClean="0"/>
              <a:t>Volume 2: </a:t>
            </a:r>
            <a:r>
              <a:rPr lang="en-US" dirty="0"/>
              <a:t>Active Circuits and </a:t>
            </a:r>
            <a:r>
              <a:rPr lang="en-US" dirty="0" smtClean="0"/>
              <a:t>Systems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3876380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4" y="3876380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 smtClean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</a:t>
            </a:r>
            <a:r>
              <a:rPr lang="en-US" dirty="0" smtClean="0"/>
              <a:t>Systems,” Wiley, 2000</a:t>
            </a:r>
            <a:endParaRPr lang="en-US" dirty="0"/>
          </a:p>
          <a:p>
            <a:pPr lvl="1"/>
            <a:r>
              <a:rPr lang="en-US" dirty="0" smtClean="0"/>
              <a:t>D.M. </a:t>
            </a:r>
            <a:r>
              <a:rPr lang="en-US" dirty="0" err="1" smtClean="0"/>
              <a:t>Pozar</a:t>
            </a:r>
            <a:r>
              <a:rPr lang="en-US" dirty="0" smtClean="0"/>
              <a:t>, “Microwave Engineering,” Wiley, 2011</a:t>
            </a:r>
          </a:p>
          <a:p>
            <a:pPr lvl="1"/>
            <a:r>
              <a:rPr lang="en-US" dirty="0" smtClean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</a:t>
            </a:r>
            <a:r>
              <a:rPr lang="en-US" dirty="0" smtClean="0"/>
              <a:t>Handbook,” </a:t>
            </a:r>
            <a:r>
              <a:rPr lang="en-US" dirty="0" err="1" smtClean="0"/>
              <a:t>Newnes</a:t>
            </a:r>
            <a:r>
              <a:rPr lang="en-US" dirty="0" smtClean="0"/>
              <a:t>, 2008</a:t>
            </a:r>
            <a:endParaRPr lang="en-US" dirty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Saytre</a:t>
            </a:r>
            <a:r>
              <a:rPr lang="en-US" dirty="0" smtClean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</a:t>
            </a:r>
            <a:r>
              <a:rPr lang="en-US" dirty="0" smtClean="0"/>
              <a:t>Equations,” </a:t>
            </a:r>
            <a:r>
              <a:rPr lang="en-US" dirty="0" err="1" smtClean="0"/>
              <a:t>Artech</a:t>
            </a:r>
            <a:r>
              <a:rPr lang="en-US" dirty="0" smtClean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</a:t>
            </a:r>
            <a:r>
              <a:rPr lang="en-US" dirty="0" smtClean="0"/>
              <a:t>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</a:t>
            </a:r>
            <a:r>
              <a:rPr lang="en-US" dirty="0" smtClean="0"/>
              <a:t>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</a:t>
            </a:r>
            <a:r>
              <a:rPr lang="en-US" dirty="0" smtClean="0"/>
              <a:t>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</a:t>
            </a:r>
            <a:r>
              <a:rPr lang="en-US" u="sng" dirty="0" smtClean="0"/>
              <a:t>ab reports</a:t>
            </a:r>
          </a:p>
          <a:p>
            <a:pPr lvl="2">
              <a:lnSpc>
                <a:spcPct val="114000"/>
              </a:lnSpc>
            </a:pPr>
            <a:r>
              <a:rPr lang="en-US" u="sng" dirty="0" smtClean="0"/>
              <a:t>PCB design files and test reports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Radar </a:t>
            </a:r>
            <a:r>
              <a:rPr lang="en-US" u="sng" dirty="0" smtClean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(Optional) Radar system design for small UAVs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</a:t>
            </a:r>
            <a:r>
              <a:rPr lang="en-US" dirty="0" smtClean="0"/>
              <a:t>(1 per group</a:t>
            </a:r>
            <a:r>
              <a:rPr lang="en-US" dirty="0"/>
              <a:t>)</a:t>
            </a:r>
          </a:p>
          <a:p>
            <a:pPr lvl="2"/>
            <a:r>
              <a:rPr lang="en-US" u="sng" dirty="0" smtClean="0"/>
              <a:t>Application </a:t>
            </a:r>
            <a:r>
              <a:rPr lang="en-US" u="sng" dirty="0"/>
              <a:t>Note </a:t>
            </a:r>
            <a:r>
              <a:rPr lang="en-US" dirty="0"/>
              <a:t>/ Tutorial </a:t>
            </a:r>
            <a:r>
              <a:rPr lang="en-US" dirty="0" smtClean="0"/>
              <a:t>(1 per </a:t>
            </a:r>
            <a:r>
              <a:rPr lang="en-US" dirty="0"/>
              <a:t>individual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Teaming has already started before the quarter through Piazza</a:t>
            </a:r>
          </a:p>
          <a:p>
            <a:pPr lvl="1"/>
            <a:r>
              <a:rPr lang="en-US" dirty="0" smtClean="0"/>
              <a:t>We’ll allocate sometime for teaming up in this lecture</a:t>
            </a:r>
          </a:p>
          <a:p>
            <a:r>
              <a:rPr lang="en-US" dirty="0"/>
              <a:t>Each team should consist of </a:t>
            </a:r>
            <a:r>
              <a:rPr lang="en-US" dirty="0" smtClean="0"/>
              <a:t>3 – 4  </a:t>
            </a:r>
            <a:r>
              <a:rPr lang="en-US" dirty="0"/>
              <a:t>members </a:t>
            </a:r>
            <a:endParaRPr lang="en-US" dirty="0" smtClean="0"/>
          </a:p>
          <a:p>
            <a:pPr lvl="1"/>
            <a:r>
              <a:rPr lang="en-US" dirty="0" smtClean="0"/>
              <a:t>We recommend that you include team members of different background to complement each other</a:t>
            </a:r>
          </a:p>
          <a:p>
            <a:pPr lvl="1"/>
            <a:r>
              <a:rPr lang="en-US" dirty="0" smtClean="0"/>
              <a:t>We need one student from each team to take up the responsibility of ordering supplies for your team</a:t>
            </a:r>
          </a:p>
          <a:p>
            <a:r>
              <a:rPr lang="en-US" dirty="0" smtClean="0"/>
              <a:t>By the end of the first lecture, you will need to submit to the TA </a:t>
            </a:r>
          </a:p>
          <a:p>
            <a:pPr lvl="1"/>
            <a:r>
              <a:rPr lang="en-US" dirty="0" smtClean="0"/>
              <a:t>Team name; will default to “Team #” if none submitted</a:t>
            </a:r>
          </a:p>
          <a:p>
            <a:pPr lvl="1"/>
            <a:r>
              <a:rPr lang="en-US" dirty="0" smtClean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Quarter 1 – Assembly of a simple Radar</a:t>
            </a:r>
            <a:endParaRPr lang="en-US" dirty="0"/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Quarter 1 – Facilities and 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will be using </a:t>
            </a:r>
            <a:r>
              <a:rPr lang="en-US" b="1" dirty="0" smtClean="0"/>
              <a:t>Kemper 2112</a:t>
            </a:r>
            <a:r>
              <a:rPr lang="en-US" dirty="0" smtClean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 smtClean="0"/>
              <a:t>2112 is usually locked outside of the class time, but each group can have a key to 2112 so that you can work off-hours</a:t>
            </a:r>
          </a:p>
          <a:p>
            <a:r>
              <a:rPr lang="en-US" dirty="0" smtClean="0"/>
              <a:t>Each group will get a toolbox </a:t>
            </a:r>
          </a:p>
          <a:p>
            <a:pPr lvl="1"/>
            <a:r>
              <a:rPr lang="en-US" dirty="0" smtClean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21347</TotalTime>
  <Words>1404</Words>
  <Application>Microsoft Office PowerPoint</Application>
  <PresentationFormat>On-screen Show (4:3)</PresentationFormat>
  <Paragraphs>236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Materials</vt:lpstr>
      <vt:lpstr>Textbooks and References</vt:lpstr>
      <vt:lpstr>Course Organization</vt:lpstr>
      <vt:lpstr>Teaming</vt:lpstr>
      <vt:lpstr>Quarter 1 – Assembly of a simple Radar</vt:lpstr>
      <vt:lpstr>Quarter 1 – Facilities and Supplies</vt:lpstr>
      <vt:lpstr>Quarter 1 Lab Schedule</vt:lpstr>
      <vt:lpstr>Labs</vt:lpstr>
      <vt:lpstr>Printed Circuit Board (PCB)</vt:lpstr>
      <vt:lpstr>Quarter 1 Deliverables</vt:lpstr>
      <vt:lpstr>Quarter 2 – Option 1: Performance Competition</vt:lpstr>
      <vt:lpstr>Quarter 2 – Option 2: Radar for UAV</vt:lpstr>
      <vt:lpstr>Quarter 2 Deliverables</vt:lpstr>
      <vt:lpstr>Grading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1008</cp:revision>
  <cp:lastPrinted>2013-10-02T22:47:25Z</cp:lastPrinted>
  <dcterms:created xsi:type="dcterms:W3CDTF">2012-04-15T01:51:12Z</dcterms:created>
  <dcterms:modified xsi:type="dcterms:W3CDTF">2015-09-25T03:40:06Z</dcterms:modified>
</cp:coreProperties>
</file>