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3" r:id="rId7"/>
    <p:sldId id="260" r:id="rId8"/>
    <p:sldId id="259" r:id="rId9"/>
    <p:sldId id="270" r:id="rId10"/>
    <p:sldId id="258" r:id="rId11"/>
    <p:sldId id="262" r:id="rId12"/>
    <p:sldId id="271" r:id="rId13"/>
    <p:sldId id="265"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1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97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56325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87936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defTabSz="457200"/>
            <a:r>
              <a:rPr lang="en-US" sz="8000" dirty="0">
                <a:solidFill>
                  <a:prstClr val="white"/>
                </a:solidFill>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algn="r" defTabSz="457200"/>
            <a:r>
              <a:rPr lang="en-US" sz="8000" dirty="0">
                <a:solidFill>
                  <a:prstClr val="white"/>
                </a:solidFill>
              </a:rPr>
              <a:t>”</a:t>
            </a:r>
          </a:p>
        </p:txBody>
      </p:sp>
    </p:spTree>
    <p:extLst>
      <p:ext uri="{BB962C8B-B14F-4D97-AF65-F5344CB8AC3E}">
        <p14:creationId xmlns:p14="http://schemas.microsoft.com/office/powerpoint/2010/main" val="2598983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229331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defTabSz="457200"/>
            <a:r>
              <a:rPr lang="en-US" sz="8000" dirty="0">
                <a:solidFill>
                  <a:prstClr val="white"/>
                </a:solidFill>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algn="r" defTabSz="457200"/>
            <a:r>
              <a:rPr lang="en-US" sz="8000" dirty="0">
                <a:solidFill>
                  <a:prstClr val="white"/>
                </a:solidFill>
              </a:rPr>
              <a:t>”</a:t>
            </a:r>
          </a:p>
        </p:txBody>
      </p:sp>
    </p:spTree>
    <p:extLst>
      <p:ext uri="{BB962C8B-B14F-4D97-AF65-F5344CB8AC3E}">
        <p14:creationId xmlns:p14="http://schemas.microsoft.com/office/powerpoint/2010/main" val="85390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63422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80512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145030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23779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dirty="0">
              <a:solidFill>
                <a:srgbClr val="146194">
                  <a:lumMod val="50000"/>
                </a:srgb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22825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82466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dirty="0">
              <a:solidFill>
                <a:srgbClr val="146194">
                  <a:lumMod val="50000"/>
                </a:srgb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5518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dirty="0">
              <a:solidFill>
                <a:srgbClr val="146194">
                  <a:lumMod val="50000"/>
                </a:srgb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399043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dirty="0">
              <a:solidFill>
                <a:srgbClr val="146194">
                  <a:lumMod val="50000"/>
                </a:srgb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69550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63645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srgbClr val="146194">
                    <a:lumMod val="50000"/>
                  </a:srgbClr>
                </a:solidFill>
              </a:rPr>
              <a:pPr/>
              <a:t>6/2/2015</a:t>
            </a:fld>
            <a:endParaRPr lang="en-US" dirty="0">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146194">
                    <a:lumMod val="50000"/>
                  </a:srgbClr>
                </a:solidFill>
              </a:rPr>
              <a:pPr/>
              <a:t>‹#›</a:t>
            </a:fld>
            <a:endParaRPr lang="en-US" dirty="0">
              <a:solidFill>
                <a:srgbClr val="146194">
                  <a:lumMod val="50000"/>
                </a:srgbClr>
              </a:solidFill>
            </a:endParaRPr>
          </a:p>
        </p:txBody>
      </p:sp>
    </p:spTree>
    <p:extLst>
      <p:ext uri="{BB962C8B-B14F-4D97-AF65-F5344CB8AC3E}">
        <p14:creationId xmlns:p14="http://schemas.microsoft.com/office/powerpoint/2010/main" val="222284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alpha val="18000"/>
                <a:lumMod val="22000"/>
                <a:lumOff val="78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defTabSz="457200"/>
            <a:fld id="{B61BEF0D-F0BB-DE4B-95CE-6DB70DBA9567}" type="datetimeFigureOut">
              <a:rPr lang="en-US" dirty="0">
                <a:solidFill>
                  <a:srgbClr val="146194">
                    <a:lumMod val="50000"/>
                  </a:srgbClr>
                </a:solidFill>
              </a:rPr>
              <a:pPr defTabSz="457200"/>
              <a:t>6/2/2015</a:t>
            </a:fld>
            <a:endParaRPr lang="en-US" dirty="0">
              <a:solidFill>
                <a:srgbClr val="146194">
                  <a:lumMod val="50000"/>
                </a:srgbClr>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defTabSz="457200"/>
            <a:endParaRPr lang="en-US" dirty="0">
              <a:solidFill>
                <a:srgbClr val="146194">
                  <a:lumMod val="50000"/>
                </a:srgbClr>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defTabSz="457200"/>
            <a:fld id="{D57F1E4F-1CFF-5643-939E-217C01CDF565}" type="slidenum">
              <a:rPr lang="en-US" dirty="0">
                <a:solidFill>
                  <a:srgbClr val="146194">
                    <a:lumMod val="50000"/>
                  </a:srgbClr>
                </a:solidFill>
              </a:rPr>
              <a:pPr defTabSz="457200"/>
              <a:t>‹#›</a:t>
            </a:fld>
            <a:endParaRPr lang="en-US" dirty="0">
              <a:solidFill>
                <a:srgbClr val="146194">
                  <a:lumMod val="50000"/>
                </a:srgbClr>
              </a:solidFill>
            </a:endParaRPr>
          </a:p>
        </p:txBody>
      </p:sp>
    </p:spTree>
    <p:extLst>
      <p:ext uri="{BB962C8B-B14F-4D97-AF65-F5344CB8AC3E}">
        <p14:creationId xmlns:p14="http://schemas.microsoft.com/office/powerpoint/2010/main" val="1779611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sbxltKb1jWo" TargetMode="External"/><Relationship Id="rId1" Type="http://schemas.openxmlformats.org/officeDocument/2006/relationships/video" Target="https://www.youtube.com/embed/by2NV3cgJnc"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Y__QCXf_xPI" TargetMode="External"/><Relationship Id="rId1" Type="http://schemas.openxmlformats.org/officeDocument/2006/relationships/video" Target="https://www.youtube.com/embed/IeLikO9GvX0" TargetMode="External"/><Relationship Id="rId5"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1" y="3843867"/>
            <a:ext cx="10845179" cy="194733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May 27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2015</a:t>
            </a:r>
          </a:p>
          <a:p>
            <a:r>
              <a:rPr lang="en-US" dirty="0" smtClean="0">
                <a:latin typeface="Times New Roman" panose="02020603050405020304" pitchFamily="18" charset="0"/>
                <a:cs typeface="Times New Roman" panose="02020603050405020304" pitchFamily="18" charset="0"/>
              </a:rPr>
              <a:t>Supervisor: Professor Liu </a:t>
            </a:r>
            <a:r>
              <a:rPr lang="en-US" dirty="0" err="1" smtClean="0">
                <a:latin typeface="Times New Roman" panose="02020603050405020304" pitchFamily="18" charset="0"/>
                <a:cs typeface="Times New Roman" panose="02020603050405020304" pitchFamily="18" charset="0"/>
              </a:rPr>
              <a:t>Xiaoguang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Committee member: Professor Kent Wilken, Professor </a:t>
            </a:r>
            <a:r>
              <a:rPr lang="en-US" dirty="0" err="1" smtClean="0">
                <a:latin typeface="Times New Roman" panose="02020603050405020304" pitchFamily="18" charset="0"/>
                <a:cs typeface="Times New Roman" panose="02020603050405020304" pitchFamily="18" charset="0"/>
              </a:rPr>
              <a:t>Soheil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Ghiasi</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Minjie</a:t>
            </a:r>
            <a:r>
              <a:rPr lang="en-US" dirty="0" smtClean="0">
                <a:latin typeface="Times New Roman" panose="02020603050405020304" pitchFamily="18" charset="0"/>
                <a:cs typeface="Times New Roman" panose="02020603050405020304" pitchFamily="18" charset="0"/>
              </a:rPr>
              <a:t> Zhu, Samuel Cheung</a:t>
            </a:r>
          </a:p>
          <a:p>
            <a:r>
              <a:rPr lang="en-US" dirty="0" smtClean="0">
                <a:latin typeface="Times New Roman" panose="02020603050405020304" pitchFamily="18" charset="0"/>
                <a:cs typeface="Times New Roman" panose="02020603050405020304" pitchFamily="18" charset="0"/>
              </a:rPr>
              <a:t>Electrical and Computer Engineering, University of California, Davis</a:t>
            </a:r>
          </a:p>
          <a:p>
            <a:endParaRPr lang="en-US" dirty="0"/>
          </a:p>
        </p:txBody>
      </p:sp>
      <p:sp>
        <p:nvSpPr>
          <p:cNvPr id="7" name="Subtitle 2"/>
          <p:cNvSpPr txBox="1">
            <a:spLocks/>
          </p:cNvSpPr>
          <p:nvPr/>
        </p:nvSpPr>
        <p:spPr>
          <a:xfrm>
            <a:off x="295924" y="720331"/>
            <a:ext cx="11567422" cy="1947333"/>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a:latin typeface="Times New Roman" panose="02020603050405020304" pitchFamily="18" charset="0"/>
                <a:cs typeface="Times New Roman" panose="02020603050405020304" pitchFamily="18" charset="0"/>
              </a:rPr>
              <a:t>Autonomous Collision Avoidance for </a:t>
            </a:r>
            <a:endParaRPr lang="en-US" altLang="zh-CN" sz="3600" dirty="0" smtClean="0">
              <a:latin typeface="Times New Roman" panose="02020603050405020304" pitchFamily="18" charset="0"/>
              <a:cs typeface="Times New Roman" panose="02020603050405020304" pitchFamily="18" charset="0"/>
            </a:endParaRPr>
          </a:p>
          <a:p>
            <a:pPr algn="ctr"/>
            <a:r>
              <a:rPr lang="en-US" altLang="zh-CN" sz="3600" dirty="0" smtClean="0">
                <a:latin typeface="Times New Roman" panose="02020603050405020304" pitchFamily="18" charset="0"/>
                <a:cs typeface="Times New Roman" panose="02020603050405020304" pitchFamily="18" charset="0"/>
              </a:rPr>
              <a:t>Small </a:t>
            </a:r>
            <a:r>
              <a:rPr lang="en-US" altLang="zh-CN" sz="3600" dirty="0">
                <a:latin typeface="Times New Roman" panose="02020603050405020304" pitchFamily="18" charset="0"/>
                <a:cs typeface="Times New Roman" panose="02020603050405020304" pitchFamily="18" charset="0"/>
              </a:rPr>
              <a:t>Unmanned Aerial </a:t>
            </a:r>
            <a:r>
              <a:rPr lang="en-US" altLang="zh-CN" sz="3600" dirty="0" smtClean="0">
                <a:latin typeface="Times New Roman" panose="02020603050405020304" pitchFamily="18" charset="0"/>
                <a:cs typeface="Times New Roman" panose="02020603050405020304" pitchFamily="18" charset="0"/>
              </a:rPr>
              <a:t>Vehicles</a:t>
            </a:r>
          </a:p>
          <a:p>
            <a:pPr algn="ctr"/>
            <a:r>
              <a:rPr lang="en-US" altLang="zh-CN" sz="3600" dirty="0" smtClean="0">
                <a:solidFill>
                  <a:schemeClr val="bg1"/>
                </a:solidFill>
                <a:latin typeface="Times New Roman" panose="02020603050405020304" pitchFamily="18" charset="0"/>
                <a:cs typeface="Times New Roman" panose="02020603050405020304" pitchFamily="18" charset="0"/>
              </a:rPr>
              <a:t>Comprehensive Exam</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 t="-1" r="2139" b="-675"/>
          <a:stretch/>
        </p:blipFill>
        <p:spPr>
          <a:xfrm>
            <a:off x="9640910" y="4254546"/>
            <a:ext cx="2551090" cy="2603454"/>
          </a:xfrm>
          <a:prstGeom prst="rect">
            <a:avLst/>
          </a:prstGeom>
        </p:spPr>
      </p:pic>
    </p:spTree>
    <p:extLst>
      <p:ext uri="{BB962C8B-B14F-4D97-AF65-F5344CB8AC3E}">
        <p14:creationId xmlns:p14="http://schemas.microsoft.com/office/powerpoint/2010/main" val="3741975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392849" y="155788"/>
            <a:ext cx="5799152" cy="1792282"/>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latin typeface="Times New Roman" panose="02020603050405020304" pitchFamily="18" charset="0"/>
                <a:cs typeface="Times New Roman" panose="02020603050405020304" pitchFamily="18" charset="0"/>
              </a:rPr>
              <a:t>Video demonstrating successful collision avoidance (board example)</a:t>
            </a:r>
            <a:endParaRPr lang="en-US" altLang="zh-CN" sz="36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pic>
        <p:nvPicPr>
          <p:cNvPr id="7" name="by2NV3cgJnc"/>
          <p:cNvPicPr>
            <a:picLocks noRot="1" noChangeAspect="1"/>
          </p:cNvPicPr>
          <p:nvPr>
            <a:videoFile r:link="rId1"/>
          </p:nvPr>
        </p:nvPicPr>
        <p:blipFill>
          <a:blip r:embed="rId4"/>
          <a:stretch>
            <a:fillRect/>
          </a:stretch>
        </p:blipFill>
        <p:spPr>
          <a:xfrm>
            <a:off x="108669" y="0"/>
            <a:ext cx="5987332" cy="3367874"/>
          </a:xfrm>
          <a:prstGeom prst="rect">
            <a:avLst/>
          </a:prstGeom>
        </p:spPr>
      </p:pic>
      <p:pic>
        <p:nvPicPr>
          <p:cNvPr id="8" name="sbxltKb1jWo"/>
          <p:cNvPicPr>
            <a:picLocks noRot="1" noChangeAspect="1"/>
          </p:cNvPicPr>
          <p:nvPr>
            <a:videoFile r:link="rId2"/>
          </p:nvPr>
        </p:nvPicPr>
        <p:blipFill>
          <a:blip r:embed="rId4"/>
          <a:stretch>
            <a:fillRect/>
          </a:stretch>
        </p:blipFill>
        <p:spPr>
          <a:xfrm>
            <a:off x="108669" y="3385765"/>
            <a:ext cx="5982030" cy="3364892"/>
          </a:xfrm>
          <a:prstGeom prst="rect">
            <a:avLst/>
          </a:prstGeom>
        </p:spPr>
      </p:pic>
      <p:sp>
        <p:nvSpPr>
          <p:cNvPr id="9" name="TextBox 8"/>
          <p:cNvSpPr txBox="1"/>
          <p:nvPr/>
        </p:nvSpPr>
        <p:spPr>
          <a:xfrm>
            <a:off x="6002041" y="2354676"/>
            <a:ext cx="1449374" cy="830997"/>
          </a:xfrm>
          <a:prstGeom prst="rect">
            <a:avLst/>
          </a:prstGeom>
          <a:noFill/>
          <a:ln w="28575">
            <a:noFill/>
          </a:ln>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Real time recording of quadcopter</a:t>
            </a: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002041" y="3487392"/>
            <a:ext cx="1449374" cy="738664"/>
          </a:xfrm>
          <a:prstGeom prst="rect">
            <a:avLst/>
          </a:prstGeom>
          <a:noFill/>
          <a:ln w="28575">
            <a:noFill/>
          </a:ln>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screen capture of MP</a:t>
            </a:r>
          </a:p>
          <a:p>
            <a:pPr algn="ctr"/>
            <a:r>
              <a:rPr lang="en-US" sz="1000" b="1" dirty="0" smtClean="0">
                <a:solidFill>
                  <a:srgbClr val="FF0000"/>
                </a:solidFill>
                <a:latin typeface="Times New Roman" panose="02020603050405020304" pitchFamily="18" charset="0"/>
                <a:cs typeface="Times New Roman" panose="02020603050405020304" pitchFamily="18" charset="0"/>
              </a:rPr>
              <a:t>(2 Sec advance)</a:t>
            </a: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768354" y="2303021"/>
            <a:ext cx="4423645" cy="2554545"/>
          </a:xfrm>
          <a:prstGeom prst="rect">
            <a:avLst/>
          </a:prstGeom>
          <a:noFill/>
          <a:ln w="28575">
            <a:noFill/>
          </a:ln>
        </p:spPr>
        <p:txBody>
          <a:bodyPr wrap="square" rtlCol="0">
            <a:spAutoFit/>
          </a:bodyPr>
          <a:lstStyle/>
          <a:p>
            <a:pPr algn="just"/>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From the video, the quadcopter is running a mission across the Hutchison Field. A board holding by a moving person simulates a object with large scale. During the mission, the quadcopter attempts to avoid this object by a leftward movement first, followed by a rightward movement, finally an upward movement. The quadcopter continues its mission when it sensed that the object is bypassed successfully.</a:t>
            </a:r>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6002041" y="5068211"/>
            <a:ext cx="2047794" cy="1569660"/>
            <a:chOff x="7956718" y="5019658"/>
            <a:chExt cx="2047794" cy="1569660"/>
          </a:xfrm>
        </p:grpSpPr>
        <p:sp>
          <p:nvSpPr>
            <p:cNvPr id="13" name="TextBox 12"/>
            <p:cNvSpPr txBox="1"/>
            <p:nvPr/>
          </p:nvSpPr>
          <p:spPr>
            <a:xfrm>
              <a:off x="7956718" y="5019658"/>
              <a:ext cx="1449374" cy="1569660"/>
            </a:xfrm>
            <a:prstGeom prst="rect">
              <a:avLst/>
            </a:prstGeom>
            <a:noFill/>
            <a:ln w="28575">
              <a:noFill/>
            </a:ln>
          </p:spPr>
          <p:txBody>
            <a:bodyPr wrap="square" rtlCol="0">
              <a:spAutoFit/>
            </a:bodyPr>
            <a:lstStyle/>
            <a:p>
              <a:pPr algn="ct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Legend</a:t>
              </a:r>
            </a:p>
            <a:p>
              <a:pPr algn="ctr"/>
              <a:endPar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Way points</a:t>
              </a:r>
            </a:p>
            <a:p>
              <a:pPr algn="ctr"/>
              <a:endParaRPr lang="en-US"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Desired path</a:t>
              </a: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Actual path</a:t>
              </a:r>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5"/>
            <a:stretch>
              <a:fillRect/>
            </a:stretch>
          </p:blipFill>
          <p:spPr>
            <a:xfrm>
              <a:off x="9441229" y="5435157"/>
              <a:ext cx="563283" cy="557918"/>
            </a:xfrm>
            <a:prstGeom prst="rect">
              <a:avLst/>
            </a:prstGeom>
          </p:spPr>
        </p:pic>
        <p:cxnSp>
          <p:nvCxnSpPr>
            <p:cNvPr id="16" name="Straight Connector 15"/>
            <p:cNvCxnSpPr/>
            <p:nvPr/>
          </p:nvCxnSpPr>
          <p:spPr>
            <a:xfrm>
              <a:off x="9406092" y="6230867"/>
              <a:ext cx="598420" cy="0"/>
            </a:xfrm>
            <a:prstGeom prst="line">
              <a:avLst/>
            </a:prstGeom>
            <a:ln w="57150">
              <a:solidFill>
                <a:srgbClr val="FFFF00">
                  <a:alpha val="6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06092" y="6480372"/>
              <a:ext cx="598420" cy="0"/>
            </a:xfrm>
            <a:prstGeom prst="line">
              <a:avLst/>
            </a:prstGeom>
            <a:ln w="57150">
              <a:solidFill>
                <a:srgbClr val="5F5F5F">
                  <a:alpha val="6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0600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392849" y="155788"/>
            <a:ext cx="5799152" cy="1792282"/>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latin typeface="Times New Roman" panose="02020603050405020304" pitchFamily="18" charset="0"/>
                <a:cs typeface="Times New Roman" panose="02020603050405020304" pitchFamily="18" charset="0"/>
              </a:rPr>
              <a:t>Video demonstrating successful collision avoidance (tree example)</a:t>
            </a:r>
            <a:endParaRPr lang="en-US" altLang="zh-CN" sz="36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02041" y="2354676"/>
            <a:ext cx="1449374" cy="830997"/>
          </a:xfrm>
          <a:prstGeom prst="rect">
            <a:avLst/>
          </a:prstGeom>
          <a:noFill/>
          <a:ln w="28575">
            <a:noFill/>
          </a:ln>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Real time recording of quadcopter</a:t>
            </a: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002041" y="3487392"/>
            <a:ext cx="1449374" cy="1000274"/>
          </a:xfrm>
          <a:prstGeom prst="rect">
            <a:avLst/>
          </a:prstGeom>
          <a:noFill/>
          <a:ln w="28575">
            <a:noFill/>
          </a:ln>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screen capture of MP</a:t>
            </a:r>
          </a:p>
          <a:p>
            <a:pPr algn="ctr"/>
            <a:r>
              <a:rPr lang="en-US" sz="1050" b="1" dirty="0" smtClean="0">
                <a:solidFill>
                  <a:srgbClr val="FF0000"/>
                </a:solidFill>
                <a:latin typeface="Times New Roman" panose="02020603050405020304" pitchFamily="18" charset="0"/>
                <a:cs typeface="Times New Roman" panose="02020603050405020304" pitchFamily="18" charset="0"/>
              </a:rPr>
              <a:t>(1 </a:t>
            </a:r>
            <a:r>
              <a:rPr lang="en-US" sz="1050" b="1" dirty="0">
                <a:solidFill>
                  <a:srgbClr val="FF0000"/>
                </a:solidFill>
                <a:latin typeface="Times New Roman" panose="02020603050405020304" pitchFamily="18" charset="0"/>
                <a:cs typeface="Times New Roman" panose="02020603050405020304" pitchFamily="18" charset="0"/>
              </a:rPr>
              <a:t>Sec advance)</a:t>
            </a:r>
            <a:endParaRPr lang="en-US" b="1" dirty="0">
              <a:solidFill>
                <a:srgbClr val="FF0000"/>
              </a:solidFill>
              <a:latin typeface="Times New Roman" panose="02020603050405020304" pitchFamily="18" charset="0"/>
              <a:cs typeface="Times New Roman" panose="02020603050405020304" pitchFamily="18" charset="0"/>
            </a:endParaRPr>
          </a:p>
          <a:p>
            <a:pPr algn="ctr"/>
            <a:endParaRPr lang="en-US" sz="1600" b="1" dirty="0">
              <a:solidFill>
                <a:srgbClr val="FF000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7768354" y="2303021"/>
            <a:ext cx="4423645" cy="1323439"/>
          </a:xfrm>
          <a:prstGeom prst="rect">
            <a:avLst/>
          </a:prstGeom>
          <a:noFill/>
          <a:ln w="28575">
            <a:noFill/>
          </a:ln>
        </p:spPr>
        <p:txBody>
          <a:bodyPr wrap="square" rtlCol="0">
            <a:spAutoFit/>
          </a:bodyPr>
          <a:lstStyle/>
          <a:p>
            <a:pPr algn="just"/>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Instead of a simulated object, this time the quadcopter runs into a real object – a tree in between two waypoints. The quadcopter successfully finds a way to bypass it and reaches the schedule next waypoint.</a:t>
            </a:r>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6002041" y="5068211"/>
            <a:ext cx="2047794" cy="1569660"/>
            <a:chOff x="7956718" y="5019658"/>
            <a:chExt cx="2047794" cy="1569660"/>
          </a:xfrm>
        </p:grpSpPr>
        <p:sp>
          <p:nvSpPr>
            <p:cNvPr id="13" name="TextBox 12"/>
            <p:cNvSpPr txBox="1"/>
            <p:nvPr/>
          </p:nvSpPr>
          <p:spPr>
            <a:xfrm>
              <a:off x="7956718" y="5019658"/>
              <a:ext cx="1449374" cy="1569660"/>
            </a:xfrm>
            <a:prstGeom prst="rect">
              <a:avLst/>
            </a:prstGeom>
            <a:noFill/>
            <a:ln w="28575">
              <a:noFill/>
            </a:ln>
          </p:spPr>
          <p:txBody>
            <a:bodyPr wrap="square" rtlCol="0">
              <a:spAutoFit/>
            </a:bodyPr>
            <a:lstStyle/>
            <a:p>
              <a:pPr algn="ctr"/>
              <a:r>
                <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rPr>
                <a:t>Legend</a:t>
              </a:r>
            </a:p>
            <a:p>
              <a:pPr algn="ctr"/>
              <a:endPar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Way points</a:t>
              </a:r>
            </a:p>
            <a:p>
              <a:pPr algn="ctr"/>
              <a:endParaRPr lang="en-US"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Desired path</a:t>
              </a: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Actual path</a:t>
              </a:r>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4"/>
            <a:stretch>
              <a:fillRect/>
            </a:stretch>
          </p:blipFill>
          <p:spPr>
            <a:xfrm>
              <a:off x="9441229" y="5435157"/>
              <a:ext cx="563283" cy="557918"/>
            </a:xfrm>
            <a:prstGeom prst="rect">
              <a:avLst/>
            </a:prstGeom>
          </p:spPr>
        </p:pic>
        <p:cxnSp>
          <p:nvCxnSpPr>
            <p:cNvPr id="16" name="Straight Connector 15"/>
            <p:cNvCxnSpPr/>
            <p:nvPr/>
          </p:nvCxnSpPr>
          <p:spPr>
            <a:xfrm>
              <a:off x="9406092" y="6230867"/>
              <a:ext cx="598420" cy="0"/>
            </a:xfrm>
            <a:prstGeom prst="line">
              <a:avLst/>
            </a:prstGeom>
            <a:ln w="57150">
              <a:solidFill>
                <a:srgbClr val="FFFF00">
                  <a:alpha val="6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06092" y="6480372"/>
              <a:ext cx="598420" cy="0"/>
            </a:xfrm>
            <a:prstGeom prst="line">
              <a:avLst/>
            </a:prstGeom>
            <a:ln w="57150">
              <a:solidFill>
                <a:srgbClr val="5F5F5F">
                  <a:alpha val="60000"/>
                </a:srgbClr>
              </a:solidFill>
            </a:ln>
          </p:spPr>
          <p:style>
            <a:lnRef idx="1">
              <a:schemeClr val="accent1"/>
            </a:lnRef>
            <a:fillRef idx="0">
              <a:schemeClr val="accent1"/>
            </a:fillRef>
            <a:effectRef idx="0">
              <a:schemeClr val="accent1"/>
            </a:effectRef>
            <a:fontRef idx="minor">
              <a:schemeClr val="tx1"/>
            </a:fontRef>
          </p:style>
        </p:cxnSp>
      </p:grpSp>
      <p:pic>
        <p:nvPicPr>
          <p:cNvPr id="2" name="IeLikO9GvX0"/>
          <p:cNvPicPr>
            <a:picLocks noRot="1" noChangeAspect="1"/>
          </p:cNvPicPr>
          <p:nvPr>
            <a:videoFile r:link="rId1"/>
          </p:nvPr>
        </p:nvPicPr>
        <p:blipFill>
          <a:blip r:embed="rId5"/>
          <a:stretch>
            <a:fillRect/>
          </a:stretch>
        </p:blipFill>
        <p:spPr>
          <a:xfrm>
            <a:off x="91781" y="3467425"/>
            <a:ext cx="5910260" cy="3324521"/>
          </a:xfrm>
          <a:prstGeom prst="rect">
            <a:avLst/>
          </a:prstGeom>
        </p:spPr>
      </p:pic>
      <p:pic>
        <p:nvPicPr>
          <p:cNvPr id="3" name="Y__QCXf_xPI"/>
          <p:cNvPicPr>
            <a:picLocks noRot="1" noChangeAspect="1"/>
          </p:cNvPicPr>
          <p:nvPr>
            <a:videoFile r:link="rId2"/>
          </p:nvPr>
        </p:nvPicPr>
        <p:blipFill>
          <a:blip r:embed="rId5"/>
          <a:stretch>
            <a:fillRect/>
          </a:stretch>
        </p:blipFill>
        <p:spPr>
          <a:xfrm>
            <a:off x="91781" y="46534"/>
            <a:ext cx="5910260" cy="3324521"/>
          </a:xfrm>
          <a:prstGeom prst="rect">
            <a:avLst/>
          </a:prstGeom>
        </p:spPr>
      </p:pic>
    </p:spTree>
    <p:extLst>
      <p:ext uri="{BB962C8B-B14F-4D97-AF65-F5344CB8AC3E}">
        <p14:creationId xmlns:p14="http://schemas.microsoft.com/office/powerpoint/2010/main" val="15049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5337" y="178025"/>
            <a:ext cx="6416844" cy="80111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ltLang="zh-CN" sz="3300" dirty="0" smtClean="0">
                <a:solidFill>
                  <a:schemeClr val="bg1"/>
                </a:solidFill>
                <a:latin typeface="Times New Roman" panose="02020603050405020304" pitchFamily="18" charset="0"/>
                <a:cs typeface="Times New Roman" panose="02020603050405020304" pitchFamily="18" charset="0"/>
              </a:rPr>
              <a:t>Extra modifications</a:t>
            </a:r>
            <a:endParaRPr lang="en-US" sz="33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91044" y="1285477"/>
            <a:ext cx="11676807" cy="5324535"/>
          </a:xfrm>
          <a:prstGeom prst="rect">
            <a:avLst/>
          </a:prstGeom>
          <a:noFill/>
          <a:ln w="28575">
            <a:noFill/>
          </a:ln>
        </p:spPr>
        <p:txBody>
          <a:bodyPr wrap="square" rtlCol="0">
            <a:spAutoFit/>
          </a:bodyPr>
          <a:lstStyle/>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 New flight mode – test mode</a:t>
            </a: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An additional flight mode is created and added to the existing 16 flight modes. The extra flight mode can be used to test whatever features created without interfering the original firmware codes, and in case of emergencies, can be switched back to </a:t>
            </a:r>
            <a:r>
              <a:rPr lang="en-US" sz="2000" i="1" dirty="0" smtClean="0">
                <a:solidFill>
                  <a:schemeClr val="bg2">
                    <a:lumMod val="50000"/>
                  </a:schemeClr>
                </a:solidFill>
                <a:latin typeface="Times New Roman" panose="02020603050405020304" pitchFamily="18" charset="0"/>
                <a:cs typeface="Times New Roman" panose="02020603050405020304" pitchFamily="18" charset="0"/>
              </a:rPr>
              <a:t>loiter</a:t>
            </a:r>
            <a:r>
              <a:rPr lang="en-US" sz="2000" dirty="0" smtClean="0">
                <a:solidFill>
                  <a:schemeClr val="bg2">
                    <a:lumMod val="50000"/>
                  </a:schemeClr>
                </a:solidFill>
                <a:latin typeface="Times New Roman" panose="02020603050405020304" pitchFamily="18" charset="0"/>
                <a:cs typeface="Times New Roman" panose="02020603050405020304" pitchFamily="18" charset="0"/>
              </a:rPr>
              <a:t> or </a:t>
            </a:r>
            <a:r>
              <a:rPr lang="en-US" sz="2000" i="1" dirty="0" smtClean="0">
                <a:solidFill>
                  <a:schemeClr val="bg2">
                    <a:lumMod val="50000"/>
                  </a:schemeClr>
                </a:solidFill>
                <a:latin typeface="Times New Roman" panose="02020603050405020304" pitchFamily="18" charset="0"/>
                <a:cs typeface="Times New Roman" panose="02020603050405020304" pitchFamily="18" charset="0"/>
              </a:rPr>
              <a:t>land</a:t>
            </a:r>
            <a:r>
              <a:rPr lang="en-US" sz="2000" dirty="0" smtClean="0">
                <a:solidFill>
                  <a:schemeClr val="bg2">
                    <a:lumMod val="50000"/>
                  </a:schemeClr>
                </a:solidFill>
                <a:latin typeface="Times New Roman" panose="02020603050405020304" pitchFamily="18" charset="0"/>
                <a:cs typeface="Times New Roman" panose="02020603050405020304" pitchFamily="18" charset="0"/>
              </a:rPr>
              <a:t> mode.</a:t>
            </a:r>
          </a:p>
          <a:p>
            <a:pPr algn="just"/>
            <a:endParaRPr lang="en-US" sz="20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The current content in the test mode is a camera guided flight mode in collaboration with the EEC181 group. The flight controller will monitor the LIDAR sensor and write HIGH/LOW via digital I/O pins to the FPGA board. The FPGA board interprets the camera data and uses the LIDAR sensor data to send commands back to the flight controller as a master-slave configuration.</a:t>
            </a:r>
          </a:p>
          <a:p>
            <a:pPr algn="just"/>
            <a:endParaRPr lang="en-US" sz="2000" dirty="0" smtClean="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 Force landing</a:t>
            </a: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An additional safety feature is added. Originally, the flight controller trusts the barometer reading for altitude and will not disarm the motors if the barometer reading is above 2.5 meters. However, the barometer readings are sometimes inaccurate and a manually </a:t>
            </a:r>
            <a:r>
              <a:rPr lang="en-US" sz="2000" dirty="0" err="1" smtClean="0">
                <a:solidFill>
                  <a:schemeClr val="bg2">
                    <a:lumMod val="50000"/>
                  </a:schemeClr>
                </a:solidFill>
                <a:latin typeface="Times New Roman" panose="02020603050405020304" pitchFamily="18" charset="0"/>
                <a:cs typeface="Times New Roman" panose="02020603050405020304" pitchFamily="18" charset="0"/>
              </a:rPr>
              <a:t>overridable</a:t>
            </a:r>
            <a:r>
              <a:rPr lang="en-US" sz="2000" dirty="0" smtClean="0">
                <a:solidFill>
                  <a:schemeClr val="bg2">
                    <a:lumMod val="50000"/>
                  </a:schemeClr>
                </a:solidFill>
                <a:latin typeface="Times New Roman" panose="02020603050405020304" pitchFamily="18" charset="0"/>
                <a:cs typeface="Times New Roman" panose="02020603050405020304" pitchFamily="18" charset="0"/>
              </a:rPr>
              <a:t> ‘Kill switch’ is needed. </a:t>
            </a: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a:t>
            </a:r>
            <a:r>
              <a:rPr lang="en-US" sz="2000" i="1" dirty="0" smtClean="0">
                <a:solidFill>
                  <a:schemeClr val="bg2">
                    <a:lumMod val="50000"/>
                  </a:schemeClr>
                </a:solidFill>
                <a:latin typeface="Times New Roman" panose="02020603050405020304" pitchFamily="18" charset="0"/>
                <a:cs typeface="Times New Roman" panose="02020603050405020304" pitchFamily="18" charset="0"/>
              </a:rPr>
              <a:t>Force land</a:t>
            </a:r>
            <a:r>
              <a:rPr lang="en-US" sz="2000" dirty="0" smtClean="0">
                <a:solidFill>
                  <a:schemeClr val="bg2">
                    <a:lumMod val="50000"/>
                  </a:schemeClr>
                </a:solidFill>
                <a:latin typeface="Times New Roman" panose="02020603050405020304" pitchFamily="18" charset="0"/>
                <a:cs typeface="Times New Roman" panose="02020603050405020304" pitchFamily="18" charset="0"/>
              </a:rPr>
              <a:t>’ is triggered whenever the RC channel inputs satisfies the following condition:</a:t>
            </a:r>
          </a:p>
          <a:p>
            <a:pPr algn="just"/>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rc_4.control_in &lt;-4000 &amp;&amp; rc_3.control_in &lt;5 </a:t>
            </a:r>
            <a:r>
              <a:rPr lang="en-US" dirty="0" smtClean="0">
                <a:solidFill>
                  <a:srgbClr val="000000"/>
                </a:solidFill>
                <a:latin typeface="Consolas" panose="020B0609020204030204" pitchFamily="49" charset="0"/>
                <a:ea typeface="宋体" panose="02010600030101010101" pitchFamily="2" charset="-122"/>
                <a:cs typeface="Arial" panose="020B0604020202020204" pitchFamily="34" charset="0"/>
              </a:rPr>
              <a:t>&amp;&amp; </a:t>
            </a:r>
            <a:r>
              <a:rPr lang="en-US" dirty="0" err="1" smtClean="0">
                <a:solidFill>
                  <a:srgbClr val="000000"/>
                </a:solidFill>
                <a:latin typeface="Consolas" panose="020B0609020204030204" pitchFamily="49" charset="0"/>
                <a:ea typeface="宋体" panose="02010600030101010101" pitchFamily="2" charset="-122"/>
                <a:cs typeface="Arial" panose="020B0604020202020204" pitchFamily="34" charset="0"/>
              </a:rPr>
              <a:t>flight_mode</a:t>
            </a:r>
            <a:r>
              <a:rPr lang="en-US" dirty="0" smtClean="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land</a:t>
            </a:r>
          </a:p>
          <a:p>
            <a:pPr algn="just"/>
            <a:r>
              <a:rPr lang="en-US" sz="2000" dirty="0" smtClean="0">
                <a:solidFill>
                  <a:schemeClr val="bg2">
                    <a:lumMod val="50000"/>
                  </a:schemeClr>
                </a:solidFill>
                <a:latin typeface="Times New Roman" panose="02020603050405020304" pitchFamily="18" charset="0"/>
                <a:cs typeface="Times New Roman" panose="02020603050405020304" pitchFamily="18" charset="0"/>
              </a:rPr>
              <a:t>It enable the user to trigger motor disarm at any time, especially in the case of  barometer malfunction.</a:t>
            </a:r>
            <a:endParaRPr lang="en-US" sz="2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526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normAutofit/>
          </a:bodyPr>
          <a:lstStyle/>
          <a:p>
            <a:r>
              <a:rPr lang="en-US" sz="3300" cap="none" dirty="0">
                <a:solidFill>
                  <a:schemeClr val="bg1"/>
                </a:solidFill>
                <a:latin typeface="Times New Roman" panose="02020603050405020304" pitchFamily="18" charset="0"/>
                <a:ea typeface="+mn-ea"/>
                <a:cs typeface="Times New Roman" panose="02020603050405020304" pitchFamily="18" charset="0"/>
              </a:rPr>
              <a:t>Acknowledgement</a:t>
            </a:r>
          </a:p>
        </p:txBody>
      </p:sp>
      <p:sp>
        <p:nvSpPr>
          <p:cNvPr id="3" name="Content Placeholder 2"/>
          <p:cNvSpPr>
            <a:spLocks noGrp="1"/>
          </p:cNvSpPr>
          <p:nvPr>
            <p:ph idx="1"/>
          </p:nvPr>
        </p:nvSpPr>
        <p:spPr>
          <a:xfrm>
            <a:off x="756948" y="955692"/>
            <a:ext cx="8534400" cy="3615267"/>
          </a:xfrm>
        </p:spPr>
        <p:txBody>
          <a:bodyPr/>
          <a:lstStyle/>
          <a:p>
            <a:endParaRPr lang="en-US" dirty="0" smtClean="0"/>
          </a:p>
          <a:p>
            <a:r>
              <a:rPr lang="en-US" dirty="0" smtClean="0">
                <a:latin typeface="Times New Roman" panose="02020603050405020304" pitchFamily="18" charset="0"/>
                <a:cs typeface="Times New Roman" panose="02020603050405020304" pitchFamily="18" charset="0"/>
              </a:rPr>
              <a:t>Professor Liu, the proposer and supervisor of our project</a:t>
            </a:r>
          </a:p>
          <a:p>
            <a:r>
              <a:rPr lang="en-US" dirty="0" err="1" smtClean="0">
                <a:latin typeface="Times New Roman" panose="02020603050405020304" pitchFamily="18" charset="0"/>
                <a:cs typeface="Times New Roman" panose="02020603050405020304" pitchFamily="18" charset="0"/>
              </a:rPr>
              <a:t>Aerotestra</a:t>
            </a:r>
            <a:r>
              <a:rPr lang="en-US" dirty="0" smtClean="0">
                <a:latin typeface="Times New Roman" panose="02020603050405020304" pitchFamily="18" charset="0"/>
                <a:cs typeface="Times New Roman" panose="02020603050405020304" pitchFamily="18" charset="0"/>
              </a:rPr>
              <a:t>, hardware provider, the </a:t>
            </a:r>
            <a:r>
              <a:rPr lang="en-US" i="1" dirty="0" smtClean="0">
                <a:latin typeface="Times New Roman" panose="02020603050405020304" pitchFamily="18" charset="0"/>
                <a:cs typeface="Times New Roman" panose="02020603050405020304" pitchFamily="18" charset="0"/>
              </a:rPr>
              <a:t>Hugo </a:t>
            </a:r>
            <a:r>
              <a:rPr lang="en-US" dirty="0" smtClean="0">
                <a:latin typeface="Times New Roman" panose="02020603050405020304" pitchFamily="18" charset="0"/>
                <a:cs typeface="Times New Roman" panose="02020603050405020304" pitchFamily="18" charset="0"/>
              </a:rPr>
              <a:t>quadcopter</a:t>
            </a:r>
          </a:p>
          <a:p>
            <a:r>
              <a:rPr lang="en-US" dirty="0" err="1" smtClean="0">
                <a:latin typeface="Times New Roman" panose="02020603050405020304" pitchFamily="18" charset="0"/>
                <a:cs typeface="Times New Roman" panose="02020603050405020304" pitchFamily="18" charset="0"/>
              </a:rPr>
              <a:t>Ardupilot</a:t>
            </a:r>
            <a:r>
              <a:rPr lang="en-US" dirty="0" smtClean="0">
                <a:latin typeface="Times New Roman" panose="02020603050405020304" pitchFamily="18" charset="0"/>
                <a:cs typeface="Times New Roman" panose="02020603050405020304" pitchFamily="18" charset="0"/>
              </a:rPr>
              <a:t>, provides PC software - Mission planner, open source code and online instruction</a:t>
            </a:r>
          </a:p>
          <a:p>
            <a:r>
              <a:rPr lang="en-US" dirty="0" err="1" smtClean="0">
                <a:latin typeface="Times New Roman" panose="02020603050405020304" pitchFamily="18" charset="0"/>
                <a:cs typeface="Times New Roman" panose="02020603050405020304" pitchFamily="18" charset="0"/>
              </a:rPr>
              <a:t>Pixhawk</a:t>
            </a:r>
            <a:r>
              <a:rPr lang="en-US" dirty="0" smtClean="0">
                <a:latin typeface="Times New Roman" panose="02020603050405020304" pitchFamily="18" charset="0"/>
                <a:cs typeface="Times New Roman" panose="02020603050405020304" pitchFamily="18" charset="0"/>
              </a:rPr>
              <a:t>, the flight controller provider</a:t>
            </a:r>
          </a:p>
          <a:p>
            <a:r>
              <a:rPr lang="en-US" dirty="0" smtClean="0">
                <a:latin typeface="Times New Roman" panose="02020603050405020304" pitchFamily="18" charset="0"/>
                <a:cs typeface="Times New Roman" panose="02020603050405020304" pitchFamily="18" charset="0"/>
              </a:rPr>
              <a:t>Lidar-Lite, the </a:t>
            </a:r>
            <a:r>
              <a:rPr lang="en-US" dirty="0" err="1" smtClean="0">
                <a:latin typeface="Times New Roman" panose="02020603050405020304" pitchFamily="18" charset="0"/>
                <a:cs typeface="Times New Roman" panose="02020603050405020304" pitchFamily="18" charset="0"/>
              </a:rPr>
              <a:t>lidar</a:t>
            </a:r>
            <a:r>
              <a:rPr lang="en-US" dirty="0" smtClean="0">
                <a:latin typeface="Times New Roman" panose="02020603050405020304" pitchFamily="18" charset="0"/>
                <a:cs typeface="Times New Roman" panose="02020603050405020304" pitchFamily="18" charset="0"/>
              </a:rPr>
              <a:t> sensor provider</a:t>
            </a:r>
          </a:p>
          <a:p>
            <a:endParaRPr lang="en-US" dirty="0"/>
          </a:p>
        </p:txBody>
      </p:sp>
      <p:sp>
        <p:nvSpPr>
          <p:cNvPr id="4" name="Title 1"/>
          <p:cNvSpPr txBox="1">
            <a:spLocks/>
          </p:cNvSpPr>
          <p:nvPr/>
        </p:nvSpPr>
        <p:spPr>
          <a:xfrm>
            <a:off x="829684" y="4019584"/>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cap="none" dirty="0" smtClean="0">
                <a:solidFill>
                  <a:schemeClr val="bg1"/>
                </a:solidFill>
                <a:latin typeface="Times New Roman" panose="02020603050405020304" pitchFamily="18" charset="0"/>
                <a:ea typeface="+mn-ea"/>
                <a:cs typeface="Times New Roman" panose="02020603050405020304" pitchFamily="18" charset="0"/>
              </a:rPr>
              <a:t>Thank you!</a:t>
            </a:r>
          </a:p>
        </p:txBody>
      </p:sp>
    </p:spTree>
    <p:extLst>
      <p:ext uri="{BB962C8B-B14F-4D97-AF65-F5344CB8AC3E}">
        <p14:creationId xmlns:p14="http://schemas.microsoft.com/office/powerpoint/2010/main" val="2901964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4212" y="0"/>
            <a:ext cx="8534400" cy="1507067"/>
          </a:xfrm>
        </p:spPr>
        <p:txBody>
          <a:bodyPr/>
          <a:lstStyle/>
          <a:p>
            <a:r>
              <a:rPr lang="en-US" dirty="0" smtClean="0">
                <a:solidFill>
                  <a:schemeClr val="bg1"/>
                </a:solidFill>
              </a:rPr>
              <a:t>Video list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705176787"/>
              </p:ext>
            </p:extLst>
          </p:nvPr>
        </p:nvGraphicFramePr>
        <p:xfrm>
          <a:off x="743888" y="2127047"/>
          <a:ext cx="10491306" cy="4432832"/>
        </p:xfrm>
        <a:graphic>
          <a:graphicData uri="http://schemas.openxmlformats.org/drawingml/2006/table">
            <a:tbl>
              <a:tblPr firstRow="1" bandRow="1">
                <a:tableStyleId>{5C22544A-7EE6-4342-B048-85BDC9FD1C3A}</a:tableStyleId>
              </a:tblPr>
              <a:tblGrid>
                <a:gridCol w="2126533"/>
                <a:gridCol w="3840480"/>
                <a:gridCol w="4524293"/>
              </a:tblGrid>
              <a:tr h="616216">
                <a:tc>
                  <a:txBody>
                    <a:bodyPr/>
                    <a:lstStyle/>
                    <a:p>
                      <a:endParaRPr lang="en-US" dirty="0"/>
                    </a:p>
                  </a:txBody>
                  <a:tcPr/>
                </a:tc>
                <a:tc>
                  <a:txBody>
                    <a:bodyPr/>
                    <a:lstStyle/>
                    <a:p>
                      <a:r>
                        <a:rPr lang="en-US" dirty="0" smtClean="0"/>
                        <a:t>Real</a:t>
                      </a:r>
                      <a:r>
                        <a:rPr lang="en-US" baseline="0" dirty="0" smtClean="0"/>
                        <a:t> time recording</a:t>
                      </a:r>
                      <a:endParaRPr lang="en-US" dirty="0"/>
                    </a:p>
                  </a:txBody>
                  <a:tcPr/>
                </a:tc>
                <a:tc>
                  <a:txBody>
                    <a:bodyPr/>
                    <a:lstStyle/>
                    <a:p>
                      <a:r>
                        <a:rPr lang="en-US" dirty="0" smtClean="0"/>
                        <a:t>Screen capture of MP</a:t>
                      </a:r>
                      <a:endParaRPr lang="en-US" dirty="0"/>
                    </a:p>
                  </a:txBody>
                  <a:tcPr/>
                </a:tc>
              </a:tr>
              <a:tr h="616216">
                <a:tc>
                  <a:txBody>
                    <a:bodyPr/>
                    <a:lstStyle/>
                    <a:p>
                      <a:r>
                        <a:rPr lang="en-US" dirty="0" smtClean="0"/>
                        <a:t>Trial1(left)</a:t>
                      </a:r>
                      <a:endParaRPr lang="en-US" dirty="0"/>
                    </a:p>
                  </a:txBody>
                  <a:tcPr/>
                </a:tc>
                <a:tc>
                  <a:txBody>
                    <a:bodyPr/>
                    <a:lstStyle/>
                    <a:p>
                      <a:r>
                        <a:rPr lang="en-US" dirty="0" smtClean="0"/>
                        <a:t>https://youtu.be/dMN22gbEJ8I</a:t>
                      </a:r>
                      <a:endParaRPr lang="en-US" dirty="0"/>
                    </a:p>
                  </a:txBody>
                  <a:tcPr/>
                </a:tc>
                <a:tc>
                  <a:txBody>
                    <a:bodyPr/>
                    <a:lstStyle/>
                    <a:p>
                      <a:endParaRPr lang="en-US"/>
                    </a:p>
                  </a:txBody>
                  <a:tcPr/>
                </a:tc>
              </a:tr>
              <a:tr h="6162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Trial2(left right)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https://youtu.be/I3Bkfkz2en8</a:t>
                      </a:r>
                      <a:endParaRPr lang="en-US" dirty="0"/>
                    </a:p>
                  </a:txBody>
                  <a:tcPr/>
                </a:tc>
                <a:tc>
                  <a:txBody>
                    <a:bodyPr/>
                    <a:lstStyle/>
                    <a:p>
                      <a:endParaRPr lang="en-US"/>
                    </a:p>
                  </a:txBody>
                  <a:tcPr/>
                </a:tc>
              </a:tr>
              <a:tr h="6162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Trial3(left right)</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with emergency backward</a:t>
                      </a:r>
                      <a:r>
                        <a:rPr lang="en-US" baseline="0" dirty="0" smtClean="0"/>
                        <a:t> </a:t>
                      </a:r>
                      <a:endParaRPr lang="en-US" dirty="0" smtClean="0"/>
                    </a:p>
                  </a:txBody>
                  <a:tcPr/>
                </a:tc>
                <a:tc>
                  <a:txBody>
                    <a:bodyPr/>
                    <a:lstStyle/>
                    <a:p>
                      <a:r>
                        <a:rPr lang="en-US" dirty="0" smtClean="0"/>
                        <a:t>https://youtu.be/HYo1Ptd2_cM</a:t>
                      </a:r>
                      <a:endParaRPr lang="en-US" dirty="0"/>
                    </a:p>
                  </a:txBody>
                  <a:tcPr/>
                </a:tc>
                <a:tc>
                  <a:txBody>
                    <a:bodyPr/>
                    <a:lstStyle/>
                    <a:p>
                      <a:endParaRPr lang="en-US"/>
                    </a:p>
                  </a:txBody>
                  <a:tcPr/>
                </a:tc>
              </a:tr>
              <a:tr h="6162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Trial4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(tree</a:t>
                      </a:r>
                      <a:r>
                        <a:rPr lang="en-US" baseline="0" dirty="0" smtClean="0"/>
                        <a:t> success)</a:t>
                      </a:r>
                      <a:endParaRPr lang="en-US" dirty="0" smtClean="0"/>
                    </a:p>
                  </a:txBody>
                  <a:tcPr/>
                </a:tc>
                <a:tc>
                  <a:txBody>
                    <a:bodyPr/>
                    <a:lstStyle/>
                    <a:p>
                      <a:r>
                        <a:rPr lang="en-US" dirty="0" smtClean="0"/>
                        <a:t>https://youtu.be/QOxHUZJT4BE</a:t>
                      </a:r>
                      <a:endParaRPr lang="en-US" dirty="0"/>
                    </a:p>
                  </a:txBody>
                  <a:tcPr/>
                </a:tc>
                <a:tc>
                  <a:txBody>
                    <a:bodyPr/>
                    <a:lstStyle/>
                    <a:p>
                      <a:r>
                        <a:rPr lang="en-US" dirty="0" smtClean="0"/>
                        <a:t>https://youtu.be/kbls5MK9pUU</a:t>
                      </a:r>
                      <a:endParaRPr lang="en-US" dirty="0"/>
                    </a:p>
                  </a:txBody>
                  <a:tcPr/>
                </a:tc>
              </a:tr>
              <a:tr h="61621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Trial5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(tree</a:t>
                      </a:r>
                      <a:r>
                        <a:rPr lang="en-US" baseline="0" dirty="0" smtClean="0"/>
                        <a:t> failure)</a:t>
                      </a:r>
                      <a:endParaRPr lang="en-US" dirty="0" smtClean="0"/>
                    </a:p>
                  </a:txBody>
                  <a:tcPr/>
                </a:tc>
                <a:tc>
                  <a:txBody>
                    <a:bodyPr/>
                    <a:lstStyle/>
                    <a:p>
                      <a:r>
                        <a:rPr lang="en-US" dirty="0" smtClean="0"/>
                        <a:t>https://youtu.be/HtnenL2vYqw</a:t>
                      </a:r>
                      <a:endParaRPr lang="en-US" dirty="0"/>
                    </a:p>
                  </a:txBody>
                  <a:tcPr/>
                </a:tc>
                <a:tc>
                  <a:txBody>
                    <a:bodyPr/>
                    <a:lstStyle/>
                    <a:p>
                      <a:r>
                        <a:rPr lang="en-US" dirty="0" smtClean="0"/>
                        <a:t>https://youtu.be/KqYvyc3Dg_o</a:t>
                      </a:r>
                      <a:endParaRPr lang="en-US" dirty="0"/>
                    </a:p>
                  </a:txBody>
                  <a:tcPr/>
                </a:tc>
              </a:tr>
              <a:tr h="616216">
                <a:tc>
                  <a:txBody>
                    <a:bodyPr/>
                    <a:lstStyle/>
                    <a:p>
                      <a:r>
                        <a:rPr lang="en-US" dirty="0" smtClean="0"/>
                        <a:t>Trial6</a:t>
                      </a:r>
                    </a:p>
                    <a:p>
                      <a:r>
                        <a:rPr lang="en-US" dirty="0" smtClean="0"/>
                        <a:t>(left right up)</a:t>
                      </a:r>
                      <a:endParaRPr lang="en-US" dirty="0"/>
                    </a:p>
                  </a:txBody>
                  <a:tcPr/>
                </a:tc>
                <a:tc>
                  <a:txBody>
                    <a:bodyPr/>
                    <a:lstStyle/>
                    <a:p>
                      <a:r>
                        <a:rPr lang="en-US" dirty="0" smtClean="0"/>
                        <a:t>https://youtu.be/by2NV3cgJnc</a:t>
                      </a:r>
                      <a:endParaRPr lang="en-US" dirty="0"/>
                    </a:p>
                  </a:txBody>
                  <a:tcPr/>
                </a:tc>
                <a:tc>
                  <a:txBody>
                    <a:bodyPr/>
                    <a:lstStyle/>
                    <a:p>
                      <a:r>
                        <a:rPr lang="en-US" dirty="0" smtClean="0"/>
                        <a:t>https://youtu.be/sbxltKb1jWo</a:t>
                      </a:r>
                      <a:endParaRPr lang="en-US" dirty="0"/>
                    </a:p>
                  </a:txBody>
                  <a:tcPr/>
                </a:tc>
              </a:tr>
            </a:tbl>
          </a:graphicData>
        </a:graphic>
      </p:graphicFrame>
    </p:spTree>
    <p:extLst>
      <p:ext uri="{BB962C8B-B14F-4D97-AF65-F5344CB8AC3E}">
        <p14:creationId xmlns:p14="http://schemas.microsoft.com/office/powerpoint/2010/main" val="596336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155788"/>
            <a:ext cx="12192000" cy="655245"/>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1" algn="l"/>
            <a:r>
              <a:rPr lang="en-US" altLang="zh-CN" sz="3300" dirty="0" smtClean="0">
                <a:solidFill>
                  <a:schemeClr val="bg1"/>
                </a:solidFill>
                <a:latin typeface="Times New Roman" panose="02020603050405020304" pitchFamily="18" charset="0"/>
                <a:cs typeface="Times New Roman" panose="02020603050405020304" pitchFamily="18" charset="0"/>
              </a:rPr>
              <a:t>Introduction</a:t>
            </a:r>
            <a:endParaRPr lang="en-US" altLang="zh-CN" sz="3300" dirty="0">
              <a:solidFill>
                <a:schemeClr val="bg1"/>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85104" y="977035"/>
            <a:ext cx="11196034" cy="2862322"/>
          </a:xfrm>
          <a:prstGeom prst="rect">
            <a:avLst/>
          </a:prstGeom>
        </p:spPr>
        <p:txBody>
          <a:bodyPr wrap="square">
            <a:spAutoFit/>
          </a:bodyPr>
          <a:lstStyle/>
          <a:p>
            <a:pPr>
              <a:buFont typeface="Arial" pitchFamily="34" charset="0"/>
              <a:buChar char="•"/>
            </a:pPr>
            <a:r>
              <a:rPr lang="en-US" dirty="0" smtClean="0">
                <a:solidFill>
                  <a:schemeClr val="bg1"/>
                </a:solidFill>
                <a:latin typeface="Times New Roman" pitchFamily="18" charset="0"/>
                <a:cs typeface="Times New Roman" pitchFamily="18" charset="0"/>
              </a:rPr>
              <a:t>Hardware in our project includes the quadcopter frame, the flight controller, Lidar-Lite distance sensor and radio communication tools.</a:t>
            </a:r>
          </a:p>
          <a:p>
            <a:pPr>
              <a:buFont typeface="Arial" pitchFamily="34" charset="0"/>
              <a:buChar char="•"/>
            </a:pPr>
            <a:endParaRPr lang="en-US" dirty="0" smtClean="0">
              <a:solidFill>
                <a:schemeClr val="bg1"/>
              </a:solidFill>
              <a:latin typeface="Times New Roman" pitchFamily="18" charset="0"/>
              <a:cs typeface="Times New Roman" pitchFamily="18" charset="0"/>
            </a:endParaRPr>
          </a:p>
          <a:p>
            <a:pPr>
              <a:buFont typeface="Arial" pitchFamily="34" charset="0"/>
              <a:buChar char="•"/>
            </a:pPr>
            <a:r>
              <a:rPr lang="en-US" dirty="0" smtClean="0">
                <a:solidFill>
                  <a:schemeClr val="bg1"/>
                </a:solidFill>
                <a:latin typeface="Times New Roman" pitchFamily="18" charset="0"/>
                <a:cs typeface="Times New Roman" pitchFamily="18" charset="0"/>
              </a:rPr>
              <a:t>The flight controller – </a:t>
            </a:r>
            <a:r>
              <a:rPr lang="en-US" dirty="0" err="1" smtClean="0">
                <a:solidFill>
                  <a:schemeClr val="bg1"/>
                </a:solidFill>
                <a:latin typeface="Times New Roman" pitchFamily="18" charset="0"/>
                <a:cs typeface="Times New Roman" pitchFamily="18" charset="0"/>
              </a:rPr>
              <a:t>Pixhawk</a:t>
            </a:r>
            <a:r>
              <a:rPr lang="en-US" dirty="0" smtClean="0">
                <a:solidFill>
                  <a:schemeClr val="bg1"/>
                </a:solidFill>
                <a:latin typeface="Times New Roman" pitchFamily="18" charset="0"/>
                <a:cs typeface="Times New Roman" pitchFamily="18" charset="0"/>
              </a:rPr>
              <a:t>, processes the data from the sensors, including barometer, accelerometer, gyroscope, compass, etc., and feeds proper current to the motors for attitude balance and frame movement .</a:t>
            </a:r>
          </a:p>
          <a:p>
            <a:pPr>
              <a:buFont typeface="Arial" pitchFamily="34" charset="0"/>
              <a:buChar char="•"/>
            </a:pPr>
            <a:endParaRPr lang="en-US" dirty="0" smtClean="0">
              <a:solidFill>
                <a:schemeClr val="bg1"/>
              </a:solidFill>
              <a:latin typeface="Times New Roman" pitchFamily="18" charset="0"/>
              <a:cs typeface="Times New Roman" pitchFamily="18" charset="0"/>
            </a:endParaRPr>
          </a:p>
          <a:p>
            <a:pPr>
              <a:buFont typeface="Arial" pitchFamily="34" charset="0"/>
              <a:buChar char="•"/>
            </a:pPr>
            <a:r>
              <a:rPr lang="en-US" dirty="0" smtClean="0">
                <a:solidFill>
                  <a:schemeClr val="bg1"/>
                </a:solidFill>
                <a:latin typeface="Times New Roman" pitchFamily="18" charset="0"/>
                <a:cs typeface="Times New Roman" pitchFamily="18" charset="0"/>
              </a:rPr>
              <a:t>By programming the flight controller, we can add our own algorithms and applications based on the existing </a:t>
            </a:r>
            <a:r>
              <a:rPr lang="en-US" dirty="0" err="1" smtClean="0">
                <a:solidFill>
                  <a:schemeClr val="bg1"/>
                </a:solidFill>
                <a:latin typeface="Times New Roman" pitchFamily="18" charset="0"/>
                <a:cs typeface="Times New Roman" pitchFamily="18" charset="0"/>
              </a:rPr>
              <a:t>ardupilot</a:t>
            </a:r>
            <a:r>
              <a:rPr lang="en-US" dirty="0" smtClean="0">
                <a:solidFill>
                  <a:schemeClr val="bg1"/>
                </a:solidFill>
                <a:latin typeface="Times New Roman" pitchFamily="18" charset="0"/>
                <a:cs typeface="Times New Roman" pitchFamily="18" charset="0"/>
              </a:rPr>
              <a:t> firmware codes.</a:t>
            </a:r>
          </a:p>
          <a:p>
            <a:pPr>
              <a:buFont typeface="Arial" pitchFamily="34" charset="0"/>
              <a:buChar char="•"/>
            </a:pPr>
            <a:endParaRPr lang="en-US" dirty="0">
              <a:solidFill>
                <a:schemeClr val="bg1"/>
              </a:solidFill>
              <a:latin typeface="Times New Roman" pitchFamily="18" charset="0"/>
              <a:cs typeface="Times New Roman" pitchFamily="18" charset="0"/>
            </a:endParaRPr>
          </a:p>
          <a:p>
            <a:pPr>
              <a:buFont typeface="Arial" pitchFamily="34" charset="0"/>
              <a:buChar char="•"/>
            </a:pPr>
            <a:r>
              <a:rPr lang="en-US" dirty="0" smtClean="0">
                <a:solidFill>
                  <a:schemeClr val="bg1"/>
                </a:solidFill>
                <a:latin typeface="Times New Roman" pitchFamily="18" charset="0"/>
                <a:cs typeface="Times New Roman" pitchFamily="18" charset="0"/>
              </a:rPr>
              <a:t>Main goal of our project is to implement Autonomous Collision Avoidance feature in the new firmware</a:t>
            </a:r>
          </a:p>
        </p:txBody>
      </p:sp>
      <p:grpSp>
        <p:nvGrpSpPr>
          <p:cNvPr id="21" name="Group 20"/>
          <p:cNvGrpSpPr/>
          <p:nvPr/>
        </p:nvGrpSpPr>
        <p:grpSpPr>
          <a:xfrm>
            <a:off x="2618509" y="4005359"/>
            <a:ext cx="6377090" cy="2743200"/>
            <a:chOff x="1877140" y="3048000"/>
            <a:chExt cx="7614110" cy="3810000"/>
          </a:xfrm>
        </p:grpSpPr>
        <p:sp>
          <p:nvSpPr>
            <p:cNvPr id="6" name="TextBox 5"/>
            <p:cNvSpPr txBox="1"/>
            <p:nvPr/>
          </p:nvSpPr>
          <p:spPr>
            <a:xfrm>
              <a:off x="1877140" y="3048000"/>
              <a:ext cx="7614110" cy="3810000"/>
            </a:xfrm>
            <a:prstGeom prst="rect">
              <a:avLst/>
            </a:prstGeom>
            <a:blipFill dpi="0" rotWithShape="1">
              <a:blip r:embed="rId2">
                <a:alphaModFix amt="77000"/>
              </a:blip>
              <a:srcRect/>
              <a:stretch>
                <a:fillRect/>
              </a:stretch>
            </a:blipFill>
          </p:spPr>
          <p:txBody>
            <a:bodyPr wrap="square" rtlCol="0">
              <a:spAutoFit/>
            </a:bodyPr>
            <a:lstStyle/>
            <a:p>
              <a:endParaRPr lang="en-US" dirty="0"/>
            </a:p>
          </p:txBody>
        </p:sp>
        <p:cxnSp>
          <p:nvCxnSpPr>
            <p:cNvPr id="7" name="Straight Arrow Connector 6"/>
            <p:cNvCxnSpPr/>
            <p:nvPr/>
          </p:nvCxnSpPr>
          <p:spPr>
            <a:xfrm flipV="1">
              <a:off x="3679235" y="5999584"/>
              <a:ext cx="3218476" cy="17275"/>
            </a:xfrm>
            <a:prstGeom prst="straightConnector1">
              <a:avLst/>
            </a:prstGeom>
            <a:ln w="762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75785" y="3948847"/>
              <a:ext cx="1642275" cy="897961"/>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75785" y="5008201"/>
              <a:ext cx="1600144" cy="99138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623434" y="4704473"/>
              <a:ext cx="455692" cy="45569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a:p>
          </p:txBody>
        </p:sp>
        <p:cxnSp>
          <p:nvCxnSpPr>
            <p:cNvPr id="11" name="Straight Connector 10"/>
            <p:cNvCxnSpPr/>
            <p:nvPr/>
          </p:nvCxnSpPr>
          <p:spPr>
            <a:xfrm flipH="1">
              <a:off x="3468711" y="3884427"/>
              <a:ext cx="288598" cy="568657"/>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02897" y="4972647"/>
              <a:ext cx="1300961" cy="811"/>
            </a:xfrm>
            <a:prstGeom prst="straightConnector1">
              <a:avLst/>
            </a:prstGeom>
            <a:ln w="762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6602" y="4387756"/>
              <a:ext cx="1593118" cy="1058893"/>
            </a:xfrm>
            <a:prstGeom prst="rect">
              <a:avLst/>
            </a:prstGeom>
          </p:spPr>
        </p:pic>
        <p:grpSp>
          <p:nvGrpSpPr>
            <p:cNvPr id="14" name="Group 13"/>
            <p:cNvGrpSpPr/>
            <p:nvPr/>
          </p:nvGrpSpPr>
          <p:grpSpPr>
            <a:xfrm>
              <a:off x="4383111" y="4797658"/>
              <a:ext cx="307316" cy="362158"/>
              <a:chOff x="11946088" y="8991603"/>
              <a:chExt cx="398296" cy="469377"/>
            </a:xfrm>
          </p:grpSpPr>
          <p:cxnSp>
            <p:nvCxnSpPr>
              <p:cNvPr id="15" name="Straight Connector 14"/>
              <p:cNvCxnSpPr/>
              <p:nvPr/>
            </p:nvCxnSpPr>
            <p:spPr>
              <a:xfrm>
                <a:off x="11963384" y="8991603"/>
                <a:ext cx="381000" cy="457200"/>
              </a:xfrm>
              <a:prstGeom prst="line">
                <a:avLst/>
              </a:prstGeom>
              <a:ln w="57150">
                <a:solidFill>
                  <a:srgbClr val="D83248"/>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946088" y="9003780"/>
                <a:ext cx="381000" cy="457200"/>
              </a:xfrm>
              <a:prstGeom prst="line">
                <a:avLst/>
              </a:prstGeom>
              <a:ln w="57150">
                <a:solidFill>
                  <a:srgbClr val="D83248"/>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3414299" y="5439260"/>
              <a:ext cx="288598" cy="568657"/>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944711" y="4950058"/>
              <a:ext cx="60736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757309" y="3883258"/>
              <a:ext cx="3218476" cy="17275"/>
            </a:xfrm>
            <a:prstGeom prst="straightConnector1">
              <a:avLst/>
            </a:prstGeom>
            <a:ln w="7620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66647" y="5003081"/>
              <a:ext cx="1843356" cy="1"/>
            </a:xfrm>
            <a:prstGeom prst="straightConnector1">
              <a:avLst/>
            </a:prstGeom>
            <a:ln w="762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0279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84211" y="3843867"/>
            <a:ext cx="10845179" cy="1947333"/>
          </a:xfrm>
          <a:prstGeom prst="rect">
            <a:avLst/>
          </a:prstGeom>
        </p:spPr>
        <p:txBody>
          <a:bodyPr vert="horz" lIns="91440" tIns="45720" rIns="91440" bIns="45720" rtlCol="0" anchor="ctr">
            <a:normAutofit/>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endParaRPr kumimoji="0" lang="en-US" sz="20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51" name="Subtitle 2"/>
          <p:cNvSpPr txBox="1">
            <a:spLocks/>
          </p:cNvSpPr>
          <p:nvPr/>
        </p:nvSpPr>
        <p:spPr>
          <a:xfrm>
            <a:off x="0" y="154546"/>
            <a:ext cx="4168988" cy="655245"/>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1" algn="l"/>
            <a:r>
              <a:rPr lang="en-US" altLang="zh-CN" sz="3300" dirty="0" err="1" smtClean="0">
                <a:solidFill>
                  <a:schemeClr val="bg1"/>
                </a:solidFill>
                <a:latin typeface="Times New Roman" panose="02020603050405020304" pitchFamily="18" charset="0"/>
                <a:cs typeface="Times New Roman" panose="02020603050405020304" pitchFamily="18" charset="0"/>
              </a:rPr>
              <a:t>Quadcopter</a:t>
            </a:r>
            <a:r>
              <a:rPr lang="en-US" altLang="zh-CN" sz="3300" dirty="0" smtClean="0">
                <a:solidFill>
                  <a:schemeClr val="bg1"/>
                </a:solidFill>
                <a:latin typeface="Times New Roman" panose="02020603050405020304" pitchFamily="18" charset="0"/>
                <a:cs typeface="Times New Roman" panose="02020603050405020304" pitchFamily="18" charset="0"/>
              </a:rPr>
              <a:t> System</a:t>
            </a:r>
            <a:endParaRPr lang="en-US" altLang="zh-CN" sz="3300" dirty="0">
              <a:solidFill>
                <a:schemeClr val="bg1"/>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grpSp>
        <p:nvGrpSpPr>
          <p:cNvPr id="95" name="Group 94"/>
          <p:cNvGrpSpPr/>
          <p:nvPr/>
        </p:nvGrpSpPr>
        <p:grpSpPr>
          <a:xfrm>
            <a:off x="5460641" y="0"/>
            <a:ext cx="6233375" cy="6585396"/>
            <a:chOff x="1765529" y="4573743"/>
            <a:chExt cx="6939516" cy="7691237"/>
          </a:xfrm>
        </p:grpSpPr>
        <p:grpSp>
          <p:nvGrpSpPr>
            <p:cNvPr id="53" name="Group 52"/>
            <p:cNvGrpSpPr>
              <a:grpSpLocks noChangeAspect="1"/>
            </p:cNvGrpSpPr>
            <p:nvPr/>
          </p:nvGrpSpPr>
          <p:grpSpPr>
            <a:xfrm>
              <a:off x="3675845" y="6930980"/>
              <a:ext cx="914400" cy="914400"/>
              <a:chOff x="1828800" y="7315200"/>
              <a:chExt cx="914400" cy="914400"/>
            </a:xfrm>
          </p:grpSpPr>
          <p:sp>
            <p:nvSpPr>
              <p:cNvPr id="54" name="Oval 53"/>
              <p:cNvSpPr/>
              <p:nvPr/>
            </p:nvSpPr>
            <p:spPr>
              <a:xfrm>
                <a:off x="1828800" y="7315200"/>
                <a:ext cx="914400" cy="9144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descr="C:\Documents and Settings\tayuku.TAYUKULAPTOP\My Documents\quadcopter poster images\pixhawk.PNG"/>
              <p:cNvPicPr>
                <a:picLocks noChangeAspect="1" noChangeArrowheads="1"/>
              </p:cNvPicPr>
              <p:nvPr/>
            </p:nvPicPr>
            <p:blipFill>
              <a:blip r:embed="rId2" cstate="print"/>
              <a:srcRect/>
              <a:stretch>
                <a:fillRect/>
              </a:stretch>
            </p:blipFill>
            <p:spPr bwMode="auto">
              <a:xfrm>
                <a:off x="2057400" y="7467600"/>
                <a:ext cx="429027" cy="680692"/>
              </a:xfrm>
              <a:prstGeom prst="rect">
                <a:avLst/>
              </a:prstGeom>
              <a:noFill/>
            </p:spPr>
          </p:pic>
        </p:grpSp>
        <p:grpSp>
          <p:nvGrpSpPr>
            <p:cNvPr id="56" name="Group 55"/>
            <p:cNvGrpSpPr>
              <a:grpSpLocks noChangeAspect="1"/>
            </p:cNvGrpSpPr>
            <p:nvPr/>
          </p:nvGrpSpPr>
          <p:grpSpPr>
            <a:xfrm>
              <a:off x="2304245" y="5330780"/>
              <a:ext cx="914400" cy="914400"/>
              <a:chOff x="838200" y="6096000"/>
              <a:chExt cx="762000" cy="762000"/>
            </a:xfrm>
          </p:grpSpPr>
          <p:sp>
            <p:nvSpPr>
              <p:cNvPr id="57" name="Oval 56"/>
              <p:cNvSpPr/>
              <p:nvPr/>
            </p:nvSpPr>
            <p:spPr>
              <a:xfrm>
                <a:off x="838200" y="6096000"/>
                <a:ext cx="762000" cy="7620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 descr="C:\Documents and Settings\tayuku.TAYUKULAPTOP\My Documents\quadcopter poster images\lidar.PNG"/>
              <p:cNvPicPr>
                <a:picLocks noChangeAspect="1" noChangeArrowheads="1"/>
              </p:cNvPicPr>
              <p:nvPr/>
            </p:nvPicPr>
            <p:blipFill>
              <a:blip r:embed="rId3" cstate="print"/>
              <a:srcRect/>
              <a:stretch>
                <a:fillRect/>
              </a:stretch>
            </p:blipFill>
            <p:spPr bwMode="auto">
              <a:xfrm>
                <a:off x="990600" y="6248400"/>
                <a:ext cx="466775" cy="457200"/>
              </a:xfrm>
              <a:prstGeom prst="rect">
                <a:avLst/>
              </a:prstGeom>
              <a:noFill/>
            </p:spPr>
          </p:pic>
        </p:grpSp>
        <p:grpSp>
          <p:nvGrpSpPr>
            <p:cNvPr id="59" name="Group 58"/>
            <p:cNvGrpSpPr>
              <a:grpSpLocks noChangeAspect="1"/>
            </p:cNvGrpSpPr>
            <p:nvPr/>
          </p:nvGrpSpPr>
          <p:grpSpPr>
            <a:xfrm>
              <a:off x="2304245" y="7997780"/>
              <a:ext cx="914400" cy="914400"/>
              <a:chOff x="914400" y="8229600"/>
              <a:chExt cx="914400" cy="914400"/>
            </a:xfrm>
          </p:grpSpPr>
          <p:sp>
            <p:nvSpPr>
              <p:cNvPr id="60" name="Oval 59"/>
              <p:cNvSpPr/>
              <p:nvPr/>
            </p:nvSpPr>
            <p:spPr>
              <a:xfrm>
                <a:off x="914400" y="8229600"/>
                <a:ext cx="914400" cy="9144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C:\Documents and Settings\tayuku.TAYUKULAPTOP\My Documents\quadcopter poster images\radio.PNG"/>
              <p:cNvPicPr>
                <a:picLocks noChangeAspect="1" noChangeArrowheads="1"/>
              </p:cNvPicPr>
              <p:nvPr/>
            </p:nvPicPr>
            <p:blipFill>
              <a:blip r:embed="rId4" cstate="print"/>
              <a:srcRect/>
              <a:stretch>
                <a:fillRect/>
              </a:stretch>
            </p:blipFill>
            <p:spPr bwMode="auto">
              <a:xfrm>
                <a:off x="1143000" y="8305800"/>
                <a:ext cx="418328" cy="681038"/>
              </a:xfrm>
              <a:prstGeom prst="rect">
                <a:avLst/>
              </a:prstGeom>
              <a:noFill/>
            </p:spPr>
          </p:pic>
        </p:grpSp>
        <p:grpSp>
          <p:nvGrpSpPr>
            <p:cNvPr id="62" name="Group 61"/>
            <p:cNvGrpSpPr>
              <a:grpSpLocks noChangeAspect="1"/>
            </p:cNvGrpSpPr>
            <p:nvPr/>
          </p:nvGrpSpPr>
          <p:grpSpPr>
            <a:xfrm>
              <a:off x="2304245" y="9750380"/>
              <a:ext cx="914400" cy="914400"/>
              <a:chOff x="914400" y="9448800"/>
              <a:chExt cx="914400" cy="914400"/>
            </a:xfrm>
          </p:grpSpPr>
          <p:sp>
            <p:nvSpPr>
              <p:cNvPr id="63" name="Oval 62"/>
              <p:cNvSpPr/>
              <p:nvPr/>
            </p:nvSpPr>
            <p:spPr>
              <a:xfrm>
                <a:off x="914400" y="9448800"/>
                <a:ext cx="914400" cy="9144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C:\Documents and Settings\tayuku.TAYUKULAPTOP\My Documents\quadcopter poster images\radio.PNG"/>
              <p:cNvPicPr>
                <a:picLocks noChangeAspect="1" noChangeArrowheads="1"/>
              </p:cNvPicPr>
              <p:nvPr/>
            </p:nvPicPr>
            <p:blipFill>
              <a:blip r:embed="rId4" cstate="print"/>
              <a:srcRect/>
              <a:stretch>
                <a:fillRect/>
              </a:stretch>
            </p:blipFill>
            <p:spPr bwMode="auto">
              <a:xfrm>
                <a:off x="1143000" y="9525000"/>
                <a:ext cx="418328" cy="681038"/>
              </a:xfrm>
              <a:prstGeom prst="rect">
                <a:avLst/>
              </a:prstGeom>
              <a:noFill/>
            </p:spPr>
          </p:pic>
        </p:grpSp>
        <p:grpSp>
          <p:nvGrpSpPr>
            <p:cNvPr id="65" name="Group 64"/>
            <p:cNvGrpSpPr>
              <a:grpSpLocks noChangeAspect="1"/>
            </p:cNvGrpSpPr>
            <p:nvPr/>
          </p:nvGrpSpPr>
          <p:grpSpPr>
            <a:xfrm>
              <a:off x="5428445" y="8759780"/>
              <a:ext cx="914400" cy="914400"/>
              <a:chOff x="4191000" y="8686800"/>
              <a:chExt cx="1600200" cy="1600200"/>
            </a:xfrm>
          </p:grpSpPr>
          <p:sp>
            <p:nvSpPr>
              <p:cNvPr id="66" name="Oval 65"/>
              <p:cNvSpPr/>
              <p:nvPr/>
            </p:nvSpPr>
            <p:spPr>
              <a:xfrm>
                <a:off x="4191000" y="8686800"/>
                <a:ext cx="1600200" cy="16002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4" descr="C:\Documents and Settings\tayuku.TAYUKULAPTOP\My Documents\quadcopter poster images\rc.PNG"/>
              <p:cNvPicPr>
                <a:picLocks noChangeAspect="1" noChangeArrowheads="1"/>
              </p:cNvPicPr>
              <p:nvPr/>
            </p:nvPicPr>
            <p:blipFill>
              <a:blip r:embed="rId5" cstate="print"/>
              <a:srcRect/>
              <a:stretch>
                <a:fillRect/>
              </a:stretch>
            </p:blipFill>
            <p:spPr bwMode="auto">
              <a:xfrm>
                <a:off x="4572000" y="8915400"/>
                <a:ext cx="837654" cy="1168527"/>
              </a:xfrm>
              <a:prstGeom prst="rect">
                <a:avLst/>
              </a:prstGeom>
              <a:noFill/>
            </p:spPr>
          </p:pic>
        </p:grpSp>
        <p:grpSp>
          <p:nvGrpSpPr>
            <p:cNvPr id="68" name="Group 67"/>
            <p:cNvGrpSpPr>
              <a:grpSpLocks noChangeAspect="1"/>
            </p:cNvGrpSpPr>
            <p:nvPr/>
          </p:nvGrpSpPr>
          <p:grpSpPr>
            <a:xfrm>
              <a:off x="4056845" y="10588580"/>
              <a:ext cx="1524000" cy="1524000"/>
              <a:chOff x="1524000" y="10515600"/>
              <a:chExt cx="1905000" cy="1905000"/>
            </a:xfrm>
          </p:grpSpPr>
          <p:sp>
            <p:nvSpPr>
              <p:cNvPr id="69" name="Oval 68"/>
              <p:cNvSpPr/>
              <p:nvPr/>
            </p:nvSpPr>
            <p:spPr>
              <a:xfrm>
                <a:off x="1524000" y="10515600"/>
                <a:ext cx="1905000" cy="19050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6" descr="C:\Documents and Settings\tayuku.TAYUKULAPTOP\My Documents\quadcopter poster images\laptop.PNG"/>
              <p:cNvPicPr>
                <a:picLocks noChangeAspect="1" noChangeArrowheads="1"/>
              </p:cNvPicPr>
              <p:nvPr/>
            </p:nvPicPr>
            <p:blipFill>
              <a:blip r:embed="rId6" cstate="print"/>
              <a:srcRect/>
              <a:stretch>
                <a:fillRect/>
              </a:stretch>
            </p:blipFill>
            <p:spPr bwMode="auto">
              <a:xfrm>
                <a:off x="1828800" y="10972800"/>
                <a:ext cx="1371600" cy="1065662"/>
              </a:xfrm>
              <a:prstGeom prst="rect">
                <a:avLst/>
              </a:prstGeom>
              <a:noFill/>
            </p:spPr>
          </p:pic>
        </p:grpSp>
        <p:cxnSp>
          <p:nvCxnSpPr>
            <p:cNvPr id="71" name="Straight Connector 70"/>
            <p:cNvCxnSpPr/>
            <p:nvPr/>
          </p:nvCxnSpPr>
          <p:spPr>
            <a:xfrm rot="16200000" flipH="1">
              <a:off x="2970434" y="6225569"/>
              <a:ext cx="953622" cy="72502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237134" y="7559069"/>
              <a:ext cx="420222" cy="72502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2342345" y="9331280"/>
              <a:ext cx="838200" cy="1588"/>
            </a:xfrm>
            <a:prstGeom prst="line">
              <a:avLst/>
            </a:prstGeom>
            <a:ln w="381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4418234" y="7749569"/>
              <a:ext cx="1182222" cy="1106022"/>
            </a:xfrm>
            <a:prstGeom prst="line">
              <a:avLst/>
            </a:prstGeom>
            <a:ln w="381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V="1">
              <a:off x="4456335" y="6596055"/>
              <a:ext cx="667311" cy="46883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a:off x="3084736" y="10530870"/>
              <a:ext cx="972111" cy="81971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8" name="Text Placeholder 5"/>
            <p:cNvSpPr txBox="1">
              <a:spLocks/>
            </p:cNvSpPr>
            <p:nvPr/>
          </p:nvSpPr>
          <p:spPr>
            <a:xfrm>
              <a:off x="3527956" y="5809968"/>
              <a:ext cx="1676400" cy="1050089"/>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Pixhawk</a:t>
              </a: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 flight controller with onboard accelerometer, gyroscope and barometer </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79" name="Group 78"/>
            <p:cNvGrpSpPr/>
            <p:nvPr/>
          </p:nvGrpSpPr>
          <p:grpSpPr>
            <a:xfrm>
              <a:off x="2304245" y="6930980"/>
              <a:ext cx="914400" cy="914400"/>
              <a:chOff x="1143000" y="7162800"/>
              <a:chExt cx="914400" cy="914400"/>
            </a:xfrm>
          </p:grpSpPr>
          <p:sp>
            <p:nvSpPr>
              <p:cNvPr id="80" name="Oval 79"/>
              <p:cNvSpPr/>
              <p:nvPr/>
            </p:nvSpPr>
            <p:spPr>
              <a:xfrm>
                <a:off x="1143000" y="7162800"/>
                <a:ext cx="914400" cy="914400"/>
              </a:xfrm>
              <a:prstGeom prst="ellipse">
                <a:avLst/>
              </a:prstGeom>
              <a:solidFill>
                <a:schemeClr val="tx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 descr="C:\Documents and Settings\tayuku.TAYUKULAPTOP\My Documents\quadcopter poster images\ublox-lea6_mag-bottom.jpg"/>
              <p:cNvPicPr>
                <a:picLocks noChangeAspect="1" noChangeArrowheads="1"/>
              </p:cNvPicPr>
              <p:nvPr/>
            </p:nvPicPr>
            <p:blipFill>
              <a:blip r:embed="rId7" cstate="print"/>
              <a:srcRect/>
              <a:stretch>
                <a:fillRect/>
              </a:stretch>
            </p:blipFill>
            <p:spPr bwMode="auto">
              <a:xfrm>
                <a:off x="1295400" y="7315200"/>
                <a:ext cx="609600" cy="609600"/>
              </a:xfrm>
              <a:prstGeom prst="rect">
                <a:avLst/>
              </a:prstGeom>
              <a:noFill/>
            </p:spPr>
          </p:pic>
        </p:grpSp>
        <p:cxnSp>
          <p:nvCxnSpPr>
            <p:cNvPr id="82" name="Straight Connector 81"/>
            <p:cNvCxnSpPr/>
            <p:nvPr/>
          </p:nvCxnSpPr>
          <p:spPr>
            <a:xfrm>
              <a:off x="3218645" y="7388180"/>
              <a:ext cx="457200"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3" name="Text Placeholder 5"/>
            <p:cNvSpPr txBox="1">
              <a:spLocks/>
            </p:cNvSpPr>
            <p:nvPr/>
          </p:nvSpPr>
          <p:spPr>
            <a:xfrm>
              <a:off x="1765529" y="6506840"/>
              <a:ext cx="1905000" cy="45720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3DR </a:t>
              </a: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uBlox</a:t>
              </a: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 GPS with compass</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4" name="Text Placeholder 5"/>
            <p:cNvSpPr txBox="1">
              <a:spLocks/>
            </p:cNvSpPr>
            <p:nvPr/>
          </p:nvSpPr>
          <p:spPr>
            <a:xfrm>
              <a:off x="1917926" y="4573743"/>
              <a:ext cx="1986518" cy="45720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LIDAR-Lite interfaced by I2C, used for distance measurement</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5" name="Text Placeholder 5"/>
            <p:cNvSpPr txBox="1">
              <a:spLocks/>
            </p:cNvSpPr>
            <p:nvPr/>
          </p:nvSpPr>
          <p:spPr>
            <a:xfrm>
              <a:off x="2761445" y="8988380"/>
              <a:ext cx="1676400" cy="68580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smtClean="0">
                  <a:ln>
                    <a:noFill/>
                  </a:ln>
                  <a:solidFill>
                    <a:schemeClr val="bg2">
                      <a:lumMod val="75000"/>
                    </a:schemeClr>
                  </a:solidFill>
                  <a:effectLst/>
                  <a:uLnTx/>
                  <a:uFillTx/>
                  <a:latin typeface="+mn-lt"/>
                  <a:ea typeface="+mn-ea"/>
                  <a:cs typeface="+mn-cs"/>
                </a:rPr>
                <a:t>3DR Radio set that communicates at 915MHz to transfer information to and from the laptop</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6" name="Text Placeholder 5"/>
            <p:cNvSpPr txBox="1">
              <a:spLocks/>
            </p:cNvSpPr>
            <p:nvPr/>
          </p:nvSpPr>
          <p:spPr>
            <a:xfrm>
              <a:off x="6437895" y="8671516"/>
              <a:ext cx="1295400" cy="151272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Dx6i transmits on the 2.4 GHz band for manual control of the </a:t>
              </a: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quadcopter</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87" name="Text Placeholder 5"/>
            <p:cNvSpPr txBox="1">
              <a:spLocks/>
            </p:cNvSpPr>
            <p:nvPr/>
          </p:nvSpPr>
          <p:spPr>
            <a:xfrm>
              <a:off x="4138361" y="9558810"/>
              <a:ext cx="1676400" cy="1091714"/>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Laptop running Mission Planner for a live feed of the sensor data and status of the </a:t>
              </a: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quadcopter</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cxnSp>
          <p:nvCxnSpPr>
            <p:cNvPr id="88" name="Straight Connector 87"/>
            <p:cNvCxnSpPr/>
            <p:nvPr/>
          </p:nvCxnSpPr>
          <p:spPr>
            <a:xfrm>
              <a:off x="6419045" y="11731580"/>
              <a:ext cx="533400" cy="1588"/>
            </a:xfrm>
            <a:prstGeom prst="line">
              <a:avLst/>
            </a:prstGeom>
            <a:ln w="381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6419045" y="12036380"/>
              <a:ext cx="533400"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0" name="Text Placeholder 5"/>
            <p:cNvSpPr txBox="1">
              <a:spLocks/>
            </p:cNvSpPr>
            <p:nvPr/>
          </p:nvSpPr>
          <p:spPr>
            <a:xfrm>
              <a:off x="7028645" y="11655380"/>
              <a:ext cx="1676400" cy="30480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smtClean="0">
                  <a:ln>
                    <a:noFill/>
                  </a:ln>
                  <a:solidFill>
                    <a:schemeClr val="bg2">
                      <a:lumMod val="75000"/>
                    </a:schemeClr>
                  </a:solidFill>
                  <a:effectLst/>
                  <a:uLnTx/>
                  <a:uFillTx/>
                  <a:latin typeface="+mn-lt"/>
                  <a:ea typeface="+mn-ea"/>
                  <a:cs typeface="+mn-cs"/>
                </a:rPr>
                <a:t>Wireless connection</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91" name="Text Placeholder 5"/>
            <p:cNvSpPr txBox="1">
              <a:spLocks/>
            </p:cNvSpPr>
            <p:nvPr/>
          </p:nvSpPr>
          <p:spPr>
            <a:xfrm>
              <a:off x="7028645" y="11960180"/>
              <a:ext cx="1676400" cy="304800"/>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smtClean="0">
                  <a:ln>
                    <a:noFill/>
                  </a:ln>
                  <a:solidFill>
                    <a:schemeClr val="bg2">
                      <a:lumMod val="75000"/>
                    </a:schemeClr>
                  </a:solidFill>
                  <a:effectLst/>
                  <a:uLnTx/>
                  <a:uFillTx/>
                  <a:latin typeface="+mn-lt"/>
                  <a:ea typeface="+mn-ea"/>
                  <a:cs typeface="+mn-cs"/>
                </a:rPr>
                <a:t>Wired connection</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nvGrpSpPr>
            <p:cNvPr id="92" name="Group 91"/>
            <p:cNvGrpSpPr/>
            <p:nvPr/>
          </p:nvGrpSpPr>
          <p:grpSpPr>
            <a:xfrm>
              <a:off x="5195337" y="5255572"/>
              <a:ext cx="2590800" cy="2530549"/>
              <a:chOff x="3881692" y="7316192"/>
              <a:chExt cx="2590800" cy="2530549"/>
            </a:xfrm>
          </p:grpSpPr>
          <p:sp>
            <p:nvSpPr>
              <p:cNvPr id="93" name="Oval 92"/>
              <p:cNvSpPr/>
              <p:nvPr/>
            </p:nvSpPr>
            <p:spPr>
              <a:xfrm>
                <a:off x="3881692" y="7316192"/>
                <a:ext cx="2590800" cy="2530549"/>
              </a:xfrm>
              <a:prstGeom prst="ellipse">
                <a:avLst/>
              </a:prstGeom>
              <a:solidFill>
                <a:schemeClr val="tx1"/>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2"/>
              <p:cNvPicPr>
                <a:picLocks noChangeAspect="1" noChangeArrowheads="1"/>
              </p:cNvPicPr>
              <p:nvPr/>
            </p:nvPicPr>
            <p:blipFill>
              <a:blip r:embed="rId8" cstate="print"/>
              <a:srcRect/>
              <a:stretch>
                <a:fillRect/>
              </a:stretch>
            </p:blipFill>
            <p:spPr bwMode="auto">
              <a:xfrm>
                <a:off x="4191000" y="8001000"/>
                <a:ext cx="1884746" cy="1252728"/>
              </a:xfrm>
              <a:prstGeom prst="rect">
                <a:avLst/>
              </a:prstGeom>
              <a:noFill/>
              <a:ln w="9525">
                <a:noFill/>
                <a:miter lim="800000"/>
                <a:headEnd/>
                <a:tailEnd/>
              </a:ln>
              <a:effectLst/>
            </p:spPr>
          </p:pic>
        </p:grpSp>
        <p:sp>
          <p:nvSpPr>
            <p:cNvPr id="77" name="Text Placeholder 5"/>
            <p:cNvSpPr txBox="1">
              <a:spLocks/>
            </p:cNvSpPr>
            <p:nvPr/>
          </p:nvSpPr>
          <p:spPr>
            <a:xfrm>
              <a:off x="5618543" y="7175612"/>
              <a:ext cx="1676400" cy="647101"/>
            </a:xfrm>
            <a:prstGeom prst="rect">
              <a:avLst/>
            </a:prstGeom>
          </p:spPr>
          <p:txBody>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Char char=""/>
                <a:tabLst/>
                <a:defRPr/>
              </a:pP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Aerotestra</a:t>
              </a: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 </a:t>
              </a:r>
              <a:r>
                <a:rPr kumimoji="0" lang="en-US" sz="900" b="0" i="0" u="none" strike="noStrike" kern="1200" cap="none" spc="0" normalizeH="0" baseline="0" noProof="0" dirty="0" err="1" smtClean="0">
                  <a:ln>
                    <a:noFill/>
                  </a:ln>
                  <a:solidFill>
                    <a:schemeClr val="bg2">
                      <a:lumMod val="75000"/>
                    </a:schemeClr>
                  </a:solidFill>
                  <a:effectLst/>
                  <a:uLnTx/>
                  <a:uFillTx/>
                  <a:latin typeface="+mn-lt"/>
                  <a:ea typeface="+mn-ea"/>
                  <a:cs typeface="+mn-cs"/>
                </a:rPr>
                <a:t>quadcopter</a:t>
              </a:r>
              <a:r>
                <a:rPr kumimoji="0" lang="en-US" sz="900" b="0" i="0" u="none" strike="noStrike" kern="1200" cap="none" spc="0" normalizeH="0" baseline="0" noProof="0" dirty="0" smtClean="0">
                  <a:ln>
                    <a:noFill/>
                  </a:ln>
                  <a:solidFill>
                    <a:schemeClr val="bg2">
                      <a:lumMod val="75000"/>
                    </a:schemeClr>
                  </a:solidFill>
                  <a:effectLst/>
                  <a:uLnTx/>
                  <a:uFillTx/>
                  <a:latin typeface="+mn-lt"/>
                  <a:ea typeface="+mn-ea"/>
                  <a:cs typeface="+mn-cs"/>
                </a:rPr>
                <a:t> frame</a:t>
              </a:r>
              <a:endParaRPr kumimoji="0" lang="en-US" sz="9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grpSp>
      <p:sp>
        <p:nvSpPr>
          <p:cNvPr id="96" name="Rectangle 95"/>
          <p:cNvSpPr/>
          <p:nvPr/>
        </p:nvSpPr>
        <p:spPr>
          <a:xfrm>
            <a:off x="407831" y="1118703"/>
            <a:ext cx="4808113" cy="1200329"/>
          </a:xfrm>
          <a:prstGeom prst="rect">
            <a:avLst/>
          </a:prstGeom>
        </p:spPr>
        <p:txBody>
          <a:bodyPr wrap="square">
            <a:spAutoFit/>
          </a:bodyPr>
          <a:lstStyle/>
          <a:p>
            <a:pPr>
              <a:buFont typeface="Arial" pitchFamily="34" charset="0"/>
              <a:buChar char="•"/>
            </a:pPr>
            <a:r>
              <a:rPr lang="en-US" dirty="0" smtClean="0">
                <a:solidFill>
                  <a:schemeClr val="bg1"/>
                </a:solidFill>
                <a:latin typeface="Times New Roman" pitchFamily="18" charset="0"/>
                <a:cs typeface="Times New Roman" pitchFamily="18" charset="0"/>
              </a:rPr>
              <a:t>The system incorporates all the parts together in order to achieve the basic functionalities of flight and communicates with Mission Planner for real time monitoring of sensor data.</a:t>
            </a:r>
          </a:p>
        </p:txBody>
      </p:sp>
      <p:pic>
        <p:nvPicPr>
          <p:cNvPr id="97" name="Picture 96"/>
          <p:cNvPicPr>
            <a:picLocks noChangeAspect="1"/>
          </p:cNvPicPr>
          <p:nvPr/>
        </p:nvPicPr>
        <p:blipFill rotWithShape="1">
          <a:blip r:embed="rId9" cstate="print">
            <a:extLst>
              <a:ext uri="{28A0092B-C50C-407E-A947-70E740481C1C}">
                <a14:useLocalDpi xmlns:a14="http://schemas.microsoft.com/office/drawing/2010/main" val="0"/>
              </a:ext>
            </a:extLst>
          </a:blip>
          <a:srcRect r="1191" b="3983"/>
          <a:stretch/>
        </p:blipFill>
        <p:spPr>
          <a:xfrm>
            <a:off x="505164" y="3846431"/>
            <a:ext cx="4721464" cy="2564760"/>
          </a:xfrm>
          <a:prstGeom prst="rect">
            <a:avLst/>
          </a:prstGeom>
        </p:spPr>
      </p:pic>
    </p:spTree>
    <p:extLst>
      <p:ext uri="{BB962C8B-B14F-4D97-AF65-F5344CB8AC3E}">
        <p14:creationId xmlns:p14="http://schemas.microsoft.com/office/powerpoint/2010/main" val="1683388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155788"/>
            <a:ext cx="12192000" cy="655245"/>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1" algn="l"/>
            <a:r>
              <a:rPr lang="en-US" altLang="zh-CN" sz="3300" dirty="0" smtClean="0">
                <a:solidFill>
                  <a:schemeClr val="bg1"/>
                </a:solidFill>
                <a:latin typeface="Times New Roman" panose="02020603050405020304" pitchFamily="18" charset="0"/>
                <a:cs typeface="Times New Roman" panose="02020603050405020304" pitchFamily="18" charset="0"/>
              </a:rPr>
              <a:t>Code Hierarchy</a:t>
            </a:r>
            <a:endParaRPr lang="en-US" altLang="zh-CN" sz="3300" dirty="0">
              <a:solidFill>
                <a:schemeClr val="bg1"/>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202077" y="1079188"/>
            <a:ext cx="11196034" cy="5355312"/>
          </a:xfrm>
          <a:prstGeom prst="rect">
            <a:avLst/>
          </a:prstGeom>
        </p:spPr>
        <p:txBody>
          <a:bodyPr wrap="square">
            <a:spAutoFit/>
          </a:bodyPr>
          <a:lstStyle/>
          <a:p>
            <a:pPr>
              <a:buFont typeface="Arial" pitchFamily="34" charset="0"/>
              <a:buChar char="•"/>
            </a:pPr>
            <a:r>
              <a:rPr lang="en-US" dirty="0" smtClean="0">
                <a:solidFill>
                  <a:schemeClr val="bg1"/>
                </a:solidFill>
                <a:latin typeface="Times New Roman" pitchFamily="18" charset="0"/>
                <a:cs typeface="Times New Roman" pitchFamily="18" charset="0"/>
              </a:rPr>
              <a:t>Scheduler </a:t>
            </a:r>
          </a:p>
          <a:p>
            <a:pPr lvl="1">
              <a:buFont typeface="Arial" pitchFamily="34" charset="0"/>
              <a:buChar char="•"/>
            </a:pPr>
            <a:r>
              <a:rPr lang="en-US" dirty="0" smtClean="0">
                <a:solidFill>
                  <a:schemeClr val="bg1"/>
                </a:solidFill>
                <a:latin typeface="Times New Roman" pitchFamily="18" charset="0"/>
                <a:cs typeface="Times New Roman" pitchFamily="18" charset="0"/>
              </a:rPr>
              <a:t>Acts as a main() </a:t>
            </a:r>
          </a:p>
          <a:p>
            <a:pPr lvl="1">
              <a:buFont typeface="Arial" pitchFamily="34" charset="0"/>
              <a:buChar char="•"/>
            </a:pPr>
            <a:r>
              <a:rPr lang="en-US" dirty="0" smtClean="0">
                <a:solidFill>
                  <a:schemeClr val="bg1"/>
                </a:solidFill>
                <a:latin typeface="Times New Roman" pitchFamily="18" charset="0"/>
                <a:cs typeface="Times New Roman" pitchFamily="18" charset="0"/>
              </a:rPr>
              <a:t>Real time operating system – assign each thread with corresponding call frequency, priority and maximum time</a:t>
            </a:r>
          </a:p>
          <a:p>
            <a:pPr lvl="1">
              <a:buFont typeface="Arial" pitchFamily="34" charset="0"/>
              <a:buChar char="•"/>
            </a:pPr>
            <a:r>
              <a:rPr lang="en-US" dirty="0" smtClean="0">
                <a:solidFill>
                  <a:schemeClr val="bg1"/>
                </a:solidFill>
                <a:latin typeface="Times New Roman" pitchFamily="18" charset="0"/>
                <a:cs typeface="Times New Roman" pitchFamily="18" charset="0"/>
              </a:rPr>
              <a:t>New tasks can be assigned into existing fix-frequency schedules(1Hz, 10Hz, </a:t>
            </a:r>
            <a:r>
              <a:rPr lang="en-US" dirty="0" err="1" smtClean="0">
                <a:solidFill>
                  <a:schemeClr val="bg1"/>
                </a:solidFill>
                <a:latin typeface="Times New Roman" pitchFamily="18" charset="0"/>
                <a:cs typeface="Times New Roman" pitchFamily="18" charset="0"/>
              </a:rPr>
              <a:t>etc</a:t>
            </a:r>
            <a:r>
              <a:rPr lang="en-US" dirty="0" smtClean="0">
                <a:solidFill>
                  <a:schemeClr val="bg1"/>
                </a:solidFill>
                <a:latin typeface="Times New Roman" pitchFamily="18" charset="0"/>
                <a:cs typeface="Times New Roman" pitchFamily="18" charset="0"/>
              </a:rPr>
              <a:t>)</a:t>
            </a:r>
          </a:p>
          <a:p>
            <a:pPr>
              <a:buFont typeface="Arial" pitchFamily="34" charset="0"/>
              <a:buChar char="•"/>
            </a:pPr>
            <a:r>
              <a:rPr lang="en-US" dirty="0" smtClean="0">
                <a:solidFill>
                  <a:schemeClr val="bg1"/>
                </a:solidFill>
                <a:latin typeface="Times New Roman" pitchFamily="18" charset="0"/>
                <a:cs typeface="Times New Roman" pitchFamily="18" charset="0"/>
              </a:rPr>
              <a:t>Flight Mode controller</a:t>
            </a:r>
          </a:p>
          <a:p>
            <a:pPr lvl="1">
              <a:buFont typeface="Arial" pitchFamily="34" charset="0"/>
              <a:buChar char="•"/>
            </a:pPr>
            <a:r>
              <a:rPr lang="en-US" dirty="0" smtClean="0">
                <a:solidFill>
                  <a:schemeClr val="bg1"/>
                </a:solidFill>
                <a:latin typeface="Times New Roman" pitchFamily="18" charset="0"/>
                <a:cs typeface="Times New Roman" pitchFamily="18" charset="0"/>
              </a:rPr>
              <a:t>When started, the quadcopter always enters a flight mode, such as land/loiter/etc.</a:t>
            </a:r>
          </a:p>
          <a:p>
            <a:pPr lvl="1">
              <a:buFont typeface="Arial" pitchFamily="34" charset="0"/>
              <a:buChar char="•"/>
            </a:pPr>
            <a:r>
              <a:rPr lang="en-US" dirty="0" smtClean="0">
                <a:solidFill>
                  <a:schemeClr val="bg1"/>
                </a:solidFill>
                <a:latin typeface="Times New Roman" pitchFamily="18" charset="0"/>
                <a:cs typeface="Times New Roman" pitchFamily="18" charset="0"/>
              </a:rPr>
              <a:t>Fight mode can be switched according to RC input channel 5</a:t>
            </a:r>
            <a:endParaRPr lang="en-US" dirty="0">
              <a:solidFill>
                <a:schemeClr val="bg1"/>
              </a:solidFill>
              <a:latin typeface="Times New Roman" pitchFamily="18" charset="0"/>
              <a:cs typeface="Times New Roman" pitchFamily="18" charset="0"/>
            </a:endParaRPr>
          </a:p>
          <a:p>
            <a:pPr lvl="1">
              <a:buFont typeface="Arial" pitchFamily="34" charset="0"/>
              <a:buChar char="•"/>
            </a:pPr>
            <a:r>
              <a:rPr lang="en-US" dirty="0" smtClean="0">
                <a:solidFill>
                  <a:schemeClr val="bg1"/>
                </a:solidFill>
                <a:latin typeface="Times New Roman" pitchFamily="18" charset="0"/>
                <a:cs typeface="Times New Roman" pitchFamily="18" charset="0"/>
              </a:rPr>
              <a:t>In each flight mode, the quadcopter can perform certain actions with/without RC input channel 1~4</a:t>
            </a:r>
          </a:p>
          <a:p>
            <a:pPr>
              <a:buFont typeface="Arial" pitchFamily="34" charset="0"/>
              <a:buChar char="•"/>
            </a:pPr>
            <a:r>
              <a:rPr lang="en-US" dirty="0" smtClean="0">
                <a:solidFill>
                  <a:schemeClr val="bg1"/>
                </a:solidFill>
                <a:latin typeface="Times New Roman" pitchFamily="18" charset="0"/>
                <a:cs typeface="Times New Roman" pitchFamily="18" charset="0"/>
              </a:rPr>
              <a:t>Movement controller</a:t>
            </a:r>
          </a:p>
          <a:p>
            <a:pPr lvl="1">
              <a:buFont typeface="Arial" pitchFamily="34" charset="0"/>
              <a:buChar char="•"/>
            </a:pPr>
            <a:r>
              <a:rPr lang="en-US" dirty="0" smtClean="0">
                <a:solidFill>
                  <a:schemeClr val="bg1"/>
                </a:solidFill>
                <a:latin typeface="Times New Roman" pitchFamily="18" charset="0"/>
                <a:cs typeface="Times New Roman" pitchFamily="18" charset="0"/>
              </a:rPr>
              <a:t>Altitude controller - controls z-axis acceleration and adjusts altitude</a:t>
            </a:r>
          </a:p>
          <a:p>
            <a:pPr lvl="1">
              <a:buFont typeface="Arial" pitchFamily="34" charset="0"/>
              <a:buChar char="•"/>
            </a:pPr>
            <a:r>
              <a:rPr lang="en-US" dirty="0" smtClean="0">
                <a:solidFill>
                  <a:schemeClr val="bg1"/>
                </a:solidFill>
                <a:latin typeface="Times New Roman" pitchFamily="18" charset="0"/>
                <a:cs typeface="Times New Roman" pitchFamily="18" charset="0"/>
              </a:rPr>
              <a:t>Attitude controller - controls self-rotation and balances the quadcopter</a:t>
            </a:r>
          </a:p>
          <a:p>
            <a:pPr lvl="1">
              <a:buFont typeface="Arial" pitchFamily="34" charset="0"/>
              <a:buChar char="•"/>
            </a:pPr>
            <a:r>
              <a:rPr lang="en-US" dirty="0" smtClean="0">
                <a:solidFill>
                  <a:schemeClr val="bg1"/>
                </a:solidFill>
                <a:latin typeface="Times New Roman" pitchFamily="18" charset="0"/>
                <a:cs typeface="Times New Roman" pitchFamily="18" charset="0"/>
              </a:rPr>
              <a:t>Position controller - controls </a:t>
            </a:r>
            <a:r>
              <a:rPr lang="en-US" dirty="0" err="1" smtClean="0">
                <a:solidFill>
                  <a:schemeClr val="bg1"/>
                </a:solidFill>
                <a:latin typeface="Times New Roman" pitchFamily="18" charset="0"/>
                <a:cs typeface="Times New Roman" pitchFamily="18" charset="0"/>
              </a:rPr>
              <a:t>x,y</a:t>
            </a:r>
            <a:r>
              <a:rPr lang="en-US" dirty="0" smtClean="0">
                <a:solidFill>
                  <a:schemeClr val="bg1"/>
                </a:solidFill>
                <a:latin typeface="Times New Roman" pitchFamily="18" charset="0"/>
                <a:cs typeface="Times New Roman" pitchFamily="18" charset="0"/>
              </a:rPr>
              <a:t>-axis acceleration and adjust horizontal position</a:t>
            </a:r>
          </a:p>
          <a:p>
            <a:pPr lvl="1">
              <a:buFont typeface="Arial" pitchFamily="34" charset="0"/>
              <a:buChar char="•"/>
            </a:pPr>
            <a:r>
              <a:rPr lang="en-US" dirty="0" smtClean="0">
                <a:solidFill>
                  <a:schemeClr val="bg1"/>
                </a:solidFill>
                <a:latin typeface="Times New Roman" pitchFamily="18" charset="0"/>
                <a:cs typeface="Times New Roman" pitchFamily="18" charset="0"/>
              </a:rPr>
              <a:t>Waypoint controller - commands the quadcopter to move according to preset waypoint files</a:t>
            </a:r>
          </a:p>
          <a:p>
            <a:pPr>
              <a:buFont typeface="Arial" pitchFamily="34" charset="0"/>
              <a:buChar char="•"/>
            </a:pPr>
            <a:r>
              <a:rPr lang="en-US" dirty="0" smtClean="0">
                <a:solidFill>
                  <a:schemeClr val="bg1"/>
                </a:solidFill>
                <a:latin typeface="Times New Roman" pitchFamily="18" charset="0"/>
                <a:cs typeface="Times New Roman" pitchFamily="18" charset="0"/>
              </a:rPr>
              <a:t>Library files</a:t>
            </a:r>
          </a:p>
          <a:p>
            <a:pPr lvl="1">
              <a:buFont typeface="Arial" pitchFamily="34" charset="0"/>
              <a:buChar char="•"/>
            </a:pPr>
            <a:r>
              <a:rPr lang="en-US" dirty="0" smtClean="0">
                <a:solidFill>
                  <a:schemeClr val="bg1"/>
                </a:solidFill>
                <a:latin typeface="Times New Roman" pitchFamily="18" charset="0"/>
                <a:cs typeface="Times New Roman" pitchFamily="18" charset="0"/>
              </a:rPr>
              <a:t>Onboard sensor data processing</a:t>
            </a:r>
          </a:p>
          <a:p>
            <a:pPr lvl="1">
              <a:buFont typeface="Arial" pitchFamily="34" charset="0"/>
              <a:buChar char="•"/>
            </a:pPr>
            <a:r>
              <a:rPr lang="en-US" dirty="0" smtClean="0">
                <a:solidFill>
                  <a:schemeClr val="bg1"/>
                </a:solidFill>
                <a:latin typeface="Times New Roman" pitchFamily="18" charset="0"/>
                <a:cs typeface="Times New Roman" pitchFamily="18" charset="0"/>
              </a:rPr>
              <a:t>Motor controller </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converts </a:t>
            </a:r>
            <a:r>
              <a:rPr lang="en-US" dirty="0">
                <a:solidFill>
                  <a:schemeClr val="bg1"/>
                </a:solidFill>
                <a:latin typeface="Times New Roman" pitchFamily="18" charset="0"/>
                <a:cs typeface="Times New Roman" pitchFamily="18" charset="0"/>
              </a:rPr>
              <a:t>higher level commands to the actual motor </a:t>
            </a:r>
            <a:r>
              <a:rPr lang="en-US" dirty="0" smtClean="0">
                <a:solidFill>
                  <a:schemeClr val="bg1"/>
                </a:solidFill>
                <a:latin typeface="Times New Roman" pitchFamily="18" charset="0"/>
                <a:cs typeface="Times New Roman" pitchFamily="18" charset="0"/>
              </a:rPr>
              <a:t>outputs</a:t>
            </a:r>
          </a:p>
          <a:p>
            <a:pPr lvl="1">
              <a:buFont typeface="Arial" pitchFamily="34" charset="0"/>
              <a:buChar char="•"/>
            </a:pPr>
            <a:r>
              <a:rPr lang="en-US" dirty="0" err="1" smtClean="0">
                <a:solidFill>
                  <a:schemeClr val="bg1"/>
                </a:solidFill>
                <a:latin typeface="Times New Roman" pitchFamily="18" charset="0"/>
                <a:cs typeface="Times New Roman" pitchFamily="18" charset="0"/>
              </a:rPr>
              <a:t>Mavlink</a:t>
            </a:r>
            <a:r>
              <a:rPr lang="en-US" dirty="0" smtClean="0">
                <a:solidFill>
                  <a:schemeClr val="bg1"/>
                </a:solidFill>
                <a:latin typeface="Times New Roman" pitchFamily="18" charset="0"/>
                <a:cs typeface="Times New Roman" pitchFamily="18" charset="0"/>
              </a:rPr>
              <a:t> communication with PC terminal</a:t>
            </a:r>
          </a:p>
          <a:p>
            <a:pPr>
              <a:buFont typeface="Arial" pitchFamily="34" charset="0"/>
              <a:buChar char="•"/>
            </a:pPr>
            <a:r>
              <a:rPr lang="en-US" dirty="0" smtClean="0">
                <a:solidFill>
                  <a:schemeClr val="bg1"/>
                </a:solidFill>
                <a:latin typeface="Times New Roman" pitchFamily="18" charset="0"/>
                <a:cs typeface="Times New Roman" pitchFamily="18" charset="0"/>
              </a:rPr>
              <a:t>HAL layer </a:t>
            </a:r>
          </a:p>
          <a:p>
            <a:pPr lvl="1">
              <a:buFont typeface="Arial" pitchFamily="34" charset="0"/>
              <a:buChar char="•"/>
            </a:pPr>
            <a:r>
              <a:rPr lang="en-US" dirty="0" smtClean="0">
                <a:solidFill>
                  <a:schemeClr val="bg1"/>
                </a:solidFill>
                <a:latin typeface="Times New Roman" pitchFamily="18" charset="0"/>
                <a:cs typeface="Times New Roman" pitchFamily="18" charset="0"/>
              </a:rPr>
              <a:t>Hardware abstraction layer for digital/analog input and output</a:t>
            </a:r>
          </a:p>
        </p:txBody>
      </p:sp>
      <p:sp>
        <p:nvSpPr>
          <p:cNvPr id="2" name="Down Arrow 1"/>
          <p:cNvSpPr/>
          <p:nvPr/>
        </p:nvSpPr>
        <p:spPr>
          <a:xfrm>
            <a:off x="446809" y="1381992"/>
            <a:ext cx="581891" cy="4218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p:cNvSpPr txBox="1">
            <a:spLocks/>
          </p:cNvSpPr>
          <p:nvPr/>
        </p:nvSpPr>
        <p:spPr>
          <a:xfrm>
            <a:off x="68354" y="1056400"/>
            <a:ext cx="1338799" cy="325592"/>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dirty="0" smtClean="0">
                <a:solidFill>
                  <a:schemeClr val="bg2">
                    <a:lumMod val="50000"/>
                  </a:schemeClr>
                </a:solidFill>
                <a:latin typeface="Times New Roman" panose="02020603050405020304" pitchFamily="18" charset="0"/>
                <a:cs typeface="Times New Roman" panose="02020603050405020304" pitchFamily="18" charset="0"/>
              </a:rPr>
              <a:t>High</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68354" y="5600700"/>
            <a:ext cx="1338799" cy="325592"/>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dirty="0" smtClean="0">
                <a:solidFill>
                  <a:schemeClr val="bg2">
                    <a:lumMod val="50000"/>
                  </a:schemeClr>
                </a:solidFill>
                <a:latin typeface="Times New Roman" panose="02020603050405020304" pitchFamily="18" charset="0"/>
                <a:cs typeface="Times New Roman" panose="02020603050405020304" pitchFamily="18" charset="0"/>
              </a:rPr>
              <a:t>Low</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870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155788"/>
            <a:ext cx="12192000" cy="655245"/>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1" algn="l"/>
            <a:r>
              <a:rPr lang="en-US" altLang="zh-CN" sz="3300" dirty="0" smtClean="0">
                <a:solidFill>
                  <a:schemeClr val="bg1"/>
                </a:solidFill>
                <a:latin typeface="Times New Roman" panose="02020603050405020304" pitchFamily="18" charset="0"/>
                <a:cs typeface="Times New Roman" panose="02020603050405020304" pitchFamily="18" charset="0"/>
              </a:rPr>
              <a:t>LIDAR-</a:t>
            </a:r>
            <a:r>
              <a:rPr lang="en-US" altLang="zh-CN" sz="3300" dirty="0" err="1" smtClean="0">
                <a:solidFill>
                  <a:schemeClr val="bg1"/>
                </a:solidFill>
                <a:latin typeface="Times New Roman" panose="02020603050405020304" pitchFamily="18" charset="0"/>
                <a:cs typeface="Times New Roman" panose="02020603050405020304" pitchFamily="18" charset="0"/>
              </a:rPr>
              <a:t>Lite</a:t>
            </a:r>
            <a:r>
              <a:rPr lang="en-US" altLang="zh-CN" sz="3300" dirty="0" smtClean="0">
                <a:solidFill>
                  <a:schemeClr val="bg1"/>
                </a:solidFill>
                <a:latin typeface="Times New Roman" panose="02020603050405020304" pitchFamily="18" charset="0"/>
                <a:cs typeface="Times New Roman" panose="02020603050405020304" pitchFamily="18" charset="0"/>
              </a:rPr>
              <a:t> Sensor</a:t>
            </a:r>
            <a:endParaRPr lang="en-US" altLang="zh-CN" sz="3300" dirty="0">
              <a:solidFill>
                <a:schemeClr val="bg1"/>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485104" y="1183097"/>
            <a:ext cx="11196034" cy="6001643"/>
          </a:xfrm>
          <a:prstGeom prst="rect">
            <a:avLst/>
          </a:prstGeom>
        </p:spPr>
        <p:txBody>
          <a:bodyPr wrap="square">
            <a:spAutoFit/>
          </a:bodyPr>
          <a:lstStyle/>
          <a:p>
            <a:pPr>
              <a:buFont typeface="Arial" pitchFamily="34" charset="0"/>
              <a:buChar char="•"/>
            </a:pPr>
            <a:r>
              <a:rPr lang="en-US" sz="2400" dirty="0" smtClean="0">
                <a:solidFill>
                  <a:schemeClr val="bg1"/>
                </a:solidFill>
                <a:latin typeface="Times New Roman" pitchFamily="18" charset="0"/>
                <a:cs typeface="Times New Roman" pitchFamily="18" charset="0"/>
              </a:rPr>
              <a:t>Specs:</a:t>
            </a:r>
          </a:p>
          <a:p>
            <a:pPr lvl="1">
              <a:buFont typeface="Arial" pitchFamily="34" charset="0"/>
              <a:buChar char="•"/>
            </a:pPr>
            <a:r>
              <a:rPr lang="en-US" sz="2400" dirty="0" smtClean="0">
                <a:solidFill>
                  <a:schemeClr val="bg1"/>
                </a:solidFill>
                <a:latin typeface="Times New Roman" pitchFamily="18" charset="0"/>
                <a:cs typeface="Times New Roman" pitchFamily="18" charset="0"/>
              </a:rPr>
              <a:t>Communication protocol: I2C</a:t>
            </a:r>
          </a:p>
          <a:p>
            <a:pPr lvl="1">
              <a:buFont typeface="Arial" pitchFamily="34" charset="0"/>
              <a:buChar char="•"/>
            </a:pPr>
            <a:r>
              <a:rPr lang="en-US" sz="2400" dirty="0" smtClean="0">
                <a:solidFill>
                  <a:schemeClr val="bg1"/>
                </a:solidFill>
                <a:latin typeface="Times New Roman" pitchFamily="18" charset="0"/>
                <a:cs typeface="Times New Roman" pitchFamily="18" charset="0"/>
              </a:rPr>
              <a:t>Detection range: 0.2 meter to 40 meters</a:t>
            </a:r>
          </a:p>
          <a:p>
            <a:pPr lvl="1">
              <a:buFont typeface="Arial" pitchFamily="34" charset="0"/>
              <a:buChar char="•"/>
            </a:pPr>
            <a:r>
              <a:rPr lang="en-US" sz="2400" dirty="0" smtClean="0">
                <a:solidFill>
                  <a:schemeClr val="bg1"/>
                </a:solidFill>
                <a:latin typeface="Times New Roman" pitchFamily="18" charset="0"/>
                <a:cs typeface="Times New Roman" pitchFamily="18" charset="0"/>
              </a:rPr>
              <a:t>Beam angle: 1.5 degrees</a:t>
            </a:r>
          </a:p>
          <a:p>
            <a:pPr lvl="1">
              <a:buFont typeface="Arial" pitchFamily="34" charset="0"/>
              <a:buChar char="•"/>
            </a:pPr>
            <a:r>
              <a:rPr lang="en-US" sz="2400" dirty="0" smtClean="0">
                <a:solidFill>
                  <a:schemeClr val="bg1"/>
                </a:solidFill>
                <a:latin typeface="Times New Roman" pitchFamily="18" charset="0"/>
                <a:cs typeface="Times New Roman" pitchFamily="18" charset="0"/>
              </a:rPr>
              <a:t>Linear resolution: 1 cm</a:t>
            </a:r>
          </a:p>
          <a:p>
            <a:endParaRPr lang="en-US" sz="2400" dirty="0" smtClean="0">
              <a:solidFill>
                <a:schemeClr val="bg1"/>
              </a:solidFill>
              <a:latin typeface="Times New Roman" pitchFamily="18" charset="0"/>
              <a:cs typeface="Times New Roman" pitchFamily="18" charset="0"/>
            </a:endParaRPr>
          </a:p>
          <a:p>
            <a:pPr>
              <a:buFont typeface="Arial" pitchFamily="34" charset="0"/>
              <a:buChar char="•"/>
            </a:pPr>
            <a:r>
              <a:rPr lang="en-US" sz="2400" dirty="0" smtClean="0">
                <a:solidFill>
                  <a:schemeClr val="bg1"/>
                </a:solidFill>
                <a:latin typeface="Times New Roman" pitchFamily="18" charset="0"/>
                <a:cs typeface="Times New Roman" pitchFamily="18" charset="0"/>
              </a:rPr>
              <a:t>Issues:</a:t>
            </a:r>
          </a:p>
          <a:p>
            <a:pPr lvl="1">
              <a:buFont typeface="Arial" pitchFamily="34" charset="0"/>
              <a:buChar char="•"/>
            </a:pPr>
            <a:r>
              <a:rPr lang="en-US" sz="2400" dirty="0" smtClean="0">
                <a:solidFill>
                  <a:schemeClr val="bg1"/>
                </a:solidFill>
                <a:latin typeface="Times New Roman" pitchFamily="18" charset="0"/>
                <a:cs typeface="Times New Roman" pitchFamily="18" charset="0"/>
              </a:rPr>
              <a:t>I2C slave address cannot be changed. Multiple instances of LIDAR-Lite is not allowed, at least for this version.</a:t>
            </a:r>
          </a:p>
          <a:p>
            <a:pPr lvl="1">
              <a:buFont typeface="Arial" pitchFamily="34" charset="0"/>
              <a:buChar char="•"/>
            </a:pPr>
            <a:r>
              <a:rPr lang="en-US" sz="2400" dirty="0" smtClean="0">
                <a:solidFill>
                  <a:schemeClr val="bg1"/>
                </a:solidFill>
                <a:latin typeface="Times New Roman" pitchFamily="18" charset="0"/>
                <a:cs typeface="Times New Roman" pitchFamily="18" charset="0"/>
              </a:rPr>
              <a:t>Distance reading stagnates when the actual distance is beyond the detection range.</a:t>
            </a:r>
          </a:p>
          <a:p>
            <a:pPr lvl="1">
              <a:buFont typeface="Arial" pitchFamily="34" charset="0"/>
              <a:buChar char="•"/>
            </a:pPr>
            <a:r>
              <a:rPr lang="en-US" sz="2400" dirty="0" smtClean="0">
                <a:solidFill>
                  <a:schemeClr val="bg1"/>
                </a:solidFill>
                <a:latin typeface="Times New Roman" pitchFamily="18" charset="0"/>
                <a:cs typeface="Times New Roman" pitchFamily="18" charset="0"/>
              </a:rPr>
              <a:t>Power consumption is high. Flight controller cannot provide sufficient current, requiring separate battery pack.</a:t>
            </a:r>
          </a:p>
          <a:p>
            <a:pPr>
              <a:buFont typeface="Arial" pitchFamily="34" charset="0"/>
              <a:buChar char="•"/>
            </a:pPr>
            <a:endParaRPr lang="en-US" sz="2400" dirty="0" smtClean="0">
              <a:solidFill>
                <a:schemeClr val="bg1"/>
              </a:solidFill>
              <a:latin typeface="Times New Roman" pitchFamily="18" charset="0"/>
              <a:cs typeface="Times New Roman" pitchFamily="18" charset="0"/>
            </a:endParaRPr>
          </a:p>
          <a:p>
            <a:pPr>
              <a:buFont typeface="Arial" pitchFamily="34" charset="0"/>
              <a:buChar char="•"/>
            </a:pPr>
            <a:endParaRPr lang="en-US" sz="2400" dirty="0" smtClean="0">
              <a:solidFill>
                <a:schemeClr val="bg1"/>
              </a:solidFill>
              <a:latin typeface="Times New Roman" pitchFamily="18" charset="0"/>
              <a:cs typeface="Times New Roman" pitchFamily="18" charset="0"/>
            </a:endParaRPr>
          </a:p>
          <a:p>
            <a:pPr>
              <a:buFont typeface="Arial" pitchFamily="34" charset="0"/>
              <a:buChar char="•"/>
            </a:pPr>
            <a:endParaRPr lang="en-US" sz="2400" dirty="0" smtClean="0">
              <a:solidFill>
                <a:schemeClr val="bg1"/>
              </a:solidFill>
              <a:latin typeface="Times New Roman" pitchFamily="18" charset="0"/>
              <a:cs typeface="Times New Roman" pitchFamily="18" charset="0"/>
            </a:endParaRPr>
          </a:p>
          <a:p>
            <a:pPr>
              <a:buFont typeface="Arial" pitchFamily="34" charset="0"/>
              <a:buChar char="•"/>
            </a:pPr>
            <a:endParaRPr lang="en-US" sz="2400"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89714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0" y="155788"/>
            <a:ext cx="12192000" cy="65524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lvl="1" algn="l"/>
            <a:r>
              <a:rPr lang="en-US" altLang="zh-CN" sz="3300" dirty="0" smtClean="0">
                <a:solidFill>
                  <a:schemeClr val="bg1"/>
                </a:solidFill>
                <a:latin typeface="Times New Roman" panose="02020603050405020304" pitchFamily="18" charset="0"/>
                <a:cs typeface="Times New Roman" panose="02020603050405020304" pitchFamily="18" charset="0"/>
              </a:rPr>
              <a:t>LIDAR-Lite Sensor – </a:t>
            </a:r>
            <a:r>
              <a:rPr lang="en-US" altLang="zh-CN" sz="3300" dirty="0" err="1" smtClean="0">
                <a:solidFill>
                  <a:schemeClr val="bg1"/>
                </a:solidFill>
                <a:latin typeface="Times New Roman" panose="02020603050405020304" pitchFamily="18" charset="0"/>
                <a:cs typeface="Times New Roman" panose="02020603050405020304" pitchFamily="18" charset="0"/>
              </a:rPr>
              <a:t>additonal</a:t>
            </a:r>
            <a:r>
              <a:rPr lang="en-US" altLang="zh-CN" sz="3300" dirty="0" smtClean="0">
                <a:solidFill>
                  <a:schemeClr val="bg1"/>
                </a:solidFill>
                <a:latin typeface="Times New Roman" panose="02020603050405020304" pitchFamily="18" charset="0"/>
                <a:cs typeface="Times New Roman" panose="02020603050405020304" pitchFamily="18" charset="0"/>
              </a:rPr>
              <a:t> processing to fix stagnant reading</a:t>
            </a:r>
            <a:endParaRPr lang="en-US"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0" y="696658"/>
            <a:ext cx="12192000" cy="6414769"/>
          </a:xfrm>
          <a:prstGeom prst="rect">
            <a:avLst/>
          </a:prstGeom>
        </p:spPr>
        <p:txBody>
          <a:bodyPr wrap="square">
            <a:spAutoFit/>
          </a:bodyPr>
          <a:lstStyle/>
          <a:p>
            <a:pPr>
              <a:lnSpc>
                <a:spcPct val="107000"/>
              </a:lnSpc>
            </a:pP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#define</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ACA_LIDAR_STAG_THR 100	</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a:t>
            </a:r>
            <a:r>
              <a:rPr lang="en-US" dirty="0" err="1">
                <a:solidFill>
                  <a:srgbClr val="3F7F5F"/>
                </a:solidFill>
                <a:latin typeface="Consolas" panose="020B0609020204030204" pitchFamily="49" charset="0"/>
                <a:ea typeface="宋体" panose="02010600030101010101" pitchFamily="2" charset="-122"/>
                <a:cs typeface="Arial" panose="020B0604020202020204" pitchFamily="34" charset="0"/>
              </a:rPr>
              <a:t>lidar</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 stagnates within THR, considered as blocked,</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 else considered infinite</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#define</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ACA_LIDAR_STAG_BLOCKED 1		</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//return of </a:t>
            </a:r>
            <a:r>
              <a:rPr lang="en-US" dirty="0" err="1">
                <a:solidFill>
                  <a:srgbClr val="3F7F5F"/>
                </a:solidFill>
                <a:latin typeface="Consolas" panose="020B0609020204030204" pitchFamily="49" charset="0"/>
                <a:ea typeface="宋体" panose="02010600030101010101" pitchFamily="2" charset="-122"/>
                <a:cs typeface="Arial" panose="020B0604020202020204" pitchFamily="34" charset="0"/>
              </a:rPr>
              <a:t>lidar</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 when in BLOCKED state</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#define</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ACA_LIDAR_STAG_INIFINITE 9999	</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//return of </a:t>
            </a:r>
            <a:r>
              <a:rPr lang="en-US" dirty="0" err="1">
                <a:solidFill>
                  <a:srgbClr val="3F7F5F"/>
                </a:solidFill>
                <a:latin typeface="Consolas" panose="020B0609020204030204" pitchFamily="49" charset="0"/>
                <a:ea typeface="宋体" panose="02010600030101010101" pitchFamily="2" charset="-122"/>
                <a:cs typeface="Arial" panose="020B0604020202020204" pitchFamily="34" charset="0"/>
              </a:rPr>
              <a:t>lidar</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 when in INIFINITE state</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void</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ACA_AI::</a:t>
            </a:r>
            <a:r>
              <a:rPr lang="en-US" b="1" dirty="0" err="1">
                <a:solidFill>
                  <a:srgbClr val="000000"/>
                </a:solidFill>
                <a:latin typeface="Consolas" panose="020B0609020204030204" pitchFamily="49" charset="0"/>
                <a:ea typeface="宋体" panose="02010600030101010101" pitchFamily="2" charset="-122"/>
                <a:cs typeface="Arial" panose="020B0604020202020204" pitchFamily="34" charset="0"/>
              </a:rPr>
              <a:t>update_lidar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r>
              <a:rPr lang="en-US" b="1" dirty="0" err="1">
                <a:solidFill>
                  <a:srgbClr val="7F0055"/>
                </a:solidFill>
                <a:latin typeface="Consolas" panose="020B0609020204030204" pitchFamily="49" charset="0"/>
                <a:ea typeface="宋体" panose="02010600030101010101" pitchFamily="2" charset="-122"/>
                <a:cs typeface="Arial" panose="020B0604020202020204" pitchFamily="34" charset="0"/>
              </a:rPr>
              <a:t>int</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sonar_distance_cm</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lidar_curr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sonar_distance_cm</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if</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err="1">
                <a:solidFill>
                  <a:srgbClr val="000000"/>
                </a:solidFill>
                <a:highlight>
                  <a:srgbClr val="C0C0C0"/>
                </a:highlight>
                <a:latin typeface="Consolas" panose="020B0609020204030204" pitchFamily="49" charset="0"/>
                <a:ea typeface="宋体" panose="02010600030101010101" pitchFamily="2" charset="-122"/>
                <a:cs typeface="Arial" panose="020B0604020202020204" pitchFamily="34" charset="0"/>
              </a:rPr>
              <a:t>lidar_curr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lidar_prev</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lidar_stag_ct</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else</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lidar_stag_ct</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 0;}</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//Lidar return value keeps the same for 1 sec, considered stagnant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if</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lidar_stag_ct</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&gt; ACA_LIDAR_STAG_CT)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if</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lidar_curr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&gt;ACA_LIDAR_STAG_THR)</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{lidar_cm = ACA_LIDAR_STAG_INIFINITE;}</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a:solidFill>
                  <a:srgbClr val="7F0055"/>
                </a:solidFill>
                <a:latin typeface="Consolas" panose="020B0609020204030204" pitchFamily="49" charset="0"/>
                <a:ea typeface="宋体" panose="02010600030101010101" pitchFamily="2" charset="-122"/>
                <a:cs typeface="Arial" panose="020B0604020202020204" pitchFamily="34" charset="0"/>
              </a:rPr>
              <a:t>else</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{lidar_cm = ACA_LIDAR_STAG_BLOCKED;}</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smtClean="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b="1" dirty="0" smtClean="0">
                <a:solidFill>
                  <a:srgbClr val="7F0055"/>
                </a:solidFill>
                <a:latin typeface="Consolas" panose="020B0609020204030204" pitchFamily="49" charset="0"/>
                <a:ea typeface="宋体" panose="02010600030101010101" pitchFamily="2" charset="-122"/>
                <a:cs typeface="Arial" panose="020B0604020202020204" pitchFamily="34" charset="0"/>
              </a:rPr>
              <a:t>else</a:t>
            </a:r>
            <a:r>
              <a:rPr lang="en-US" dirty="0">
                <a:solidFill>
                  <a:srgbClr val="3F7F5F"/>
                </a:solidFill>
                <a:latin typeface="Consolas" panose="020B0609020204030204" pitchFamily="49" charset="0"/>
                <a:ea typeface="宋体" panose="02010600030101010101" pitchFamily="2" charset="-122"/>
                <a:cs typeface="Arial" panose="020B0604020202020204" pitchFamily="34" charset="0"/>
              </a:rPr>
              <a:t>//Lidar return value not considered stagnant</a:t>
            </a:r>
            <a:endParaRPr lang="en-US"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{lidar_cm =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lidar_curr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lidar_prev</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 = </a:t>
            </a:r>
            <a:r>
              <a:rPr lang="en-US" dirty="0" err="1">
                <a:solidFill>
                  <a:srgbClr val="000000"/>
                </a:solidFill>
                <a:latin typeface="Consolas" panose="020B0609020204030204" pitchFamily="49" charset="0"/>
                <a:ea typeface="宋体" panose="02010600030101010101" pitchFamily="2" charset="-122"/>
                <a:cs typeface="Arial" panose="020B0604020202020204" pitchFamily="34" charset="0"/>
              </a:rPr>
              <a:t>lidar_curr</a:t>
            </a: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latin typeface="Calibri" panose="020F0502020204030204" pitchFamily="34" charset="0"/>
              <a:ea typeface="宋体" panose="02010600030101010101" pitchFamily="2" charset="-122"/>
              <a:cs typeface="Arial" panose="020B0604020202020204" pitchFamily="34" charset="0"/>
            </a:endParaRPr>
          </a:p>
          <a:p>
            <a:pPr>
              <a:lnSpc>
                <a:spcPct val="107000"/>
              </a:lnSpc>
              <a:spcAft>
                <a:spcPts val="800"/>
              </a:spcAft>
            </a:pPr>
            <a:r>
              <a:rPr lang="en-US" dirty="0">
                <a:solidFill>
                  <a:srgbClr val="000000"/>
                </a:solidFill>
                <a:latin typeface="Consolas" panose="020B0609020204030204" pitchFamily="49" charset="0"/>
                <a:ea typeface="宋体" panose="02010600030101010101" pitchFamily="2" charset="-122"/>
                <a:cs typeface="Arial" panose="020B0604020202020204" pitchFamily="34" charset="0"/>
              </a:rPr>
              <a:t>}</a:t>
            </a:r>
            <a:endParaRPr lang="en-US" sz="2400" dirty="0">
              <a:effectLst/>
              <a:latin typeface="Calibri" panose="020F050202020403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12191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5337" y="178025"/>
            <a:ext cx="6416844" cy="801111"/>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The AI class – an independent object</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05337" y="657060"/>
            <a:ext cx="10845179" cy="46042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dirty="0" smtClean="0">
                <a:latin typeface="Times New Roman" panose="02020603050405020304" pitchFamily="18" charset="0"/>
                <a:cs typeface="Times New Roman" panose="02020603050405020304" pitchFamily="18" charset="0"/>
              </a:rPr>
              <a:t>To implement the ACA feature, we created a new C++ class called ACA_AI. Any add on features to the original source code regarding ACA is implemented and processed in this object. </a:t>
            </a:r>
          </a:p>
          <a:p>
            <a:pPr marL="0" indent="0">
              <a:buNone/>
            </a:pPr>
            <a:r>
              <a:rPr lang="en-US" dirty="0" smtClean="0">
                <a:latin typeface="Times New Roman" panose="02020603050405020304" pitchFamily="18" charset="0"/>
                <a:cs typeface="Times New Roman" panose="02020603050405020304" pitchFamily="18" charset="0"/>
              </a:rPr>
              <a:t>To maximize system simplicity and easiness in debugging, we embed the ACA_AI class as a thread that runs independently. The ACA_AI class will not call any function or write any variables in the other classes. The processed variables will be utilized in the modified </a:t>
            </a:r>
            <a:r>
              <a:rPr lang="en-US" i="1" dirty="0" smtClean="0">
                <a:latin typeface="Times New Roman" panose="02020603050405020304" pitchFamily="18" charset="0"/>
                <a:cs typeface="Times New Roman" panose="02020603050405020304" pitchFamily="18" charset="0"/>
              </a:rPr>
              <a:t>auto</a:t>
            </a:r>
            <a:r>
              <a:rPr lang="en-US" dirty="0" smtClean="0">
                <a:latin typeface="Times New Roman" panose="02020603050405020304" pitchFamily="18" charset="0"/>
                <a:cs typeface="Times New Roman" panose="02020603050405020304" pitchFamily="18" charset="0"/>
              </a:rPr>
              <a:t> flight mode.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grpSp>
        <p:nvGrpSpPr>
          <p:cNvPr id="19" name="Group 18"/>
          <p:cNvGrpSpPr/>
          <p:nvPr/>
        </p:nvGrpSpPr>
        <p:grpSpPr>
          <a:xfrm>
            <a:off x="2105613" y="3703608"/>
            <a:ext cx="1338799" cy="612785"/>
            <a:chOff x="2105613" y="3703608"/>
            <a:chExt cx="1338799" cy="612785"/>
          </a:xfrm>
        </p:grpSpPr>
        <p:sp>
          <p:nvSpPr>
            <p:cNvPr id="14" name="Subtitle 2"/>
            <p:cNvSpPr txBox="1">
              <a:spLocks/>
            </p:cNvSpPr>
            <p:nvPr/>
          </p:nvSpPr>
          <p:spPr>
            <a:xfrm>
              <a:off x="2105613" y="3703608"/>
              <a:ext cx="1338799" cy="325592"/>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Reference</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5" name="Right Arrow 14"/>
            <p:cNvSpPr/>
            <p:nvPr/>
          </p:nvSpPr>
          <p:spPr>
            <a:xfrm>
              <a:off x="2293838" y="4081724"/>
              <a:ext cx="96295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256790" y="2826445"/>
            <a:ext cx="3672800" cy="3354765"/>
          </a:xfrm>
          <a:prstGeom prst="rect">
            <a:avLst/>
          </a:prstGeom>
          <a:noFill/>
          <a:ln w="28575">
            <a:solidFill>
              <a:srgbClr val="FF0000"/>
            </a:solidFill>
          </a:ln>
        </p:spPr>
        <p:txBody>
          <a:bodyPr wrap="none" rtlCol="0">
            <a:spAutoFit/>
          </a:bodyPr>
          <a:lstStyle/>
          <a:p>
            <a:pPr algn="ctr"/>
            <a:r>
              <a:rPr lang="en-US" altLang="zh-CN" b="1" dirty="0" smtClean="0">
                <a:solidFill>
                  <a:schemeClr val="bg2">
                    <a:lumMod val="50000"/>
                  </a:schemeClr>
                </a:solidFill>
                <a:latin typeface="Times New Roman" panose="02020603050405020304" pitchFamily="18" charset="0"/>
                <a:cs typeface="Times New Roman" panose="02020603050405020304" pitchFamily="18" charset="0"/>
              </a:rPr>
              <a:t>ACA_AI.cpp</a:t>
            </a:r>
          </a:p>
          <a:p>
            <a:pPr algn="ctr"/>
            <a:endParaRPr lang="en-US" altLang="zh-CN"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600" dirty="0" smtClean="0">
                <a:solidFill>
                  <a:schemeClr val="bg2">
                    <a:lumMod val="50000"/>
                  </a:schemeClr>
                </a:solidFill>
                <a:latin typeface="Times New Roman" panose="02020603050405020304" pitchFamily="18" charset="0"/>
                <a:cs typeface="Times New Roman" panose="02020603050405020304" pitchFamily="18" charset="0"/>
              </a:rPr>
              <a:t>void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update_lidar</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int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sonar_distance_cm</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a:p>
            <a:r>
              <a:rPr lang="en-US" sz="1600" dirty="0" smtClean="0">
                <a:solidFill>
                  <a:schemeClr val="bg2">
                    <a:lumMod val="50000"/>
                  </a:schemeClr>
                </a:solidFill>
                <a:latin typeface="Times New Roman" panose="02020603050405020304" pitchFamily="18" charset="0"/>
                <a:cs typeface="Times New Roman" panose="02020603050405020304" pitchFamily="18" charset="0"/>
              </a:rPr>
              <a:t>void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update_ten_hz</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int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milliseconds);</a:t>
            </a:r>
          </a:p>
          <a:p>
            <a:r>
              <a:rPr lang="en-US" sz="1600" dirty="0">
                <a:solidFill>
                  <a:schemeClr val="bg2">
                    <a:lumMod val="50000"/>
                  </a:schemeClr>
                </a:solidFill>
                <a:latin typeface="Times New Roman" panose="02020603050405020304" pitchFamily="18" charset="0"/>
                <a:cs typeface="Times New Roman" panose="02020603050405020304" pitchFamily="18" charset="0"/>
              </a:rPr>
              <a:t>v</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oid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update_state</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a:p>
            <a:r>
              <a:rPr lang="en-US" sz="1600" dirty="0" smtClean="0">
                <a:solidFill>
                  <a:schemeClr val="bg2">
                    <a:lumMod val="50000"/>
                  </a:schemeClr>
                </a:solidFill>
                <a:latin typeface="Times New Roman" panose="02020603050405020304" pitchFamily="18" charset="0"/>
                <a:cs typeface="Times New Roman" panose="02020603050405020304" pitchFamily="18" charset="0"/>
              </a:rPr>
              <a:t>void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apply_avoid</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a:p>
            <a:r>
              <a:rPr lang="en-US" sz="1600" dirty="0" smtClean="0">
                <a:solidFill>
                  <a:schemeClr val="bg2">
                    <a:lumMod val="50000"/>
                  </a:schemeClr>
                </a:solidFill>
                <a:latin typeface="Times New Roman" panose="02020603050405020304" pitchFamily="18" charset="0"/>
                <a:cs typeface="Times New Roman" panose="02020603050405020304" pitchFamily="18" charset="0"/>
              </a:rPr>
              <a:t>void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update_rc</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a:p>
            <a:endParaRPr lang="en-US" altLang="zh-CN" sz="1600" b="1" dirty="0">
              <a:solidFill>
                <a:schemeClr val="bg2">
                  <a:lumMod val="50000"/>
                </a:schemeClr>
              </a:solidFill>
              <a:latin typeface="Times New Roman" panose="02020603050405020304" pitchFamily="18" charset="0"/>
              <a:cs typeface="Times New Roman" panose="02020603050405020304" pitchFamily="18" charset="0"/>
            </a:endParaRPr>
          </a:p>
          <a:p>
            <a:r>
              <a:rPr lang="en-US" sz="1600" dirty="0" err="1">
                <a:solidFill>
                  <a:schemeClr val="bg2">
                    <a:lumMod val="50000"/>
                  </a:schemeClr>
                </a:solidFill>
                <a:latin typeface="Times New Roman" panose="02020603050405020304" pitchFamily="18" charset="0"/>
                <a:cs typeface="Times New Roman" panose="02020603050405020304" pitchFamily="18" charset="0"/>
              </a:rPr>
              <a:t>i</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wp_speed</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ACA_state</a:t>
            </a:r>
            <a:endParaRPr lang="en-US" sz="16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int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rc1_input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ACA_direction</a:t>
            </a:r>
            <a:endParaRPr lang="en-US" sz="1600" dirty="0" smtClean="0">
              <a:solidFill>
                <a:schemeClr val="bg2">
                  <a:lumMod val="50000"/>
                </a:schemeClr>
              </a:solidFill>
              <a:latin typeface="Times New Roman" panose="02020603050405020304" pitchFamily="18" charset="0"/>
              <a:cs typeface="Times New Roman" panose="02020603050405020304" pitchFamily="18" charset="0"/>
            </a:endParaRPr>
          </a:p>
          <a:p>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int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rc2_input</a:t>
            </a:r>
          </a:p>
          <a:p>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int</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rc3_input</a:t>
            </a:r>
          </a:p>
          <a:p>
            <a:pPr algn="ct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p:txBody>
      </p:sp>
      <p:sp>
        <p:nvSpPr>
          <p:cNvPr id="17" name="TextBox 16"/>
          <p:cNvSpPr txBox="1"/>
          <p:nvPr/>
        </p:nvSpPr>
        <p:spPr>
          <a:xfrm>
            <a:off x="329065" y="3703608"/>
            <a:ext cx="1863010" cy="1077218"/>
          </a:xfrm>
          <a:prstGeom prst="rect">
            <a:avLst/>
          </a:prstGeom>
          <a:noFill/>
          <a:ln w="28575">
            <a:solidFill>
              <a:srgbClr val="FF0000"/>
            </a:solidFill>
          </a:ln>
        </p:spPr>
        <p:txBody>
          <a:bodyPr wrap="none" rtlCol="0">
            <a:spAutoFit/>
          </a:bodyPr>
          <a:lstStyle/>
          <a:p>
            <a:pPr algn="ct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Arducopter.pde</a:t>
            </a:r>
            <a:endPar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endParaRPr lang="en-US" altLang="zh-CN" sz="1600"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err="1" smtClean="0">
                <a:solidFill>
                  <a:schemeClr val="bg2">
                    <a:lumMod val="50000"/>
                  </a:schemeClr>
                </a:solidFill>
                <a:latin typeface="Times New Roman" panose="02020603050405020304" pitchFamily="18" charset="0"/>
                <a:cs typeface="Times New Roman" panose="02020603050405020304" pitchFamily="18" charset="0"/>
              </a:rPr>
              <a:t>sonar_distance_cm</a:t>
            </a:r>
            <a:endParaRPr lang="en-US"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b="1" dirty="0" smtClean="0">
                <a:solidFill>
                  <a:schemeClr val="bg2">
                    <a:lumMod val="50000"/>
                  </a:schemeClr>
                </a:solidFill>
                <a:latin typeface="Times New Roman" panose="02020603050405020304" pitchFamily="18" charset="0"/>
                <a:cs typeface="Times New Roman" panose="02020603050405020304" pitchFamily="18" charset="0"/>
              </a:rPr>
              <a:t>milliseconds</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5288619" y="4413289"/>
            <a:ext cx="1338799" cy="325592"/>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Process</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3" name="Right Arrow 12"/>
          <p:cNvSpPr/>
          <p:nvPr/>
        </p:nvSpPr>
        <p:spPr>
          <a:xfrm rot="5400000">
            <a:off x="4905093" y="4343723"/>
            <a:ext cx="96295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87385" y="3134221"/>
            <a:ext cx="3352993" cy="2800767"/>
          </a:xfrm>
          <a:prstGeom prst="rect">
            <a:avLst/>
          </a:prstGeom>
          <a:noFill/>
          <a:ln w="28575">
            <a:solidFill>
              <a:srgbClr val="FF0000"/>
            </a:solidFill>
          </a:ln>
        </p:spPr>
        <p:txBody>
          <a:bodyPr wrap="square" rtlCol="0">
            <a:spAutoFit/>
          </a:bodyPr>
          <a:lstStyle/>
          <a:p>
            <a:pPr algn="ctr"/>
            <a:r>
              <a:rPr lang="en-US" altLang="zh-CN" sz="1600" b="1" dirty="0" err="1" smtClean="0">
                <a:solidFill>
                  <a:schemeClr val="bg2">
                    <a:lumMod val="50000"/>
                  </a:schemeClr>
                </a:solidFill>
                <a:latin typeface="Times New Roman" panose="02020603050405020304" pitchFamily="18" charset="0"/>
                <a:cs typeface="Times New Roman" panose="02020603050405020304" pitchFamily="18" charset="0"/>
              </a:rPr>
              <a:t>Control_auto.pde</a:t>
            </a:r>
            <a:endParaRPr lang="en-US" altLang="zh-CN" sz="1600" b="1" dirty="0" smtClean="0">
              <a:solidFill>
                <a:schemeClr val="bg2">
                  <a:lumMod val="50000"/>
                </a:schemeClr>
              </a:solidFill>
              <a:latin typeface="Times New Roman" panose="02020603050405020304" pitchFamily="18" charset="0"/>
              <a:cs typeface="Times New Roman" panose="02020603050405020304" pitchFamily="18" charset="0"/>
            </a:endParaRPr>
          </a:p>
          <a:p>
            <a:pPr algn="ctr"/>
            <a:endParaRPr lang="en-US" altLang="zh-CN" sz="1600"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wp_nav.set_speed_xy</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wp_speed</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t>
            </a:r>
          </a:p>
          <a:p>
            <a:pPr algn="ctr"/>
            <a:endParaRPr lang="en-US" sz="1600"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wp_nav.set_pilot_desired_acceleration</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(ai.rc1_input, ai.rc2_input);</a:t>
            </a:r>
          </a:p>
          <a:p>
            <a:pPr algn="ctr"/>
            <a:endParaRPr lang="en-US" sz="1600"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target_climb_rate</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 </a:t>
            </a:r>
            <a:r>
              <a:rPr lang="en-US" sz="1600" dirty="0" err="1" smtClean="0">
                <a:solidFill>
                  <a:schemeClr val="bg2">
                    <a:lumMod val="50000"/>
                  </a:schemeClr>
                </a:solidFill>
                <a:latin typeface="Times New Roman" panose="02020603050405020304" pitchFamily="18" charset="0"/>
                <a:cs typeface="Times New Roman" panose="02020603050405020304" pitchFamily="18" charset="0"/>
              </a:rPr>
              <a:t>get_pilot_desired_climb_rate</a:t>
            </a:r>
            <a:endParaRPr lang="en-US" sz="1600" dirty="0" smtClean="0">
              <a:solidFill>
                <a:schemeClr val="bg2">
                  <a:lumMod val="50000"/>
                </a:schemeClr>
              </a:solidFill>
              <a:latin typeface="Times New Roman" panose="02020603050405020304" pitchFamily="18" charset="0"/>
              <a:cs typeface="Times New Roman" panose="02020603050405020304" pitchFamily="18" charset="0"/>
            </a:endParaRPr>
          </a:p>
          <a:p>
            <a:pPr algn="ctr"/>
            <a:r>
              <a:rPr lang="en-US" sz="1600" dirty="0" smtClean="0">
                <a:solidFill>
                  <a:schemeClr val="bg2">
                    <a:lumMod val="50000"/>
                  </a:schemeClr>
                </a:solidFill>
                <a:latin typeface="Times New Roman" panose="02020603050405020304" pitchFamily="18" charset="0"/>
                <a:cs typeface="Times New Roman" panose="02020603050405020304" pitchFamily="18" charset="0"/>
              </a:rPr>
              <a:t>(ai.rc3_input);</a:t>
            </a:r>
          </a:p>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7048586" y="3886749"/>
            <a:ext cx="1338799" cy="612785"/>
            <a:chOff x="2105613" y="3703608"/>
            <a:chExt cx="1338799" cy="612785"/>
          </a:xfrm>
        </p:grpSpPr>
        <p:sp>
          <p:nvSpPr>
            <p:cNvPr id="23" name="Subtitle 2"/>
            <p:cNvSpPr txBox="1">
              <a:spLocks/>
            </p:cNvSpPr>
            <p:nvPr/>
          </p:nvSpPr>
          <p:spPr>
            <a:xfrm>
              <a:off x="2105613" y="3703608"/>
              <a:ext cx="1338799" cy="325592"/>
            </a:xfrm>
            <a:prstGeom prst="rect">
              <a:avLst/>
            </a:prstGeom>
          </p:spPr>
          <p:txBody>
            <a:bodyPr vert="horz" lIns="91440" tIns="45720" rIns="91440" bIns="45720" rtlCol="0" anchor="t">
              <a:normAutofit fontScale="4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Apply</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4" name="Right Arrow 23"/>
            <p:cNvSpPr/>
            <p:nvPr/>
          </p:nvSpPr>
          <p:spPr>
            <a:xfrm>
              <a:off x="2293838" y="4081724"/>
              <a:ext cx="96295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001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5337" y="178025"/>
            <a:ext cx="6416844" cy="80111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The </a:t>
            </a: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ACA AI </a:t>
            </a: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class – state transition diagram</a:t>
            </a:r>
            <a:endParaRPr lang="en-US" altLang="zh-CN" sz="3600" dirty="0">
              <a:solidFill>
                <a:schemeClr val="bg2">
                  <a:lumMod val="50000"/>
                </a:schemeClr>
              </a:solidFill>
              <a:latin typeface="Times New Roman" panose="02020603050405020304" pitchFamily="18" charset="0"/>
              <a:cs typeface="Times New Roman" panose="02020603050405020304" pitchFamily="18" charset="0"/>
            </a:endParaRPr>
          </a:p>
          <a:p>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439115" y="2610878"/>
            <a:ext cx="1408015" cy="1408015"/>
            <a:chOff x="1909720" y="1286634"/>
            <a:chExt cx="1408015" cy="1408015"/>
          </a:xfrm>
        </p:grpSpPr>
        <p:sp>
          <p:nvSpPr>
            <p:cNvPr id="5" name="Oval 4"/>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6" name="Subtitle 2"/>
            <p:cNvSpPr txBox="1">
              <a:spLocks/>
            </p:cNvSpPr>
            <p:nvPr/>
          </p:nvSpPr>
          <p:spPr>
            <a:xfrm>
              <a:off x="2087140" y="1697453"/>
              <a:ext cx="1053173" cy="58637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Halt</a:t>
              </a:r>
              <a:endParaRPr lang="en-US" altLang="zh-CN" sz="3600" dirty="0">
                <a:solidFill>
                  <a:schemeClr val="bg2">
                    <a:lumMod val="50000"/>
                  </a:schemeClr>
                </a:solidFill>
                <a:latin typeface="Times New Roman" panose="02020603050405020304" pitchFamily="18" charset="0"/>
                <a:cs typeface="Times New Roman" panose="02020603050405020304" pitchFamily="18" charset="0"/>
              </a:endParaRPr>
            </a:p>
            <a:p>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grpSp>
      <p:grpSp>
        <p:nvGrpSpPr>
          <p:cNvPr id="8" name="Group 7"/>
          <p:cNvGrpSpPr/>
          <p:nvPr/>
        </p:nvGrpSpPr>
        <p:grpSpPr>
          <a:xfrm>
            <a:off x="8713774" y="401753"/>
            <a:ext cx="1408015" cy="1408015"/>
            <a:chOff x="1909720" y="1286634"/>
            <a:chExt cx="1408015" cy="1408015"/>
          </a:xfrm>
        </p:grpSpPr>
        <p:sp>
          <p:nvSpPr>
            <p:cNvPr id="9" name="Oval 8"/>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0" name="Subtitle 2"/>
            <p:cNvSpPr txBox="1">
              <a:spLocks/>
            </p:cNvSpPr>
            <p:nvPr/>
          </p:nvSpPr>
          <p:spPr>
            <a:xfrm>
              <a:off x="2087140" y="1697453"/>
              <a:ext cx="1053173" cy="586375"/>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Sleep</a:t>
              </a:r>
              <a:endParaRPr lang="en-US" altLang="zh-CN" sz="3600" dirty="0">
                <a:solidFill>
                  <a:schemeClr val="bg2">
                    <a:lumMod val="50000"/>
                  </a:schemeClr>
                </a:solidFill>
                <a:latin typeface="Times New Roman" panose="02020603050405020304" pitchFamily="18" charset="0"/>
                <a:cs typeface="Times New Roman" panose="02020603050405020304" pitchFamily="18" charset="0"/>
              </a:endParaRPr>
            </a:p>
            <a:p>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364211" y="5088542"/>
            <a:ext cx="1408015" cy="1408015"/>
            <a:chOff x="1909720" y="1286634"/>
            <a:chExt cx="1408015" cy="1408015"/>
          </a:xfrm>
        </p:grpSpPr>
        <p:sp>
          <p:nvSpPr>
            <p:cNvPr id="12" name="Oval 11"/>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3" name="Subtitle 2"/>
            <p:cNvSpPr txBox="1">
              <a:spLocks/>
            </p:cNvSpPr>
            <p:nvPr/>
          </p:nvSpPr>
          <p:spPr>
            <a:xfrm>
              <a:off x="2087140" y="1697453"/>
              <a:ext cx="1053173" cy="586375"/>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Avoid</a:t>
              </a:r>
              <a:endParaRPr lang="en-US" altLang="zh-CN" sz="3600" dirty="0">
                <a:solidFill>
                  <a:schemeClr val="bg2">
                    <a:lumMod val="50000"/>
                  </a:schemeClr>
                </a:solidFill>
                <a:latin typeface="Times New Roman" panose="02020603050405020304" pitchFamily="18" charset="0"/>
                <a:cs typeface="Times New Roman" panose="02020603050405020304" pitchFamily="18" charset="0"/>
              </a:endParaRPr>
            </a:p>
            <a:p>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8713774" y="5036767"/>
            <a:ext cx="1408015" cy="1408015"/>
            <a:chOff x="1909720" y="1286634"/>
            <a:chExt cx="1408015" cy="1408015"/>
          </a:xfrm>
        </p:grpSpPr>
        <p:sp>
          <p:nvSpPr>
            <p:cNvPr id="15" name="Oval 14"/>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6" name="Subtitle 2"/>
            <p:cNvSpPr txBox="1">
              <a:spLocks/>
            </p:cNvSpPr>
            <p:nvPr/>
          </p:nvSpPr>
          <p:spPr>
            <a:xfrm>
              <a:off x="2087140" y="1697453"/>
              <a:ext cx="1053173" cy="58637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2">
                      <a:lumMod val="50000"/>
                    </a:schemeClr>
                  </a:solidFill>
                  <a:latin typeface="Times New Roman" panose="02020603050405020304" pitchFamily="18" charset="0"/>
                  <a:cs typeface="Times New Roman" panose="02020603050405020304" pitchFamily="18" charset="0"/>
                </a:rPr>
                <a:t>Slow</a:t>
              </a:r>
              <a:endParaRPr lang="en-US" altLang="zh-CN" sz="3600" dirty="0">
                <a:solidFill>
                  <a:schemeClr val="bg2">
                    <a:lumMod val="50000"/>
                  </a:schemeClr>
                </a:solidFill>
                <a:latin typeface="Times New Roman" panose="02020603050405020304" pitchFamily="18" charset="0"/>
                <a:cs typeface="Times New Roman" panose="02020603050405020304" pitchFamily="18" charset="0"/>
              </a:endParaRPr>
            </a:p>
            <a:p>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grpSp>
      <p:sp>
        <p:nvSpPr>
          <p:cNvPr id="17" name="Curved Right Arrow 16"/>
          <p:cNvSpPr/>
          <p:nvPr/>
        </p:nvSpPr>
        <p:spPr>
          <a:xfrm rot="3610344">
            <a:off x="6294978" y="-621485"/>
            <a:ext cx="445165" cy="4218800"/>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8" name="Curved Right Arrow 17"/>
          <p:cNvSpPr/>
          <p:nvPr/>
        </p:nvSpPr>
        <p:spPr>
          <a:xfrm rot="10800000">
            <a:off x="9773087" y="1846172"/>
            <a:ext cx="334475" cy="3169795"/>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19" name="Curved Right Arrow 18"/>
          <p:cNvSpPr/>
          <p:nvPr/>
        </p:nvSpPr>
        <p:spPr>
          <a:xfrm rot="10800000" flipH="1" flipV="1">
            <a:off x="8774573" y="1825371"/>
            <a:ext cx="345974" cy="3278776"/>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1" name="Curved Right Arrow 20"/>
          <p:cNvSpPr/>
          <p:nvPr/>
        </p:nvSpPr>
        <p:spPr>
          <a:xfrm rot="6788097">
            <a:off x="6474344" y="2395277"/>
            <a:ext cx="445165" cy="4218800"/>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2" name="Curved Right Arrow 21"/>
          <p:cNvSpPr/>
          <p:nvPr/>
        </p:nvSpPr>
        <p:spPr>
          <a:xfrm rot="6788097" flipH="1" flipV="1">
            <a:off x="6076616" y="2947374"/>
            <a:ext cx="517600" cy="4905262"/>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3" name="Curved Right Arrow 22"/>
          <p:cNvSpPr/>
          <p:nvPr/>
        </p:nvSpPr>
        <p:spPr>
          <a:xfrm rot="3610344">
            <a:off x="2079774" y="2937205"/>
            <a:ext cx="262556" cy="2488225"/>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4" name="Curved Right Arrow 23"/>
          <p:cNvSpPr/>
          <p:nvPr/>
        </p:nvSpPr>
        <p:spPr>
          <a:xfrm rot="3610344" flipH="1" flipV="1">
            <a:off x="2871540" y="3620028"/>
            <a:ext cx="262556" cy="2488225"/>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5" name="Subtitle 2"/>
          <p:cNvSpPr txBox="1">
            <a:spLocks/>
          </p:cNvSpPr>
          <p:nvPr/>
        </p:nvSpPr>
        <p:spPr>
          <a:xfrm>
            <a:off x="7844240" y="3115603"/>
            <a:ext cx="1926860" cy="398562"/>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a:t>
            </a:r>
            <a:r>
              <a:rPr lang="en-US" sz="1050" dirty="0" smtClean="0">
                <a:solidFill>
                  <a:schemeClr val="bg2">
                    <a:lumMod val="50000"/>
                  </a:schemeClr>
                </a:solidFill>
              </a:rPr>
              <a:t>&lt; ACA_LIDAR_ALARM_THR</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6" name="Curved Right Arrow 25"/>
          <p:cNvSpPr/>
          <p:nvPr/>
        </p:nvSpPr>
        <p:spPr>
          <a:xfrm rot="8233400">
            <a:off x="9983873" y="164780"/>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7" name="Curved Right Arrow 26"/>
          <p:cNvSpPr/>
          <p:nvPr/>
        </p:nvSpPr>
        <p:spPr>
          <a:xfrm rot="12073951">
            <a:off x="10069988" y="5827146"/>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8" name="Curved Right Arrow 27"/>
          <p:cNvSpPr/>
          <p:nvPr/>
        </p:nvSpPr>
        <p:spPr>
          <a:xfrm rot="3710562">
            <a:off x="3568781" y="2117229"/>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29" name="Curved Right Arrow 28"/>
          <p:cNvSpPr/>
          <p:nvPr/>
        </p:nvSpPr>
        <p:spPr>
          <a:xfrm rot="14320555">
            <a:off x="1428917" y="6121213"/>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30" name="Subtitle 2"/>
          <p:cNvSpPr txBox="1">
            <a:spLocks/>
          </p:cNvSpPr>
          <p:nvPr/>
        </p:nvSpPr>
        <p:spPr>
          <a:xfrm rot="19757159">
            <a:off x="1510709" y="4955720"/>
            <a:ext cx="3269182" cy="243676"/>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a</a:t>
            </a:r>
            <a:r>
              <a:rPr lang="en-US" sz="1050" dirty="0" smtClean="0">
                <a:solidFill>
                  <a:schemeClr val="bg2">
                    <a:lumMod val="50000"/>
                  </a:schemeClr>
                </a:solidFill>
              </a:rPr>
              <a:t>void_done == 1</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Subtitle 2"/>
          <p:cNvSpPr txBox="1">
            <a:spLocks/>
          </p:cNvSpPr>
          <p:nvPr/>
        </p:nvSpPr>
        <p:spPr>
          <a:xfrm>
            <a:off x="9910990" y="2565938"/>
            <a:ext cx="1926860" cy="104213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a:t>
            </a:r>
            <a:r>
              <a:rPr lang="en-US" sz="1050" dirty="0" smtClean="0">
                <a:solidFill>
                  <a:schemeClr val="bg2">
                    <a:lumMod val="50000"/>
                  </a:schemeClr>
                </a:solidFill>
              </a:rPr>
              <a:t>&gt; ACA_LIDAR_ALARM_THR</a:t>
            </a:r>
          </a:p>
          <a:p>
            <a:pPr algn="ctr"/>
            <a:r>
              <a:rPr lang="en-US" sz="1050" dirty="0" smtClean="0">
                <a:solidFill>
                  <a:schemeClr val="bg2">
                    <a:lumMod val="50000"/>
                  </a:schemeClr>
                </a:solidFill>
              </a:rPr>
              <a:t>&amp;&amp; </a:t>
            </a:r>
          </a:p>
          <a:p>
            <a:pPr algn="ctr"/>
            <a:r>
              <a:rPr lang="en-US" sz="1000" dirty="0">
                <a:solidFill>
                  <a:schemeClr val="bg2">
                    <a:lumMod val="50000"/>
                  </a:schemeClr>
                </a:solidFill>
              </a:rPr>
              <a:t>ACA_time_elapse2 &gt; ACA_SLOW2SLEEP_MIN</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2" name="Subtitle 2"/>
          <p:cNvSpPr txBox="1">
            <a:spLocks/>
          </p:cNvSpPr>
          <p:nvPr/>
        </p:nvSpPr>
        <p:spPr>
          <a:xfrm>
            <a:off x="10153920" y="202472"/>
            <a:ext cx="1926860" cy="398562"/>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smtClean="0">
                <a:solidFill>
                  <a:schemeClr val="bg2">
                    <a:lumMod val="50000"/>
                  </a:schemeClr>
                </a:solidFill>
              </a:rPr>
              <a:t>lidar_cm &gt; ACA_LIDAR_ALARM_THR</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4" name="Subtitle 2"/>
          <p:cNvSpPr txBox="1">
            <a:spLocks/>
          </p:cNvSpPr>
          <p:nvPr/>
        </p:nvSpPr>
        <p:spPr>
          <a:xfrm rot="1497085">
            <a:off x="3643499" y="5437352"/>
            <a:ext cx="4004700" cy="104213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a:t>
            </a:r>
            <a:r>
              <a:rPr lang="en-US" sz="1050" dirty="0" smtClean="0">
                <a:solidFill>
                  <a:schemeClr val="bg2">
                    <a:lumMod val="50000"/>
                  </a:schemeClr>
                </a:solidFill>
              </a:rPr>
              <a:t>&gt; ACA_LIDAR_AVOID_THR</a:t>
            </a:r>
          </a:p>
          <a:p>
            <a:pPr algn="ctr"/>
            <a:r>
              <a:rPr lang="en-US" sz="1050" dirty="0" smtClean="0">
                <a:solidFill>
                  <a:schemeClr val="bg2">
                    <a:lumMod val="50000"/>
                  </a:schemeClr>
                </a:solidFill>
              </a:rPr>
              <a:t>&amp;&amp; </a:t>
            </a:r>
          </a:p>
          <a:p>
            <a:pPr algn="ctr"/>
            <a:r>
              <a:rPr lang="en-US" sz="1000" dirty="0">
                <a:solidFill>
                  <a:schemeClr val="bg2">
                    <a:lumMod val="50000"/>
                  </a:schemeClr>
                </a:solidFill>
              </a:rPr>
              <a:t>ACA_time_elapse2 &gt; </a:t>
            </a:r>
            <a:r>
              <a:rPr lang="en-US" sz="1000" dirty="0" smtClean="0">
                <a:solidFill>
                  <a:schemeClr val="bg2">
                    <a:lumMod val="50000"/>
                  </a:schemeClr>
                </a:solidFill>
              </a:rPr>
              <a:t>ACA_HALT2SLOW_MIN</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5" name="Subtitle 2"/>
          <p:cNvSpPr txBox="1">
            <a:spLocks/>
          </p:cNvSpPr>
          <p:nvPr/>
        </p:nvSpPr>
        <p:spPr>
          <a:xfrm rot="1361247">
            <a:off x="4824518" y="3829756"/>
            <a:ext cx="3269182" cy="243676"/>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a:t>
            </a:r>
            <a:r>
              <a:rPr lang="en-US" sz="1050" dirty="0" smtClean="0">
                <a:solidFill>
                  <a:schemeClr val="bg2">
                    <a:lumMod val="50000"/>
                  </a:schemeClr>
                </a:solidFill>
              </a:rPr>
              <a:t>&lt; ACA_LIDAR_AVOID_THR</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6" name="Subtitle 2"/>
          <p:cNvSpPr txBox="1">
            <a:spLocks/>
          </p:cNvSpPr>
          <p:nvPr/>
        </p:nvSpPr>
        <p:spPr>
          <a:xfrm rot="19720292">
            <a:off x="-234355" y="3497826"/>
            <a:ext cx="4004700" cy="104213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&lt;</a:t>
            </a:r>
            <a:r>
              <a:rPr lang="en-US" sz="1050" dirty="0" smtClean="0">
                <a:solidFill>
                  <a:schemeClr val="bg2">
                    <a:lumMod val="50000"/>
                  </a:schemeClr>
                </a:solidFill>
              </a:rPr>
              <a:t> ACA_LIDAR_AVOID_THR</a:t>
            </a:r>
          </a:p>
          <a:p>
            <a:pPr algn="ctr"/>
            <a:r>
              <a:rPr lang="en-US" sz="1050" dirty="0" smtClean="0">
                <a:solidFill>
                  <a:schemeClr val="bg2">
                    <a:lumMod val="50000"/>
                  </a:schemeClr>
                </a:solidFill>
              </a:rPr>
              <a:t>&amp;&amp; </a:t>
            </a:r>
          </a:p>
          <a:p>
            <a:pPr algn="ctr"/>
            <a:r>
              <a:rPr lang="en-US" sz="1000" dirty="0">
                <a:solidFill>
                  <a:schemeClr val="bg2">
                    <a:lumMod val="50000"/>
                  </a:schemeClr>
                </a:solidFill>
              </a:rPr>
              <a:t>ACA_time_elapse2 &gt; </a:t>
            </a:r>
            <a:r>
              <a:rPr lang="en-US" sz="1000" dirty="0" smtClean="0">
                <a:solidFill>
                  <a:schemeClr val="bg2">
                    <a:lumMod val="50000"/>
                  </a:schemeClr>
                </a:solidFill>
              </a:rPr>
              <a:t>ACA_HALT2AVOID_MIN</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8" name="Subtitle 2"/>
          <p:cNvSpPr txBox="1">
            <a:spLocks/>
          </p:cNvSpPr>
          <p:nvPr/>
        </p:nvSpPr>
        <p:spPr>
          <a:xfrm rot="19640398">
            <a:off x="4440478" y="1227801"/>
            <a:ext cx="3269182" cy="243676"/>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lidar_cm </a:t>
            </a:r>
            <a:r>
              <a:rPr lang="en-US" sz="1050" dirty="0" smtClean="0">
                <a:solidFill>
                  <a:schemeClr val="bg2">
                    <a:lumMod val="50000"/>
                  </a:schemeClr>
                </a:solidFill>
              </a:rPr>
              <a:t>&lt; ACA_LIDAR_AVOID_THR</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9" name="Subtitle 2"/>
          <p:cNvSpPr txBox="1">
            <a:spLocks/>
          </p:cNvSpPr>
          <p:nvPr/>
        </p:nvSpPr>
        <p:spPr>
          <a:xfrm>
            <a:off x="1548641" y="6310199"/>
            <a:ext cx="1928406" cy="29461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a:solidFill>
                  <a:schemeClr val="bg2">
                    <a:lumMod val="50000"/>
                  </a:schemeClr>
                </a:solidFill>
              </a:rPr>
              <a:t>a</a:t>
            </a:r>
            <a:r>
              <a:rPr lang="en-US" sz="1050" dirty="0" smtClean="0">
                <a:solidFill>
                  <a:schemeClr val="bg2">
                    <a:lumMod val="50000"/>
                  </a:schemeClr>
                </a:solidFill>
              </a:rPr>
              <a:t>void_done == 0</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0" name="Subtitle 2"/>
          <p:cNvSpPr txBox="1">
            <a:spLocks/>
          </p:cNvSpPr>
          <p:nvPr/>
        </p:nvSpPr>
        <p:spPr>
          <a:xfrm rot="19763256">
            <a:off x="2553493" y="1729540"/>
            <a:ext cx="1809581" cy="76914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endParaRPr lang="en-US" sz="1050" dirty="0" smtClean="0">
              <a:solidFill>
                <a:schemeClr val="bg2">
                  <a:lumMod val="50000"/>
                </a:schemeClr>
              </a:solidFill>
            </a:endParaRPr>
          </a:p>
          <a:p>
            <a:pPr algn="ctr"/>
            <a:r>
              <a:rPr lang="en-US" sz="1000" dirty="0">
                <a:solidFill>
                  <a:schemeClr val="bg2">
                    <a:lumMod val="50000"/>
                  </a:schemeClr>
                </a:solidFill>
              </a:rPr>
              <a:t>ACA_time_elapse2 </a:t>
            </a:r>
            <a:r>
              <a:rPr lang="en-US" sz="1000" dirty="0" smtClean="0">
                <a:solidFill>
                  <a:schemeClr val="bg2">
                    <a:lumMod val="50000"/>
                  </a:schemeClr>
                </a:solidFill>
              </a:rPr>
              <a:t>&lt; ACA_HALT2SLOW_MIN</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1" name="Subtitle 2"/>
          <p:cNvSpPr txBox="1">
            <a:spLocks/>
          </p:cNvSpPr>
          <p:nvPr/>
        </p:nvSpPr>
        <p:spPr>
          <a:xfrm>
            <a:off x="10212480" y="5538140"/>
            <a:ext cx="1926860" cy="1042134"/>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50" dirty="0" smtClean="0">
                <a:solidFill>
                  <a:schemeClr val="bg2">
                    <a:lumMod val="50000"/>
                  </a:schemeClr>
                </a:solidFill>
              </a:rPr>
              <a:t>ACA_LIDAR_AVOID_THR &lt; lidar_cm </a:t>
            </a:r>
            <a:r>
              <a:rPr lang="en-US" sz="1050" dirty="0">
                <a:solidFill>
                  <a:schemeClr val="bg2">
                    <a:lumMod val="50000"/>
                  </a:schemeClr>
                </a:solidFill>
              </a:rPr>
              <a:t>&lt; ACA_LIDAR_ALARM_THR</a:t>
            </a:r>
          </a:p>
          <a:p>
            <a:pPr algn="ctr"/>
            <a:r>
              <a:rPr lang="en-US" sz="1050" dirty="0" smtClean="0">
                <a:solidFill>
                  <a:schemeClr val="bg2">
                    <a:lumMod val="50000"/>
                  </a:schemeClr>
                </a:solidFill>
              </a:rPr>
              <a:t>or</a:t>
            </a:r>
          </a:p>
          <a:p>
            <a:pPr algn="ctr"/>
            <a:r>
              <a:rPr lang="en-US" sz="1000" dirty="0" smtClean="0">
                <a:solidFill>
                  <a:schemeClr val="bg2">
                    <a:lumMod val="50000"/>
                  </a:schemeClr>
                </a:solidFill>
              </a:rPr>
              <a:t>ACA_time_elapse2 &lt; ACA_SLOW2SLEEP_MIN</a:t>
            </a:r>
            <a:endParaRPr lang="en-US" sz="32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72085" y="724126"/>
            <a:ext cx="5557408" cy="1815882"/>
          </a:xfrm>
          <a:prstGeom prst="rect">
            <a:avLst/>
          </a:prstGeom>
          <a:noFill/>
          <a:ln w="28575">
            <a:noFill/>
          </a:ln>
        </p:spPr>
        <p:txBody>
          <a:bodyPr wrap="square" rtlCol="0">
            <a:spAutoFit/>
          </a:bodyPr>
          <a:lstStyle/>
          <a:p>
            <a:r>
              <a:rPr lang="en-US" altLang="zh-CN" sz="1600" dirty="0" smtClean="0">
                <a:solidFill>
                  <a:schemeClr val="bg2">
                    <a:lumMod val="50000"/>
                  </a:schemeClr>
                </a:solidFill>
                <a:cs typeface="Times New Roman" panose="02020603050405020304" pitchFamily="18" charset="0"/>
              </a:rPr>
              <a:t>lidar_cm</a:t>
            </a:r>
            <a:r>
              <a:rPr lang="en-US" altLang="zh-CN" sz="1600" dirty="0">
                <a:solidFill>
                  <a:schemeClr val="bg2">
                    <a:lumMod val="50000"/>
                  </a:schemeClr>
                </a:solidFill>
                <a:cs typeface="Times New Roman" panose="02020603050405020304" pitchFamily="18" charset="0"/>
              </a:rPr>
              <a:t> </a:t>
            </a:r>
            <a:r>
              <a:rPr lang="en-US" altLang="zh-CN" sz="1600" dirty="0" smtClean="0">
                <a:solidFill>
                  <a:schemeClr val="bg2">
                    <a:lumMod val="50000"/>
                  </a:schemeClr>
                </a:solidFill>
                <a:cs typeface="Times New Roman" panose="02020603050405020304" pitchFamily="18" charset="0"/>
              </a:rPr>
              <a:t>– </a:t>
            </a:r>
            <a:r>
              <a:rPr lang="en-US" altLang="zh-CN" sz="1600" dirty="0" smtClean="0">
                <a:solidFill>
                  <a:schemeClr val="accent1">
                    <a:lumMod val="60000"/>
                    <a:lumOff val="40000"/>
                  </a:schemeClr>
                </a:solidFill>
                <a:latin typeface="Times New Roman" panose="02020603050405020304" pitchFamily="18" charset="0"/>
                <a:cs typeface="Times New Roman" panose="02020603050405020304" pitchFamily="18" charset="0"/>
              </a:rPr>
              <a:t>variable recording distance measured by </a:t>
            </a:r>
            <a:r>
              <a:rPr lang="en-US" altLang="zh-CN" sz="16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lidar</a:t>
            </a:r>
            <a:endParaRPr lang="en-US" altLang="zh-CN" sz="16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1600" dirty="0" smtClean="0">
                <a:solidFill>
                  <a:schemeClr val="bg2">
                    <a:lumMod val="50000"/>
                  </a:schemeClr>
                </a:solidFill>
                <a:cs typeface="Times New Roman" panose="02020603050405020304" pitchFamily="18" charset="0"/>
              </a:rPr>
              <a:t>ACA_time_elapse2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time elapsed after entering a new state</a:t>
            </a:r>
            <a:endParaRPr lang="en-US" altLang="zh-CN" sz="16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1600" dirty="0" smtClean="0">
                <a:solidFill>
                  <a:schemeClr val="bg2">
                    <a:lumMod val="50000"/>
                  </a:schemeClr>
                </a:solidFill>
                <a:cs typeface="Times New Roman" panose="02020603050405020304" pitchFamily="18" charset="0"/>
              </a:rPr>
              <a:t>avoid_done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smtClean="0">
                <a:solidFill>
                  <a:schemeClr val="accent1">
                    <a:lumMod val="60000"/>
                    <a:lumOff val="40000"/>
                  </a:schemeClr>
                </a:solidFill>
                <a:latin typeface="Times New Roman" panose="02020603050405020304" pitchFamily="18" charset="0"/>
                <a:cs typeface="Times New Roman" panose="02020603050405020304" pitchFamily="18" charset="0"/>
              </a:rPr>
              <a:t>Boolean </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flag for </a:t>
            </a:r>
            <a:r>
              <a:rPr lang="en-US" sz="1600" dirty="0" smtClean="0">
                <a:solidFill>
                  <a:schemeClr val="accent1">
                    <a:lumMod val="60000"/>
                    <a:lumOff val="40000"/>
                  </a:schemeClr>
                </a:solidFill>
                <a:latin typeface="Times New Roman" panose="02020603050405020304" pitchFamily="18" charset="0"/>
                <a:cs typeface="Times New Roman" panose="02020603050405020304" pitchFamily="18" charset="0"/>
              </a:rPr>
              <a:t>quitting </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Avoid state</a:t>
            </a:r>
          </a:p>
          <a:p>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ACA_LIDAR_ALARM_THR  750</a:t>
            </a:r>
          </a:p>
          <a:p>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ACA_LIDAR_AVOID_THR  350</a:t>
            </a:r>
          </a:p>
          <a:p>
            <a:r>
              <a:rPr lang="en-US" sz="1600" dirty="0" smtClean="0">
                <a:solidFill>
                  <a:srgbClr val="7030A0"/>
                </a:solidFill>
                <a:latin typeface="Times New Roman" panose="02020603050405020304" pitchFamily="18" charset="0"/>
                <a:cs typeface="Times New Roman" panose="02020603050405020304" pitchFamily="18" charset="0"/>
              </a:rPr>
              <a:t>#</a:t>
            </a:r>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a:solidFill>
                  <a:schemeClr val="bg2">
                    <a:lumMod val="50000"/>
                  </a:schemeClr>
                </a:solidFill>
                <a:latin typeface="Times New Roman" panose="02020603050405020304" pitchFamily="18" charset="0"/>
                <a:cs typeface="Times New Roman" panose="02020603050405020304" pitchFamily="18" charset="0"/>
              </a:rPr>
              <a:t>ACA_****_MIN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3000</a:t>
            </a:r>
          </a:p>
          <a:p>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8" name="Parallelogram 57"/>
          <p:cNvSpPr/>
          <p:nvPr/>
        </p:nvSpPr>
        <p:spPr>
          <a:xfrm>
            <a:off x="6198991" y="2028623"/>
            <a:ext cx="2417411" cy="165132"/>
          </a:xfrm>
          <a:prstGeom prst="parallelogram">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370801" y="949401"/>
            <a:ext cx="257857" cy="25785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7537156" y="2193755"/>
            <a:ext cx="0" cy="1483913"/>
          </a:xfrm>
          <a:prstGeom prst="straightConnector1">
            <a:avLst/>
          </a:prstGeom>
          <a:ln>
            <a:solidFill>
              <a:srgbClr val="FF9900">
                <a:alpha val="6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7536862" y="2196576"/>
            <a:ext cx="0" cy="769448"/>
          </a:xfrm>
          <a:prstGeom prst="straightConnector1">
            <a:avLst/>
          </a:prstGeom>
          <a:ln>
            <a:solidFill>
              <a:srgbClr val="FF9900">
                <a:alpha val="60000"/>
              </a:srgb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7318151" y="4980345"/>
            <a:ext cx="438013" cy="472362"/>
            <a:chOff x="6838181" y="2029440"/>
            <a:chExt cx="633911" cy="683622"/>
          </a:xfrm>
        </p:grpSpPr>
        <p:sp>
          <p:nvSpPr>
            <p:cNvPr id="48" name="椭圆 9"/>
            <p:cNvSpPr/>
            <p:nvPr/>
          </p:nvSpPr>
          <p:spPr>
            <a:xfrm>
              <a:off x="6838181" y="2029440"/>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9" name="椭圆 10"/>
            <p:cNvSpPr/>
            <p:nvPr/>
          </p:nvSpPr>
          <p:spPr>
            <a:xfrm>
              <a:off x="7265988" y="2029440"/>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0" name="椭圆 11"/>
            <p:cNvSpPr/>
            <p:nvPr/>
          </p:nvSpPr>
          <p:spPr>
            <a:xfrm>
              <a:off x="7265988" y="2506958"/>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1" name="椭圆 12"/>
            <p:cNvSpPr/>
            <p:nvPr/>
          </p:nvSpPr>
          <p:spPr>
            <a:xfrm>
              <a:off x="6842207" y="2503389"/>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52" name="直接连接符 18"/>
            <p:cNvCxnSpPr>
              <a:stCxn id="48" idx="5"/>
              <a:endCxn id="50" idx="1"/>
            </p:cNvCxnSpPr>
            <p:nvPr/>
          </p:nvCxnSpPr>
          <p:spPr>
            <a:xfrm>
              <a:off x="7014102" y="2205361"/>
              <a:ext cx="282069" cy="33178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20"/>
            <p:cNvCxnSpPr>
              <a:stCxn id="49" idx="3"/>
              <a:endCxn id="51" idx="7"/>
            </p:cNvCxnSpPr>
            <p:nvPr/>
          </p:nvCxnSpPr>
          <p:spPr>
            <a:xfrm flipH="1">
              <a:off x="7018128" y="2205361"/>
              <a:ext cx="278043" cy="328211"/>
            </a:xfrm>
            <a:prstGeom prst="line">
              <a:avLst/>
            </a:prstGeom>
          </p:spPr>
          <p:style>
            <a:lnRef idx="1">
              <a:schemeClr val="dk1"/>
            </a:lnRef>
            <a:fillRef idx="0">
              <a:schemeClr val="dk1"/>
            </a:fillRef>
            <a:effectRef idx="0">
              <a:schemeClr val="dk1"/>
            </a:effectRef>
            <a:fontRef idx="minor">
              <a:schemeClr val="tx1"/>
            </a:fontRef>
          </p:style>
        </p:cxnSp>
        <p:sp>
          <p:nvSpPr>
            <p:cNvPr id="46" name="Parallelogram 45"/>
            <p:cNvSpPr/>
            <p:nvPr/>
          </p:nvSpPr>
          <p:spPr>
            <a:xfrm>
              <a:off x="7096378" y="2288262"/>
              <a:ext cx="117515" cy="172757"/>
            </a:xfrm>
            <a:prstGeom prst="parallelogram">
              <a:avLst>
                <a:gd name="adj"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151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8.33333E-7 1.85185E-6 L 8.33333E-7 -0.11991 " pathEditMode="relative" rAng="0" ptsTypes="AA">
                                      <p:cBhvr>
                                        <p:cTn id="40" dur="2000" fill="hold"/>
                                        <p:tgtEl>
                                          <p:spTgt spid="57"/>
                                        </p:tgtEl>
                                        <p:attrNameLst>
                                          <p:attrName>ppt_x</p:attrName>
                                          <p:attrName>ppt_y</p:attrName>
                                        </p:attrNameLst>
                                      </p:cBhvr>
                                      <p:rCtr x="0" y="-599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8.33333E-7 -0.11991 L 8.33333E-7 -0.21597 " pathEditMode="relative" rAng="0" ptsTypes="AA">
                                      <p:cBhvr>
                                        <p:cTn id="50" dur="2000" fill="hold"/>
                                        <p:tgtEl>
                                          <p:spTgt spid="57"/>
                                        </p:tgtEl>
                                        <p:attrNameLst>
                                          <p:attrName>ppt_x</p:attrName>
                                          <p:attrName>ppt_y</p:attrName>
                                        </p:attrNameLst>
                                      </p:cBhvr>
                                      <p:rCtr x="0" y="-4815"/>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6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8.33333E-7 -0.21597 L -0.00013 -0.32014 " pathEditMode="relative" rAng="0" ptsTypes="AA">
                                      <p:cBhvr>
                                        <p:cTn id="84" dur="2000" fill="hold"/>
                                        <p:tgtEl>
                                          <p:spTgt spid="57"/>
                                        </p:tgtEl>
                                        <p:attrNameLst>
                                          <p:attrName>ppt_x</p:attrName>
                                          <p:attrName>ppt_y</p:attrName>
                                        </p:attrNameLst>
                                      </p:cBhvr>
                                      <p:rCtr x="-13" y="-5208"/>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37" presetClass="path" presetSubtype="0" accel="50000" decel="50000" fill="hold" nodeType="clickEffect">
                                  <p:stCondLst>
                                    <p:cond delay="0"/>
                                  </p:stCondLst>
                                  <p:childTnLst>
                                    <p:animMotion origin="layout" path="M -0.00013 -0.32014 L -0.05807 -0.28311 C -0.07031 -0.27385 -0.08581 -0.27431 -0.1 -0.28426 C -0.11602 -0.29584 -0.12734 -0.31204 -0.13294 -0.33426 L -0.16198 -0.43056 " pathEditMode="relative" rAng="1260000" ptsTypes="AAAAA">
                                      <p:cBhvr>
                                        <p:cTn id="118" dur="2000" fill="hold"/>
                                        <p:tgtEl>
                                          <p:spTgt spid="57"/>
                                        </p:tgtEl>
                                        <p:attrNameLst>
                                          <p:attrName>ppt_x</p:attrName>
                                          <p:attrName>ppt_y</p:attrName>
                                        </p:attrNameLst>
                                      </p:cBhvr>
                                      <p:rCtr x="-9076" y="-995"/>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37" presetClass="path" presetSubtype="0" accel="50000" decel="50000" fill="hold" nodeType="clickEffect">
                                  <p:stCondLst>
                                    <p:cond delay="0"/>
                                  </p:stCondLst>
                                  <p:childTnLst>
                                    <p:animMotion origin="layout" path="M -0.16198 -0.43056 L -0.15156 -0.52639 C -0.14987 -0.54769 -0.14271 -0.56459 -0.13268 -0.57361 C -0.12122 -0.58472 -0.1099 -0.58496 -0.09909 -0.57616 L -0.04857 -0.53773 " pathEditMode="relative" rAng="19920000" ptsTypes="AAAAA">
                                      <p:cBhvr>
                                        <p:cTn id="128" dur="2000" fill="hold"/>
                                        <p:tgtEl>
                                          <p:spTgt spid="57"/>
                                        </p:tgtEl>
                                        <p:attrNameLst>
                                          <p:attrName>ppt_x</p:attrName>
                                          <p:attrName>ppt_y</p:attrName>
                                        </p:attrNameLst>
                                      </p:cBhvr>
                                      <p:rCtr x="4323" y="-9884"/>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p:bldP spid="31" grpId="0"/>
      <p:bldP spid="32" grpId="0"/>
      <p:bldP spid="34" grpId="0"/>
      <p:bldP spid="35" grpId="0"/>
      <p:bldP spid="36" grpId="0"/>
      <p:bldP spid="38" grpId="0"/>
      <p:bldP spid="39" grpId="0"/>
      <p:bldP spid="40" grpId="0"/>
      <p:bldP spid="41" grpId="0"/>
      <p:bldP spid="43" grpId="0"/>
      <p:bldP spid="58"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57577" y="190904"/>
            <a:ext cx="6416844" cy="80111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altLang="zh-CN" sz="3300" dirty="0" smtClean="0">
                <a:solidFill>
                  <a:schemeClr val="bg1"/>
                </a:solidFill>
                <a:latin typeface="Times New Roman" panose="02020603050405020304" pitchFamily="18" charset="0"/>
                <a:cs typeface="Times New Roman" panose="02020603050405020304" pitchFamily="18" charset="0"/>
              </a:rPr>
              <a:t>Avoid state transition diagram</a:t>
            </a:r>
            <a:endParaRPr lang="en-US" altLang="zh-CN" sz="3300" dirty="0">
              <a:solidFill>
                <a:schemeClr val="bg1"/>
              </a:solidFill>
              <a:latin typeface="Times New Roman" panose="02020603050405020304" pitchFamily="18" charset="0"/>
              <a:cs typeface="Times New Roman" panose="02020603050405020304" pitchFamily="18" charset="0"/>
            </a:endParaRPr>
          </a:p>
          <a:p>
            <a:endParaRPr lang="en-US" sz="3300" dirty="0">
              <a:solidFill>
                <a:schemeClr val="bg1"/>
              </a:solidFill>
              <a:latin typeface="Times New Roman" panose="02020603050405020304" pitchFamily="18" charset="0"/>
              <a:cs typeface="Times New Roman" panose="02020603050405020304" pitchFamily="18" charset="0"/>
            </a:endParaRPr>
          </a:p>
        </p:txBody>
      </p:sp>
      <p:grpSp>
        <p:nvGrpSpPr>
          <p:cNvPr id="2" name="Group 6"/>
          <p:cNvGrpSpPr/>
          <p:nvPr/>
        </p:nvGrpSpPr>
        <p:grpSpPr>
          <a:xfrm>
            <a:off x="6684593" y="1387385"/>
            <a:ext cx="1408015" cy="1408015"/>
            <a:chOff x="1909720" y="1286634"/>
            <a:chExt cx="1408015" cy="1408015"/>
          </a:xfrm>
        </p:grpSpPr>
        <p:sp>
          <p:nvSpPr>
            <p:cNvPr id="5" name="Oval 4"/>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Subtitle 2"/>
            <p:cNvSpPr txBox="1">
              <a:spLocks/>
            </p:cNvSpPr>
            <p:nvPr/>
          </p:nvSpPr>
          <p:spPr>
            <a:xfrm>
              <a:off x="2087140" y="1697453"/>
              <a:ext cx="1053173" cy="58637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1"/>
                  </a:solidFill>
                  <a:latin typeface="Times New Roman" panose="02020603050405020304" pitchFamily="18" charset="0"/>
                  <a:cs typeface="Times New Roman" panose="02020603050405020304" pitchFamily="18" charset="0"/>
                </a:rPr>
                <a:t>Stay</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3" name="Group 7"/>
          <p:cNvGrpSpPr/>
          <p:nvPr/>
        </p:nvGrpSpPr>
        <p:grpSpPr>
          <a:xfrm>
            <a:off x="9963025" y="1457821"/>
            <a:ext cx="1408015" cy="1408015"/>
            <a:chOff x="1909720" y="1286634"/>
            <a:chExt cx="1408015" cy="1408015"/>
          </a:xfrm>
        </p:grpSpPr>
        <p:sp>
          <p:nvSpPr>
            <p:cNvPr id="9" name="Oval 8"/>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Subtitle 2"/>
            <p:cNvSpPr txBox="1">
              <a:spLocks/>
            </p:cNvSpPr>
            <p:nvPr/>
          </p:nvSpPr>
          <p:spPr>
            <a:xfrm>
              <a:off x="2087140" y="1697453"/>
              <a:ext cx="1053173" cy="58637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1"/>
                  </a:solidFill>
                  <a:latin typeface="Times New Roman" panose="02020603050405020304" pitchFamily="18" charset="0"/>
                  <a:cs typeface="Times New Roman" panose="02020603050405020304" pitchFamily="18" charset="0"/>
                </a:rPr>
                <a:t>Left</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 10"/>
          <p:cNvGrpSpPr/>
          <p:nvPr/>
        </p:nvGrpSpPr>
        <p:grpSpPr>
          <a:xfrm>
            <a:off x="2566498" y="2551405"/>
            <a:ext cx="1408015" cy="1408015"/>
            <a:chOff x="1909720" y="1286634"/>
            <a:chExt cx="1408015" cy="1408015"/>
          </a:xfrm>
        </p:grpSpPr>
        <p:sp>
          <p:nvSpPr>
            <p:cNvPr id="12" name="Oval 11"/>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Subtitle 2"/>
            <p:cNvSpPr txBox="1">
              <a:spLocks/>
            </p:cNvSpPr>
            <p:nvPr/>
          </p:nvSpPr>
          <p:spPr>
            <a:xfrm>
              <a:off x="2087140" y="1697453"/>
              <a:ext cx="1053173" cy="586375"/>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1"/>
                  </a:solidFill>
                  <a:latin typeface="Times New Roman" panose="02020603050405020304" pitchFamily="18" charset="0"/>
                  <a:cs typeface="Times New Roman" panose="02020603050405020304" pitchFamily="18" charset="0"/>
                </a:rPr>
                <a:t>Forward</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grpSp>
      <p:grpSp>
        <p:nvGrpSpPr>
          <p:cNvPr id="8" name="Group 13"/>
          <p:cNvGrpSpPr/>
          <p:nvPr/>
        </p:nvGrpSpPr>
        <p:grpSpPr>
          <a:xfrm>
            <a:off x="10014541" y="4302670"/>
            <a:ext cx="1408015" cy="1408015"/>
            <a:chOff x="1909720" y="1286634"/>
            <a:chExt cx="1408015" cy="1408015"/>
          </a:xfrm>
        </p:grpSpPr>
        <p:sp>
          <p:nvSpPr>
            <p:cNvPr id="15" name="Oval 14"/>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Subtitle 2"/>
            <p:cNvSpPr txBox="1">
              <a:spLocks/>
            </p:cNvSpPr>
            <p:nvPr/>
          </p:nvSpPr>
          <p:spPr>
            <a:xfrm>
              <a:off x="2087140" y="1697453"/>
              <a:ext cx="1053173" cy="586375"/>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1"/>
                  </a:solidFill>
                  <a:latin typeface="Times New Roman" panose="02020603050405020304" pitchFamily="18" charset="0"/>
                  <a:cs typeface="Times New Roman" panose="02020603050405020304" pitchFamily="18" charset="0"/>
                </a:rPr>
                <a:t>Right</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grpSp>
      <p:sp>
        <p:nvSpPr>
          <p:cNvPr id="28" name="Curved Right Arrow 27"/>
          <p:cNvSpPr/>
          <p:nvPr/>
        </p:nvSpPr>
        <p:spPr>
          <a:xfrm rot="3391627">
            <a:off x="6681212" y="984900"/>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Subtitle 2"/>
          <p:cNvSpPr txBox="1">
            <a:spLocks/>
          </p:cNvSpPr>
          <p:nvPr/>
        </p:nvSpPr>
        <p:spPr>
          <a:xfrm>
            <a:off x="8159463" y="762896"/>
            <a:ext cx="1926860" cy="46059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&gt; ACA_AVOID_STAY_MIN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0" name="Subtitle 2"/>
          <p:cNvSpPr txBox="1">
            <a:spLocks/>
          </p:cNvSpPr>
          <p:nvPr/>
        </p:nvSpPr>
        <p:spPr>
          <a:xfrm>
            <a:off x="6417154" y="377257"/>
            <a:ext cx="1809581" cy="76914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smtClean="0">
                <a:solidFill>
                  <a:srgbClr val="FF0000"/>
                </a:solidFill>
              </a:rPr>
              <a:t>fail ==1 </a:t>
            </a:r>
            <a:r>
              <a:rPr lang="en-US" sz="1000" dirty="0" smtClean="0">
                <a:solidFill>
                  <a:schemeClr val="bg1"/>
                </a:solidFill>
              </a:rPr>
              <a:t>or </a:t>
            </a:r>
            <a:r>
              <a:rPr lang="en-US" sz="1000" dirty="0" err="1" smtClean="0">
                <a:solidFill>
                  <a:schemeClr val="bg1"/>
                </a:solidFill>
              </a:rPr>
              <a:t>ACA_time_elapse</a:t>
            </a:r>
            <a:r>
              <a:rPr lang="en-US" sz="1000" dirty="0" smtClean="0">
                <a:solidFill>
                  <a:schemeClr val="bg1"/>
                </a:solidFill>
              </a:rPr>
              <a:t> &lt; ACA_AVOID_STAY_MIN</a:t>
            </a:r>
          </a:p>
        </p:txBody>
      </p:sp>
      <p:sp>
        <p:nvSpPr>
          <p:cNvPr id="37" name="Curved Right Arrow 36"/>
          <p:cNvSpPr/>
          <p:nvPr/>
        </p:nvSpPr>
        <p:spPr>
          <a:xfrm rot="5400000" flipV="1">
            <a:off x="8878077" y="340735"/>
            <a:ext cx="320363" cy="2037643"/>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 name="Curved Right Arrow 40"/>
          <p:cNvSpPr/>
          <p:nvPr/>
        </p:nvSpPr>
        <p:spPr>
          <a:xfrm rot="10800000" flipV="1">
            <a:off x="11413068" y="2734058"/>
            <a:ext cx="320363" cy="2037643"/>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 name="Subtitle 2"/>
          <p:cNvSpPr txBox="1">
            <a:spLocks/>
          </p:cNvSpPr>
          <p:nvPr/>
        </p:nvSpPr>
        <p:spPr>
          <a:xfrm>
            <a:off x="9957353" y="3923463"/>
            <a:ext cx="1926860" cy="50600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&gt; ACA_AVOID_HOR_MAX</a:t>
            </a:r>
          </a:p>
        </p:txBody>
      </p:sp>
      <p:grpSp>
        <p:nvGrpSpPr>
          <p:cNvPr id="44" name="Group 7"/>
          <p:cNvGrpSpPr/>
          <p:nvPr/>
        </p:nvGrpSpPr>
        <p:grpSpPr>
          <a:xfrm>
            <a:off x="6754039" y="4327664"/>
            <a:ext cx="1408015" cy="1408015"/>
            <a:chOff x="1909720" y="1286634"/>
            <a:chExt cx="1408015" cy="1408015"/>
          </a:xfrm>
        </p:grpSpPr>
        <p:sp>
          <p:nvSpPr>
            <p:cNvPr id="45" name="Oval 44"/>
            <p:cNvSpPr/>
            <p:nvPr/>
          </p:nvSpPr>
          <p:spPr>
            <a:xfrm>
              <a:off x="1909720" y="1286634"/>
              <a:ext cx="1408015" cy="14080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Subtitle 2"/>
            <p:cNvSpPr txBox="1">
              <a:spLocks/>
            </p:cNvSpPr>
            <p:nvPr/>
          </p:nvSpPr>
          <p:spPr>
            <a:xfrm>
              <a:off x="2087140" y="1697453"/>
              <a:ext cx="1053173" cy="586375"/>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zh-CN" sz="3600" dirty="0" smtClean="0">
                  <a:solidFill>
                    <a:schemeClr val="bg1"/>
                  </a:solidFill>
                  <a:latin typeface="Times New Roman" panose="02020603050405020304" pitchFamily="18" charset="0"/>
                  <a:cs typeface="Times New Roman" panose="02020603050405020304" pitchFamily="18" charset="0"/>
                </a:rPr>
                <a:t>Up</a:t>
              </a:r>
              <a:endParaRPr lang="en-US" altLang="zh-CN" sz="3600" dirty="0">
                <a:solidFill>
                  <a:schemeClr val="bg1"/>
                </a:solidFill>
                <a:latin typeface="Times New Roman" panose="02020603050405020304" pitchFamily="18" charset="0"/>
                <a:cs typeface="Times New Roman" panose="02020603050405020304" pitchFamily="18" charset="0"/>
              </a:endParaRPr>
            </a:p>
            <a:p>
              <a:endParaRPr lang="en-US" sz="3200" dirty="0">
                <a:solidFill>
                  <a:schemeClr val="bg1"/>
                </a:solidFill>
                <a:latin typeface="Times New Roman" panose="02020603050405020304" pitchFamily="18" charset="0"/>
                <a:cs typeface="Times New Roman" panose="02020603050405020304" pitchFamily="18" charset="0"/>
              </a:endParaRPr>
            </a:p>
          </p:txBody>
        </p:sp>
      </p:grpSp>
      <p:sp>
        <p:nvSpPr>
          <p:cNvPr id="47" name="Subtitle 2"/>
          <p:cNvSpPr txBox="1">
            <a:spLocks/>
          </p:cNvSpPr>
          <p:nvPr/>
        </p:nvSpPr>
        <p:spPr>
          <a:xfrm>
            <a:off x="8230749" y="5951624"/>
            <a:ext cx="1926860" cy="122349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&gt; </a:t>
            </a:r>
          </a:p>
          <a:p>
            <a:pPr algn="ctr"/>
            <a:r>
              <a:rPr lang="en-US" sz="1000" dirty="0" smtClean="0">
                <a:solidFill>
                  <a:schemeClr val="bg1"/>
                </a:solidFill>
              </a:rPr>
              <a:t>2 * ACA_AVOID_HOR_MAX</a:t>
            </a:r>
          </a:p>
        </p:txBody>
      </p:sp>
      <p:sp>
        <p:nvSpPr>
          <p:cNvPr id="48" name="Curved Right Arrow 47"/>
          <p:cNvSpPr/>
          <p:nvPr/>
        </p:nvSpPr>
        <p:spPr>
          <a:xfrm rot="16200000" flipV="1">
            <a:off x="9015452" y="4779653"/>
            <a:ext cx="320363" cy="2037643"/>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Curved Right Arrow 48"/>
          <p:cNvSpPr/>
          <p:nvPr/>
        </p:nvSpPr>
        <p:spPr>
          <a:xfrm flipV="1">
            <a:off x="6424652" y="2600977"/>
            <a:ext cx="320363" cy="2037643"/>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Subtitle 2"/>
          <p:cNvSpPr txBox="1">
            <a:spLocks/>
          </p:cNvSpPr>
          <p:nvPr/>
        </p:nvSpPr>
        <p:spPr>
          <a:xfrm>
            <a:off x="6165748" y="3726304"/>
            <a:ext cx="1926860" cy="635358"/>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&gt;  ACA_AVOID_UP_MAX</a:t>
            </a:r>
          </a:p>
          <a:p>
            <a:pPr algn="ctr"/>
            <a:r>
              <a:rPr lang="en-US" sz="1000" dirty="0" smtClean="0">
                <a:solidFill>
                  <a:schemeClr val="bg1"/>
                </a:solidFill>
              </a:rPr>
              <a:t>/ </a:t>
            </a:r>
            <a:r>
              <a:rPr lang="en-US" sz="1000" dirty="0" smtClean="0">
                <a:solidFill>
                  <a:srgbClr val="FF0000"/>
                </a:solidFill>
              </a:rPr>
              <a:t>fail == 1</a:t>
            </a:r>
          </a:p>
        </p:txBody>
      </p:sp>
      <p:sp>
        <p:nvSpPr>
          <p:cNvPr id="54" name="Curved Right Arrow 53"/>
          <p:cNvSpPr/>
          <p:nvPr/>
        </p:nvSpPr>
        <p:spPr>
          <a:xfrm>
            <a:off x="5247410" y="5029886"/>
            <a:ext cx="703830" cy="1373215"/>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Subtitle 2"/>
          <p:cNvSpPr txBox="1">
            <a:spLocks/>
          </p:cNvSpPr>
          <p:nvPr/>
        </p:nvSpPr>
        <p:spPr>
          <a:xfrm>
            <a:off x="3359936" y="5280338"/>
            <a:ext cx="1926860" cy="135228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smtClean="0">
                <a:solidFill>
                  <a:schemeClr val="bg1"/>
                </a:solidFill>
              </a:rPr>
              <a:t>lidar_cm &lt; ACA_LIDAR_AVOID_THR</a:t>
            </a:r>
          </a:p>
          <a:p>
            <a:pPr algn="ctr"/>
            <a:r>
              <a:rPr lang="en-US" sz="1000" dirty="0" smtClean="0">
                <a:solidFill>
                  <a:schemeClr val="bg1"/>
                </a:solidFill>
              </a:rPr>
              <a:t>or</a:t>
            </a:r>
          </a:p>
          <a:p>
            <a:pPr algn="ctr"/>
            <a:r>
              <a:rPr lang="en-US" sz="1000" dirty="0" err="1" smtClean="0">
                <a:solidFill>
                  <a:schemeClr val="bg1"/>
                </a:solidFill>
              </a:rPr>
              <a:t>ACA_time_elapse</a:t>
            </a:r>
            <a:r>
              <a:rPr lang="en-US" sz="1000" dirty="0" smtClean="0">
                <a:solidFill>
                  <a:schemeClr val="bg1"/>
                </a:solidFill>
              </a:rPr>
              <a:t> &lt; ACA_AVOID_HOR_MIN</a:t>
            </a:r>
          </a:p>
          <a:p>
            <a:pPr algn="ctr"/>
            <a:endParaRPr lang="en-US" sz="1000" dirty="0" smtClean="0">
              <a:solidFill>
                <a:schemeClr val="bg1"/>
              </a:solidFill>
            </a:endParaRPr>
          </a:p>
        </p:txBody>
      </p:sp>
      <p:sp>
        <p:nvSpPr>
          <p:cNvPr id="56" name="Curved Right Arrow 55"/>
          <p:cNvSpPr/>
          <p:nvPr/>
        </p:nvSpPr>
        <p:spPr>
          <a:xfrm rot="5202280" flipV="1">
            <a:off x="4688262" y="1136310"/>
            <a:ext cx="320363" cy="2249804"/>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Subtitle 2"/>
          <p:cNvSpPr txBox="1">
            <a:spLocks/>
          </p:cNvSpPr>
          <p:nvPr/>
        </p:nvSpPr>
        <p:spPr>
          <a:xfrm>
            <a:off x="3898702" y="1543317"/>
            <a:ext cx="1926860" cy="62462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smtClean="0">
                <a:solidFill>
                  <a:schemeClr val="bg1"/>
                </a:solidFill>
              </a:rPr>
              <a:t>Lidar_cm &lt;= ACA_LIDAR_AVOID_THR</a:t>
            </a:r>
          </a:p>
        </p:txBody>
      </p:sp>
      <p:sp>
        <p:nvSpPr>
          <p:cNvPr id="58" name="Curved Right Arrow 57"/>
          <p:cNvSpPr/>
          <p:nvPr/>
        </p:nvSpPr>
        <p:spPr>
          <a:xfrm rot="16200000" flipV="1">
            <a:off x="4700615" y="3041416"/>
            <a:ext cx="320363" cy="2101209"/>
          </a:xfrm>
          <a:prstGeom prst="curvedRightArrow">
            <a:avLst>
              <a:gd name="adj1" fmla="val 4108"/>
              <a:gd name="adj2" fmla="val 31634"/>
              <a:gd name="adj3" fmla="val 360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Subtitle 2"/>
          <p:cNvSpPr txBox="1">
            <a:spLocks/>
          </p:cNvSpPr>
          <p:nvPr/>
        </p:nvSpPr>
        <p:spPr>
          <a:xfrm>
            <a:off x="3923308" y="3595468"/>
            <a:ext cx="1926860" cy="107165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smtClean="0">
                <a:solidFill>
                  <a:schemeClr val="bg1"/>
                </a:solidFill>
              </a:rPr>
              <a:t>lidar_cm &gt; ACA_LIDAR_AVOID_THR</a:t>
            </a:r>
          </a:p>
          <a:p>
            <a:pPr algn="ctr"/>
            <a:r>
              <a:rPr lang="en-US" sz="1000" dirty="0" smtClean="0">
                <a:solidFill>
                  <a:schemeClr val="bg1"/>
                </a:solidFill>
              </a:rPr>
              <a:t>&amp;&amp;</a:t>
            </a:r>
            <a:endParaRPr lang="en-US" sz="1000" dirty="0">
              <a:solidFill>
                <a:schemeClr val="bg1"/>
              </a:solidFill>
            </a:endParaRPr>
          </a:p>
          <a:p>
            <a:pPr algn="ctr"/>
            <a:r>
              <a:rPr lang="en-US" sz="1000" dirty="0" err="1">
                <a:solidFill>
                  <a:schemeClr val="bg1"/>
                </a:solidFill>
              </a:rPr>
              <a:t>ACA_time_elapse</a:t>
            </a:r>
            <a:r>
              <a:rPr lang="en-US" sz="1000" dirty="0">
                <a:solidFill>
                  <a:schemeClr val="bg1"/>
                </a:solidFill>
              </a:rPr>
              <a:t> </a:t>
            </a:r>
            <a:r>
              <a:rPr lang="en-US" sz="1000" dirty="0" smtClean="0">
                <a:solidFill>
                  <a:schemeClr val="bg1"/>
                </a:solidFill>
              </a:rPr>
              <a:t>&gt; </a:t>
            </a:r>
            <a:r>
              <a:rPr lang="en-US" sz="1000" dirty="0">
                <a:solidFill>
                  <a:schemeClr val="bg1"/>
                </a:solidFill>
              </a:rPr>
              <a:t>ACA_AVOID_HOR_MIN</a:t>
            </a:r>
          </a:p>
          <a:p>
            <a:pPr algn="ctr"/>
            <a:endParaRPr lang="en-US" sz="1000" dirty="0" smtClean="0">
              <a:solidFill>
                <a:schemeClr val="bg1"/>
              </a:solidFill>
            </a:endParaRPr>
          </a:p>
        </p:txBody>
      </p:sp>
      <p:sp>
        <p:nvSpPr>
          <p:cNvPr id="60" name="Curved Right Arrow 59"/>
          <p:cNvSpPr/>
          <p:nvPr/>
        </p:nvSpPr>
        <p:spPr>
          <a:xfrm rot="16927289">
            <a:off x="2948448" y="3776460"/>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 name="Subtitle 2"/>
          <p:cNvSpPr txBox="1">
            <a:spLocks/>
          </p:cNvSpPr>
          <p:nvPr/>
        </p:nvSpPr>
        <p:spPr>
          <a:xfrm>
            <a:off x="2190737" y="4303166"/>
            <a:ext cx="1809581" cy="76914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&lt;  ACA_AVOID_FOR_MIN</a:t>
            </a:r>
          </a:p>
        </p:txBody>
      </p:sp>
      <p:cxnSp>
        <p:nvCxnSpPr>
          <p:cNvPr id="64" name="Straight Arrow Connector 63"/>
          <p:cNvCxnSpPr/>
          <p:nvPr/>
        </p:nvCxnSpPr>
        <p:spPr>
          <a:xfrm rot="10800000">
            <a:off x="1223493" y="3232598"/>
            <a:ext cx="1184858" cy="12881"/>
          </a:xfrm>
          <a:prstGeom prst="straightConnector1">
            <a:avLst/>
          </a:prstGeom>
          <a:ln w="63500">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Subtitle 2"/>
          <p:cNvSpPr txBox="1">
            <a:spLocks/>
          </p:cNvSpPr>
          <p:nvPr/>
        </p:nvSpPr>
        <p:spPr>
          <a:xfrm>
            <a:off x="801291" y="3344576"/>
            <a:ext cx="1926860" cy="13050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smtClean="0">
                <a:solidFill>
                  <a:schemeClr val="bg1"/>
                </a:solidFill>
              </a:rPr>
              <a:t>Lidar_cm &gt; ACA_LIDAR_AVOID_THR</a:t>
            </a:r>
          </a:p>
          <a:p>
            <a:pPr algn="ctr"/>
            <a:r>
              <a:rPr lang="en-US" sz="1000" dirty="0" smtClean="0">
                <a:solidFill>
                  <a:schemeClr val="bg1"/>
                </a:solidFill>
              </a:rPr>
              <a:t>&amp;&amp;</a:t>
            </a:r>
          </a:p>
          <a:p>
            <a:pPr algn="ctr"/>
            <a:r>
              <a:rPr lang="en-US" sz="1000" dirty="0" err="1" smtClean="0">
                <a:solidFill>
                  <a:schemeClr val="bg1"/>
                </a:solidFill>
              </a:rPr>
              <a:t>ACA_time_elapse</a:t>
            </a:r>
            <a:r>
              <a:rPr lang="en-US" sz="1000" dirty="0" smtClean="0">
                <a:solidFill>
                  <a:schemeClr val="bg1"/>
                </a:solidFill>
              </a:rPr>
              <a:t> &gt;  ACA_AVOID_FOR_MIN</a:t>
            </a:r>
          </a:p>
          <a:p>
            <a:pPr algn="ctr"/>
            <a:endParaRPr lang="en-US" sz="1000" dirty="0" smtClean="0">
              <a:solidFill>
                <a:schemeClr val="bg1"/>
              </a:solidFill>
            </a:endParaRPr>
          </a:p>
        </p:txBody>
      </p:sp>
      <p:sp>
        <p:nvSpPr>
          <p:cNvPr id="72" name="Rectangle 71"/>
          <p:cNvSpPr/>
          <p:nvPr/>
        </p:nvSpPr>
        <p:spPr>
          <a:xfrm>
            <a:off x="6194738" y="180304"/>
            <a:ext cx="5816958" cy="667769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rved Right Arrow 72"/>
          <p:cNvSpPr/>
          <p:nvPr/>
        </p:nvSpPr>
        <p:spPr>
          <a:xfrm rot="6553458">
            <a:off x="10856078" y="930226"/>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Curved Right Arrow 73"/>
          <p:cNvSpPr/>
          <p:nvPr/>
        </p:nvSpPr>
        <p:spPr>
          <a:xfrm rot="13827339">
            <a:off x="11174742" y="5190200"/>
            <a:ext cx="288426" cy="794558"/>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6" name="Subtitle 2"/>
          <p:cNvSpPr txBox="1">
            <a:spLocks/>
          </p:cNvSpPr>
          <p:nvPr/>
        </p:nvSpPr>
        <p:spPr>
          <a:xfrm>
            <a:off x="10223129" y="660301"/>
            <a:ext cx="1809581" cy="100292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&lt; ACA_AVOID_HOR_MAX</a:t>
            </a:r>
          </a:p>
        </p:txBody>
      </p:sp>
      <p:sp>
        <p:nvSpPr>
          <p:cNvPr id="77" name="Subtitle 2"/>
          <p:cNvSpPr txBox="1">
            <a:spLocks/>
          </p:cNvSpPr>
          <p:nvPr/>
        </p:nvSpPr>
        <p:spPr>
          <a:xfrm>
            <a:off x="10040448" y="5836264"/>
            <a:ext cx="2275772" cy="1122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&lt; </a:t>
            </a:r>
          </a:p>
          <a:p>
            <a:pPr algn="ctr"/>
            <a:r>
              <a:rPr lang="en-US" sz="1000" dirty="0" smtClean="0">
                <a:solidFill>
                  <a:schemeClr val="bg1"/>
                </a:solidFill>
              </a:rPr>
              <a:t>2 </a:t>
            </a:r>
            <a:r>
              <a:rPr lang="en-US" sz="1000" dirty="0">
                <a:solidFill>
                  <a:schemeClr val="bg1"/>
                </a:solidFill>
              </a:rPr>
              <a:t>* </a:t>
            </a:r>
            <a:r>
              <a:rPr lang="en-US" sz="1000" dirty="0" smtClean="0">
                <a:solidFill>
                  <a:schemeClr val="bg1"/>
                </a:solidFill>
              </a:rPr>
              <a:t>ACA_AVOID_HOR_MAX</a:t>
            </a:r>
          </a:p>
          <a:p>
            <a:pPr algn="ctr"/>
            <a:r>
              <a:rPr lang="en-US" sz="1000" dirty="0" smtClean="0">
                <a:solidFill>
                  <a:schemeClr val="bg1"/>
                </a:solidFill>
              </a:rPr>
              <a:t> </a:t>
            </a:r>
          </a:p>
        </p:txBody>
      </p:sp>
      <p:sp>
        <p:nvSpPr>
          <p:cNvPr id="79" name="Curved Right Arrow 78"/>
          <p:cNvSpPr/>
          <p:nvPr/>
        </p:nvSpPr>
        <p:spPr>
          <a:xfrm rot="17590719">
            <a:off x="6897974" y="5536570"/>
            <a:ext cx="331773" cy="750684"/>
          </a:xfrm>
          <a:prstGeom prst="curvedRigh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0" name="Subtitle 2"/>
          <p:cNvSpPr txBox="1">
            <a:spLocks/>
          </p:cNvSpPr>
          <p:nvPr/>
        </p:nvSpPr>
        <p:spPr>
          <a:xfrm>
            <a:off x="6141772" y="6046631"/>
            <a:ext cx="1926860" cy="63535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dirty="0" err="1" smtClean="0">
                <a:solidFill>
                  <a:schemeClr val="bg1"/>
                </a:solidFill>
              </a:rPr>
              <a:t>ACA_time_elapse</a:t>
            </a:r>
            <a:r>
              <a:rPr lang="en-US" sz="1000" dirty="0" smtClean="0">
                <a:solidFill>
                  <a:schemeClr val="bg1"/>
                </a:solidFill>
              </a:rPr>
              <a:t> &lt;  ACA_AVOID_UP_MAX</a:t>
            </a:r>
          </a:p>
        </p:txBody>
      </p:sp>
      <p:sp>
        <p:nvSpPr>
          <p:cNvPr id="81" name="Subtitle 2"/>
          <p:cNvSpPr txBox="1">
            <a:spLocks/>
          </p:cNvSpPr>
          <p:nvPr/>
        </p:nvSpPr>
        <p:spPr>
          <a:xfrm>
            <a:off x="-296214" y="3090927"/>
            <a:ext cx="1622756" cy="74697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000" b="1" dirty="0" smtClean="0">
                <a:solidFill>
                  <a:schemeClr val="bg1"/>
                </a:solidFill>
              </a:rPr>
              <a:t>Avoid_done = 1</a:t>
            </a:r>
          </a:p>
        </p:txBody>
      </p:sp>
      <p:sp>
        <p:nvSpPr>
          <p:cNvPr id="51" name="TextBox 50"/>
          <p:cNvSpPr txBox="1"/>
          <p:nvPr/>
        </p:nvSpPr>
        <p:spPr>
          <a:xfrm>
            <a:off x="-46417" y="685078"/>
            <a:ext cx="5557408" cy="2308324"/>
          </a:xfrm>
          <a:prstGeom prst="rect">
            <a:avLst/>
          </a:prstGeom>
          <a:noFill/>
          <a:ln w="28575">
            <a:noFill/>
          </a:ln>
        </p:spPr>
        <p:txBody>
          <a:bodyPr wrap="square" rtlCol="0">
            <a:spAutoFit/>
          </a:bodyPr>
          <a:lstStyle/>
          <a:p>
            <a:r>
              <a:rPr lang="en-US" altLang="zh-CN" sz="1600" dirty="0" smtClean="0">
                <a:solidFill>
                  <a:schemeClr val="bg2">
                    <a:lumMod val="50000"/>
                  </a:schemeClr>
                </a:solidFill>
                <a:cs typeface="Times New Roman" panose="02020603050405020304" pitchFamily="18" charset="0"/>
              </a:rPr>
              <a:t>lidar_cm</a:t>
            </a:r>
            <a:r>
              <a:rPr lang="en-US" altLang="zh-CN" sz="1600" dirty="0">
                <a:solidFill>
                  <a:schemeClr val="bg2">
                    <a:lumMod val="50000"/>
                  </a:schemeClr>
                </a:solidFill>
                <a:cs typeface="Times New Roman" panose="02020603050405020304" pitchFamily="18" charset="0"/>
              </a:rPr>
              <a:t> </a:t>
            </a:r>
            <a:r>
              <a:rPr lang="en-US" altLang="zh-CN" sz="1600" dirty="0" smtClean="0">
                <a:solidFill>
                  <a:schemeClr val="bg2">
                    <a:lumMod val="50000"/>
                  </a:schemeClr>
                </a:solidFill>
                <a:cs typeface="Times New Roman" panose="02020603050405020304" pitchFamily="18" charset="0"/>
              </a:rPr>
              <a:t>– </a:t>
            </a:r>
            <a:r>
              <a:rPr lang="en-US" altLang="zh-CN" sz="1600" dirty="0" smtClean="0">
                <a:solidFill>
                  <a:schemeClr val="accent1">
                    <a:lumMod val="60000"/>
                    <a:lumOff val="40000"/>
                  </a:schemeClr>
                </a:solidFill>
                <a:latin typeface="Times New Roman" panose="02020603050405020304" pitchFamily="18" charset="0"/>
                <a:cs typeface="Times New Roman" panose="02020603050405020304" pitchFamily="18" charset="0"/>
              </a:rPr>
              <a:t>variable recording distance measured by </a:t>
            </a:r>
            <a:r>
              <a:rPr lang="en-US" altLang="zh-CN" sz="16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lidar</a:t>
            </a:r>
            <a:endParaRPr lang="en-US" altLang="zh-CN" sz="16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1600" dirty="0" err="1" smtClean="0">
                <a:solidFill>
                  <a:schemeClr val="bg2">
                    <a:lumMod val="50000"/>
                  </a:schemeClr>
                </a:solidFill>
                <a:cs typeface="Times New Roman" panose="02020603050405020304" pitchFamily="18" charset="0"/>
              </a:rPr>
              <a:t>ACA_time_elapse</a:t>
            </a:r>
            <a:r>
              <a:rPr lang="en-US" sz="1600" dirty="0" smtClean="0">
                <a:solidFill>
                  <a:schemeClr val="bg2">
                    <a:lumMod val="50000"/>
                  </a:schemeClr>
                </a:solidFill>
                <a:cs typeface="Times New Roman" panose="02020603050405020304" pitchFamily="18" charset="0"/>
              </a:rPr>
              <a:t>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time elapsed after </a:t>
            </a:r>
            <a:r>
              <a:rPr lang="en-US" sz="1600" dirty="0" smtClean="0">
                <a:solidFill>
                  <a:schemeClr val="accent1">
                    <a:lumMod val="60000"/>
                    <a:lumOff val="40000"/>
                  </a:schemeClr>
                </a:solidFill>
                <a:latin typeface="Times New Roman" panose="02020603050405020304" pitchFamily="18" charset="0"/>
                <a:cs typeface="Times New Roman" panose="02020603050405020304" pitchFamily="18" charset="0"/>
              </a:rPr>
              <a:t>changing direction</a:t>
            </a:r>
            <a:endParaRPr lang="en-US" altLang="zh-CN" sz="16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1600" dirty="0" smtClean="0">
                <a:solidFill>
                  <a:schemeClr val="bg2">
                    <a:lumMod val="50000"/>
                  </a:schemeClr>
                </a:solidFill>
                <a:cs typeface="Times New Roman" panose="02020603050405020304" pitchFamily="18" charset="0"/>
              </a:rPr>
              <a:t>avoid_done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60000"/>
                    <a:lumOff val="40000"/>
                  </a:schemeClr>
                </a:solidFill>
                <a:latin typeface="Times New Roman" panose="02020603050405020304" pitchFamily="18" charset="0"/>
                <a:cs typeface="Times New Roman" panose="02020603050405020304" pitchFamily="18" charset="0"/>
              </a:rPr>
              <a:t>boolean</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 flag for </a:t>
            </a:r>
            <a:r>
              <a:rPr lang="en-US" sz="1600" dirty="0" err="1">
                <a:solidFill>
                  <a:schemeClr val="accent1">
                    <a:lumMod val="60000"/>
                    <a:lumOff val="40000"/>
                  </a:schemeClr>
                </a:solidFill>
                <a:latin typeface="Times New Roman" panose="02020603050405020304" pitchFamily="18" charset="0"/>
                <a:cs typeface="Times New Roman" panose="02020603050405020304" pitchFamily="18" charset="0"/>
              </a:rPr>
              <a:t>quiting</a:t>
            </a:r>
            <a:r>
              <a:rPr lang="en-US" sz="1600" dirty="0">
                <a:solidFill>
                  <a:schemeClr val="accent1">
                    <a:lumMod val="60000"/>
                    <a:lumOff val="40000"/>
                  </a:schemeClr>
                </a:solidFill>
                <a:latin typeface="Times New Roman" panose="02020603050405020304" pitchFamily="18" charset="0"/>
                <a:cs typeface="Times New Roman" panose="02020603050405020304" pitchFamily="18" charset="0"/>
              </a:rPr>
              <a:t> Avoid state</a:t>
            </a:r>
          </a:p>
          <a:p>
            <a:r>
              <a:rPr lang="en-US" sz="1600" dirty="0" smtClean="0">
                <a:solidFill>
                  <a:srgbClr val="7030A0"/>
                </a:solidFill>
                <a:latin typeface="Times New Roman" panose="02020603050405020304" pitchFamily="18" charset="0"/>
                <a:cs typeface="Times New Roman" panose="02020603050405020304" pitchFamily="18" charset="0"/>
              </a:rPr>
              <a:t>#</a:t>
            </a:r>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ACA_LIDAR_AVOID_THR  350</a:t>
            </a:r>
          </a:p>
          <a:p>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ACA_AVOID_STAY_MIN  500</a:t>
            </a:r>
          </a:p>
          <a:p>
            <a:r>
              <a:rPr lang="en-US" sz="1600" dirty="0" smtClean="0">
                <a:solidFill>
                  <a:srgbClr val="7030A0"/>
                </a:solidFill>
                <a:latin typeface="Times New Roman" panose="02020603050405020304" pitchFamily="18" charset="0"/>
                <a:cs typeface="Times New Roman" panose="02020603050405020304" pitchFamily="18" charset="0"/>
              </a:rPr>
              <a:t>#</a:t>
            </a:r>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ACA_AVOID_HOR_MAX  5000</a:t>
            </a:r>
          </a:p>
          <a:p>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ACA_AVOID_HOR_MIN  3000</a:t>
            </a:r>
          </a:p>
          <a:p>
            <a:r>
              <a:rPr lang="en-US" sz="1600" dirty="0">
                <a:solidFill>
                  <a:srgbClr val="7030A0"/>
                </a:solidFill>
                <a:latin typeface="Times New Roman" panose="02020603050405020304" pitchFamily="18" charset="0"/>
                <a:cs typeface="Times New Roman" panose="02020603050405020304" pitchFamily="18" charset="0"/>
              </a:rPr>
              <a:t>#define </a:t>
            </a:r>
            <a:r>
              <a:rPr lang="en-US" sz="1600" dirty="0" smtClean="0">
                <a:solidFill>
                  <a:schemeClr val="bg2">
                    <a:lumMod val="50000"/>
                  </a:schemeClr>
                </a:solidFill>
                <a:latin typeface="Times New Roman" panose="02020603050405020304" pitchFamily="18" charset="0"/>
                <a:cs typeface="Times New Roman" panose="02020603050405020304" pitchFamily="18" charset="0"/>
              </a:rPr>
              <a:t>ACA_AVOID_UP_MAX </a:t>
            </a:r>
            <a:r>
              <a:rPr lang="en-US" sz="1600" dirty="0">
                <a:solidFill>
                  <a:schemeClr val="bg2">
                    <a:lumMod val="50000"/>
                  </a:schemeClr>
                </a:solidFill>
                <a:latin typeface="Times New Roman" panose="02020603050405020304" pitchFamily="18" charset="0"/>
                <a:cs typeface="Times New Roman" panose="02020603050405020304" pitchFamily="18" charset="0"/>
              </a:rPr>
              <a:t>5000</a:t>
            </a:r>
          </a:p>
          <a:p>
            <a:endParaRPr lang="en-US" sz="16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2" name="Parallelogram 51"/>
          <p:cNvSpPr/>
          <p:nvPr/>
        </p:nvSpPr>
        <p:spPr>
          <a:xfrm rot="16200000">
            <a:off x="9007381" y="2899879"/>
            <a:ext cx="1770889" cy="598272"/>
          </a:xfrm>
          <a:prstGeom prst="parallelogram">
            <a:avLst>
              <a:gd name="adj" fmla="val 263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8960660" y="3131807"/>
            <a:ext cx="429945" cy="463661"/>
            <a:chOff x="6838181" y="2029440"/>
            <a:chExt cx="633911" cy="683622"/>
          </a:xfrm>
        </p:grpSpPr>
        <p:sp>
          <p:nvSpPr>
            <p:cNvPr id="62" name="椭圆 9"/>
            <p:cNvSpPr/>
            <p:nvPr/>
          </p:nvSpPr>
          <p:spPr>
            <a:xfrm>
              <a:off x="6838181" y="2029440"/>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3" name="椭圆 10"/>
            <p:cNvSpPr/>
            <p:nvPr/>
          </p:nvSpPr>
          <p:spPr>
            <a:xfrm>
              <a:off x="7265988" y="2029440"/>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椭圆 11"/>
            <p:cNvSpPr/>
            <p:nvPr/>
          </p:nvSpPr>
          <p:spPr>
            <a:xfrm>
              <a:off x="7265988" y="2506958"/>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椭圆 12"/>
            <p:cNvSpPr/>
            <p:nvPr/>
          </p:nvSpPr>
          <p:spPr>
            <a:xfrm>
              <a:off x="6842207" y="2503389"/>
              <a:ext cx="206104" cy="20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68" name="直接连接符 18"/>
            <p:cNvCxnSpPr>
              <a:stCxn id="62" idx="5"/>
              <a:endCxn id="65" idx="1"/>
            </p:cNvCxnSpPr>
            <p:nvPr/>
          </p:nvCxnSpPr>
          <p:spPr>
            <a:xfrm>
              <a:off x="7014102" y="2205361"/>
              <a:ext cx="282069" cy="331780"/>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20"/>
            <p:cNvCxnSpPr>
              <a:stCxn id="63" idx="3"/>
              <a:endCxn id="66" idx="7"/>
            </p:cNvCxnSpPr>
            <p:nvPr/>
          </p:nvCxnSpPr>
          <p:spPr>
            <a:xfrm flipH="1">
              <a:off x="7018128" y="2205361"/>
              <a:ext cx="278043" cy="328211"/>
            </a:xfrm>
            <a:prstGeom prst="line">
              <a:avLst/>
            </a:prstGeom>
          </p:spPr>
          <p:style>
            <a:lnRef idx="1">
              <a:schemeClr val="dk1"/>
            </a:lnRef>
            <a:fillRef idx="0">
              <a:schemeClr val="dk1"/>
            </a:fillRef>
            <a:effectRef idx="0">
              <a:schemeClr val="dk1"/>
            </a:effectRef>
            <a:fontRef idx="minor">
              <a:schemeClr val="tx1"/>
            </a:fontRef>
          </p:style>
        </p:cxnSp>
        <p:sp>
          <p:nvSpPr>
            <p:cNvPr id="70" name="Parallelogram 69"/>
            <p:cNvSpPr/>
            <p:nvPr/>
          </p:nvSpPr>
          <p:spPr>
            <a:xfrm>
              <a:off x="7096378" y="2288262"/>
              <a:ext cx="117515" cy="172757"/>
            </a:xfrm>
            <a:prstGeom prst="parallelogram">
              <a:avLst>
                <a:gd name="adj" fmla="val 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78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4.16667E-6 7.40741E-7 L -0.00782 -0.13264 " pathEditMode="relative" rAng="0" ptsTypes="AA">
                                      <p:cBhvr>
                                        <p:cTn id="34" dur="2000" fill="hold"/>
                                        <p:tgtEl>
                                          <p:spTgt spid="53"/>
                                        </p:tgtEl>
                                        <p:attrNameLst>
                                          <p:attrName>ppt_x</p:attrName>
                                          <p:attrName>ppt_y</p:attrName>
                                        </p:attrNameLst>
                                      </p:cBhvr>
                                      <p:rCtr x="-339" y="-641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00781 -0.13264 L 0.02604 0.10509 " pathEditMode="relative" rAng="0" ptsTypes="AA">
                                      <p:cBhvr>
                                        <p:cTn id="52" dur="2000" fill="hold"/>
                                        <p:tgtEl>
                                          <p:spTgt spid="53"/>
                                        </p:tgtEl>
                                        <p:attrNameLst>
                                          <p:attrName>ppt_x</p:attrName>
                                          <p:attrName>ppt_y</p:attrName>
                                        </p:attrNameLst>
                                      </p:cBhvr>
                                      <p:rCtr x="1654" y="11875"/>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nodeType="clickEffect">
                                  <p:stCondLst>
                                    <p:cond delay="0"/>
                                  </p:stCondLst>
                                  <p:childTnLst>
                                    <p:animMotion origin="layout" path="M 0.02605 0.10509 L 0.04128 -0.00278 " pathEditMode="relative" rAng="0" ptsTypes="AA">
                                      <p:cBhvr>
                                        <p:cTn id="70" dur="2000" fill="hold"/>
                                        <p:tgtEl>
                                          <p:spTgt spid="53"/>
                                        </p:tgtEl>
                                        <p:attrNameLst>
                                          <p:attrName>ppt_x</p:attrName>
                                          <p:attrName>ppt_y</p:attrName>
                                        </p:attrNameLst>
                                      </p:cBhvr>
                                      <p:rCtr x="755" y="-5394"/>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04127 -0.00278 L 0.1655 -0.02801 " pathEditMode="relative" rAng="0" ptsTypes="AA">
                                      <p:cBhvr>
                                        <p:cTn id="102" dur="2000" fill="hold"/>
                                        <p:tgtEl>
                                          <p:spTgt spid="53"/>
                                        </p:tgtEl>
                                        <p:attrNameLst>
                                          <p:attrName>ppt_x</p:attrName>
                                          <p:attrName>ppt_y</p:attrName>
                                        </p:attrNameLst>
                                      </p:cBhvr>
                                      <p:rCtr x="6068" y="-1481"/>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p:bldP spid="40" grpId="0"/>
      <p:bldP spid="37" grpId="0" animBg="1"/>
      <p:bldP spid="41" grpId="0" animBg="1"/>
      <p:bldP spid="42" grpId="0"/>
      <p:bldP spid="47" grpId="0"/>
      <p:bldP spid="48" grpId="0" animBg="1"/>
      <p:bldP spid="49" grpId="0" animBg="1"/>
      <p:bldP spid="50" grpId="0"/>
      <p:bldP spid="54" grpId="0" animBg="1"/>
      <p:bldP spid="55" grpId="0"/>
      <p:bldP spid="56" grpId="0" animBg="1"/>
      <p:bldP spid="57" grpId="0"/>
      <p:bldP spid="58" grpId="0" animBg="1"/>
      <p:bldP spid="59" grpId="0"/>
      <p:bldP spid="60" grpId="0" animBg="1"/>
      <p:bldP spid="61" grpId="0"/>
      <p:bldP spid="67" grpId="0"/>
      <p:bldP spid="72" grpId="0" animBg="1"/>
      <p:bldP spid="73" grpId="0" animBg="1"/>
      <p:bldP spid="74" grpId="0" animBg="1"/>
      <p:bldP spid="76" grpId="0"/>
      <p:bldP spid="77" grpId="0"/>
      <p:bldP spid="79" grpId="0" animBg="1"/>
      <p:bldP spid="80" grpId="0"/>
      <p:bldP spid="81" grpId="0"/>
      <p:bldP spid="51" grpId="0"/>
      <p:bldP spid="52" grpId="0" animBg="1"/>
    </p:bldLst>
  </p:timing>
</p:sld>
</file>

<file path=ppt/theme/theme1.xml><?xml version="1.0" encoding="utf-8"?>
<a:theme xmlns:a="http://schemas.openxmlformats.org/drawingml/2006/main" name="Slice">
  <a:themeElements>
    <a:clrScheme name="Slice">
      <a:dk1>
        <a:sysClr val="windowText" lastClr="000000"/>
      </a:dk1>
      <a:lt1>
        <a:sysClr val="window" lastClr="CEEACA"/>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703</TotalTime>
  <Words>1366</Words>
  <Application>Microsoft Office PowerPoint</Application>
  <PresentationFormat>Widescreen</PresentationFormat>
  <Paragraphs>251</Paragraphs>
  <Slides>14</Slides>
  <Notes>0</Notes>
  <HiddenSlides>0</HiddenSlides>
  <MMClips>4</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宋体</vt:lpstr>
      <vt:lpstr>幼圆</vt:lpstr>
      <vt:lpstr>Arial</vt:lpstr>
      <vt:lpstr>Calibri</vt:lpstr>
      <vt:lpstr>Century Gothic</vt:lpstr>
      <vt:lpstr>Consolas</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vt:lpstr>
      <vt:lpstr>Video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朱忞杰</dc:creator>
  <cp:lastModifiedBy>朱忞杰</cp:lastModifiedBy>
  <cp:revision>65</cp:revision>
  <dcterms:created xsi:type="dcterms:W3CDTF">2015-05-26T19:04:44Z</dcterms:created>
  <dcterms:modified xsi:type="dcterms:W3CDTF">2015-06-02T20:28:14Z</dcterms:modified>
</cp:coreProperties>
</file>