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0"/>
  </p:normalViewPr>
  <p:slideViewPr>
    <p:cSldViewPr snapToGrid="0" snapToObjects="1">
      <p:cViewPr varScale="1">
        <p:scale>
          <a:sx n="76" d="100"/>
          <a:sy n="76" d="100"/>
        </p:scale>
        <p:origin x="21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42F8-CB74-0F46-8756-30C6281B5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2A7D6-28B9-274E-8272-77CAAE6E2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C40A-4E93-434F-8238-4B88721D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868E-9643-4E4F-A4FC-357073F330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E189C-8976-FD43-87B3-FC4851B5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C8D5-5F1B-D04F-A18B-505417A4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1E0A-C79E-AB48-93E5-373CC16C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39BDB-6757-544E-9654-BC30CFB89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99D3F-F1BD-6A47-BB96-62FFE7AA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868E-9643-4E4F-A4FC-357073F330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77B14-DC81-3F46-95FB-95B6B32C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D0C1-828D-2949-B892-4EC24504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0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AC31E-FEB2-B549-A53E-E000AAE58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2E7AD-2C93-784E-B6A1-7CBCEA4D3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2438C-3766-A64C-AA2D-396F6FB3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868E-9643-4E4F-A4FC-357073F330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E5FFA-CA7F-DC4D-AE73-7C7E6D5F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79B3D-D2E3-DB4A-AA8A-7F6DBF47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3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5A86-1008-3549-8C23-D0ECF7EC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38A0-0ED9-3847-9F9C-E6B1B5D47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5D5B-CF9D-8C42-B9A2-FD3715F8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868E-9643-4E4F-A4FC-357073F330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56874-3BF3-1A4A-8750-3131AD14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BD4A-EBF6-404B-8F32-0D24A271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9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165D-79E2-B443-8D20-6A2CCDD1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945BC-B322-E647-B11C-CA1D94743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1177C-006A-9F49-8A40-37C342B7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868E-9643-4E4F-A4FC-357073F330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5C48-DACA-F345-BAC1-56D20BCE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6D807-5E1E-8644-B47D-F1091DF8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FC07-26EA-7843-810E-EAA1F46B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59014-9A54-214B-A10C-25BBC408F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635E9-C6D1-864F-A79D-EFB5F924B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C12CB-3D54-144C-8A7D-DC385FE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868E-9643-4E4F-A4FC-357073F330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BE01-9E8C-CA44-9DEA-7DA0138D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87CB2-E146-9E4F-AC74-5662D141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354C-DA25-634C-8EC5-746A47A5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B8B44-8B31-C04A-842F-90650A433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01E70-6EC4-E24A-AE28-792E3E2D1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B061C-1CFE-CE4B-A6B9-F8C2DD2F0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CAFB-521C-B34C-9344-F9E49D130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1C93D-C530-0848-800C-D1D6EC96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868E-9643-4E4F-A4FC-357073F330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E6FA1-BBCD-5A42-8265-72C4C409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2078F-061B-A443-979F-3AABB423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4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57D5-83AD-574D-AEC6-63E96C3F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583AC-078E-7E44-B593-83297EBE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868E-9643-4E4F-A4FC-357073F330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E7E5C-FEE0-7847-9FB8-A4BA9E5A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0C062-DDD2-954E-9574-176BAF79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0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36C0C-6F80-7747-ADC0-8BF0BF38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868E-9643-4E4F-A4FC-357073F330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B584B-2586-E846-A623-7B4F6D37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57F87-47E2-9646-ACE8-AE23E114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4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633C-C9FD-5F4C-8CC3-A8E06A96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2066A-D08D-8A4A-86C7-B9AEF1EDE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FAC5B-E014-FE4A-AB1D-E16420A88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7F968-DC98-9B43-99B2-B884F111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868E-9643-4E4F-A4FC-357073F330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2FEB4-8646-D545-B5CB-79B1AA18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E4BAB-50E0-6B4E-AE52-469A0755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0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DB07-2685-3743-8349-FCB31BBA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3F390-EA56-AA40-9CA9-26A92F3B1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3C259-6DF6-EE46-95CF-DB4F6ADD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5FD9-0279-E640-A52E-84990997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868E-9643-4E4F-A4FC-357073F330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5CAE5-70B6-4D42-90C4-E3A8AF05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07647-9B4E-BC49-871F-FD2B71A3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8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9061E-70E7-F94B-B4FB-60297306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D4F2A-1B63-C44F-BA1D-E48F39858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ACACA-8E35-F04E-9F1A-A0A84BFD1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2868E-9643-4E4F-A4FC-357073F3309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B909C-ADC8-8E43-9678-20E57DAFA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B671-E756-B543-8744-615ADC5C6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8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0E6278-E413-7445-B928-149642AAF19B}"/>
              </a:ext>
            </a:extLst>
          </p:cNvPr>
          <p:cNvSpPr/>
          <p:nvPr/>
        </p:nvSpPr>
        <p:spPr>
          <a:xfrm>
            <a:off x="1187532" y="807522"/>
            <a:ext cx="2956956" cy="1460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Original Sample (RNA/DNA)</a:t>
            </a:r>
          </a:p>
          <a:p>
            <a:pPr algn="ctr"/>
            <a:r>
              <a:rPr lang="en-US" sz="1600" dirty="0"/>
              <a:t>[may also contain contamination,</a:t>
            </a:r>
          </a:p>
          <a:p>
            <a:pPr algn="ctr"/>
            <a:r>
              <a:rPr lang="en-US" sz="1600" dirty="0" err="1"/>
              <a:t>polyA</a:t>
            </a:r>
            <a:r>
              <a:rPr lang="en-US" sz="1600" dirty="0"/>
              <a:t> tails, etc.]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37E57D70-6692-C644-9BD4-3C8D922BF46F}"/>
              </a:ext>
            </a:extLst>
          </p:cNvPr>
          <p:cNvSpPr/>
          <p:nvPr/>
        </p:nvSpPr>
        <p:spPr>
          <a:xfrm>
            <a:off x="4997532" y="807521"/>
            <a:ext cx="2956956" cy="146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Library Preparation</a:t>
            </a:r>
          </a:p>
          <a:p>
            <a:pPr algn="ctr"/>
            <a:r>
              <a:rPr lang="en-US" sz="1600" dirty="0"/>
              <a:t>[Includes fragmentation, adapter ligation]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EA10248C-6D19-5B4B-A5F8-E7F7E0244020}"/>
              </a:ext>
            </a:extLst>
          </p:cNvPr>
          <p:cNvSpPr/>
          <p:nvPr/>
        </p:nvSpPr>
        <p:spPr>
          <a:xfrm>
            <a:off x="8665028" y="807520"/>
            <a:ext cx="2956956" cy="146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PCR Enrichment</a:t>
            </a:r>
          </a:p>
          <a:p>
            <a:pPr algn="ctr"/>
            <a:r>
              <a:rPr lang="en-US" sz="1600" dirty="0"/>
              <a:t>[not always]</a:t>
            </a: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C92543B1-A81F-1D4D-89FA-523B66B5F291}"/>
              </a:ext>
            </a:extLst>
          </p:cNvPr>
          <p:cNvSpPr/>
          <p:nvPr/>
        </p:nvSpPr>
        <p:spPr>
          <a:xfrm>
            <a:off x="1187532" y="3060758"/>
            <a:ext cx="2956956" cy="146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Final Library</a:t>
            </a:r>
          </a:p>
          <a:p>
            <a:pPr algn="ctr"/>
            <a:r>
              <a:rPr lang="en-US" sz="1600" dirty="0"/>
              <a:t>QA/QC traces</a:t>
            </a:r>
          </a:p>
        </p:txBody>
      </p:sp>
      <p:pic>
        <p:nvPicPr>
          <p:cNvPr id="363" name="Picture 362">
            <a:extLst>
              <a:ext uri="{FF2B5EF4-FFF2-40B4-BE49-F238E27FC236}">
                <a16:creationId xmlns:a16="http://schemas.microsoft.com/office/drawing/2014/main" id="{A5EC3E5D-AEB3-544D-A9C6-FE65BFBEE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32" y="4737089"/>
            <a:ext cx="2956956" cy="1812528"/>
          </a:xfrm>
          <a:prstGeom prst="rect">
            <a:avLst/>
          </a:prstGeom>
        </p:spPr>
      </p:pic>
      <p:sp>
        <p:nvSpPr>
          <p:cNvPr id="364" name="Rectangle 363">
            <a:extLst>
              <a:ext uri="{FF2B5EF4-FFF2-40B4-BE49-F238E27FC236}">
                <a16:creationId xmlns:a16="http://schemas.microsoft.com/office/drawing/2014/main" id="{7199C0B0-3D37-9F45-9F95-ECDB8A97DBFC}"/>
              </a:ext>
            </a:extLst>
          </p:cNvPr>
          <p:cNvSpPr/>
          <p:nvPr/>
        </p:nvSpPr>
        <p:spPr>
          <a:xfrm>
            <a:off x="4997532" y="3060758"/>
            <a:ext cx="2956956" cy="146066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Inclusion of </a:t>
            </a:r>
            <a:r>
              <a:rPr lang="en-US" sz="2000" dirty="0" err="1"/>
              <a:t>PhiX</a:t>
            </a:r>
            <a:endParaRPr lang="en-US" sz="2000" dirty="0"/>
          </a:p>
          <a:p>
            <a:pPr algn="ctr"/>
            <a:r>
              <a:rPr lang="en-US" sz="2000" dirty="0"/>
              <a:t>By sequencing center</a:t>
            </a:r>
          </a:p>
          <a:p>
            <a:pPr algn="ctr"/>
            <a:r>
              <a:rPr lang="en-US" sz="2000" dirty="0"/>
              <a:t>For QA purposes</a:t>
            </a:r>
            <a:endParaRPr lang="en-US" sz="1600" dirty="0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37346469-2E2D-7949-BEC2-A7C204E438FC}"/>
              </a:ext>
            </a:extLst>
          </p:cNvPr>
          <p:cNvSpPr/>
          <p:nvPr/>
        </p:nvSpPr>
        <p:spPr>
          <a:xfrm>
            <a:off x="8807532" y="3056514"/>
            <a:ext cx="2956956" cy="1460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Final Sequencing Stats</a:t>
            </a:r>
          </a:p>
          <a:p>
            <a:pPr algn="ctr"/>
            <a:r>
              <a:rPr lang="en-US" sz="2000" dirty="0"/>
              <a:t>(characteristics and quality)</a:t>
            </a:r>
            <a:endParaRPr lang="en-US" sz="1600" dirty="0"/>
          </a:p>
        </p:txBody>
      </p:sp>
      <p:pic>
        <p:nvPicPr>
          <p:cNvPr id="366" name="Picture 365">
            <a:extLst>
              <a:ext uri="{FF2B5EF4-FFF2-40B4-BE49-F238E27FC236}">
                <a16:creationId xmlns:a16="http://schemas.microsoft.com/office/drawing/2014/main" id="{22AABC46-508D-9441-9E47-005CF730C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532" y="4798796"/>
            <a:ext cx="2956956" cy="1891760"/>
          </a:xfrm>
          <a:prstGeom prst="rect">
            <a:avLst/>
          </a:prstGeom>
        </p:spPr>
      </p:pic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95A58876-AF43-DE4F-8D8C-239A121BC9E1}"/>
              </a:ext>
            </a:extLst>
          </p:cNvPr>
          <p:cNvCxnSpPr/>
          <p:nvPr/>
        </p:nvCxnSpPr>
        <p:spPr>
          <a:xfrm>
            <a:off x="4144488" y="1540933"/>
            <a:ext cx="8530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A3079882-8580-7D4C-81A2-2669415555BC}"/>
              </a:ext>
            </a:extLst>
          </p:cNvPr>
          <p:cNvCxnSpPr/>
          <p:nvPr/>
        </p:nvCxnSpPr>
        <p:spPr>
          <a:xfrm>
            <a:off x="7811984" y="1540933"/>
            <a:ext cx="8530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0F2857AB-5F8A-E94E-A6C9-1797FB3BAE44}"/>
              </a:ext>
            </a:extLst>
          </p:cNvPr>
          <p:cNvCxnSpPr/>
          <p:nvPr/>
        </p:nvCxnSpPr>
        <p:spPr>
          <a:xfrm>
            <a:off x="4144488" y="3759199"/>
            <a:ext cx="8530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10642327-768D-1F4B-AC69-0C954FDD3309}"/>
              </a:ext>
            </a:extLst>
          </p:cNvPr>
          <p:cNvCxnSpPr/>
          <p:nvPr/>
        </p:nvCxnSpPr>
        <p:spPr>
          <a:xfrm>
            <a:off x="7954488" y="3793066"/>
            <a:ext cx="8530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>
            <a:extLst>
              <a:ext uri="{FF2B5EF4-FFF2-40B4-BE49-F238E27FC236}">
                <a16:creationId xmlns:a16="http://schemas.microsoft.com/office/drawing/2014/main" id="{38B04A23-7396-394D-9053-7D760712E423}"/>
              </a:ext>
            </a:extLst>
          </p:cNvPr>
          <p:cNvCxnSpPr>
            <a:cxnSpLocks/>
            <a:stCxn id="361" idx="2"/>
            <a:endCxn id="362" idx="0"/>
          </p:cNvCxnSpPr>
          <p:nvPr/>
        </p:nvCxnSpPr>
        <p:spPr>
          <a:xfrm rot="5400000">
            <a:off x="6008472" y="-1074277"/>
            <a:ext cx="792573" cy="747749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2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56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2</cp:revision>
  <dcterms:created xsi:type="dcterms:W3CDTF">2018-06-18T19:07:51Z</dcterms:created>
  <dcterms:modified xsi:type="dcterms:W3CDTF">2018-06-18T19:24:13Z</dcterms:modified>
</cp:coreProperties>
</file>