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2"/>
    <a:srgbClr val="F47E4D"/>
    <a:srgbClr val="D26A4D"/>
    <a:srgbClr val="002855"/>
    <a:srgbClr val="C89A2B"/>
    <a:srgbClr val="C2990E"/>
    <a:srgbClr val="D9AD06"/>
    <a:srgbClr val="FEFEF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0453"/>
    <p:restoredTop autoAdjust="0" sz="92535"/>
  </p:normalViewPr>
  <p:slideViewPr>
    <p:cSldViewPr snapToGrid="0">
      <p:cViewPr varScale="1">
        <p:scale>
          <a:sx d="100" n="114"/>
          <a:sy d="100" n="114"/>
        </p:scale>
        <p:origin x="192" y="168"/>
      </p:cViewPr>
      <p:guideLst>
        <p:guide orient="horz" pos="2157"/>
        <p:guide pos="3840"/>
      </p:guideLst>
    </p:cSldViewPr>
  </p:slideViewPr>
  <p:notesTextViewPr>
    <p:cViewPr>
      <p:scale>
        <a:sx d="1" n="1"/>
        <a:sy d="1" n="1"/>
      </p:scale>
      <p:origin x="0" y="0"/>
    </p:cViewPr>
  </p:notesTextViewPr>
  <p:notesViewPr>
    <p:cSldViewPr showGuides="1" snapToGrid="0">
      <p:cViewPr varScale="1">
        <p:scale>
          <a:sx d="100" n="78"/>
          <a:sy d="100" n="78"/>
        </p:scale>
        <p:origin x="-2022" y="-90"/>
      </p:cViewPr>
      <p:guideLst>
        <p:guide orient="horz" pos="2880"/>
        <p:guide pos="2160"/>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4" Type="http://schemas.openxmlformats.org/officeDocument/2006/relationships/tableStyles" Target="tableStyles.xml" /><Relationship Id="rId43" Type="http://schemas.openxmlformats.org/officeDocument/2006/relationships/theme" Target="theme/theme1.xml" /><Relationship Id="rId1" Type="http://schemas.openxmlformats.org/officeDocument/2006/relationships/slideMaster" Target="slideMasters/slideMaster1.xml" /><Relationship Id="rId42" Type="http://schemas.openxmlformats.org/officeDocument/2006/relationships/viewProps" Target="viewProps.xml" /><Relationship Id="rId41" Type="http://schemas.openxmlformats.org/officeDocument/2006/relationships/presProps" Target="presProps.xml" /><Relationship Id="rId40" Type="http://schemas.openxmlformats.org/officeDocument/2006/relationships/handoutMaster" Target="handoutMasters/handoutMaster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6" name="Rectangle 15"/>
          <p:cNvSpPr/>
          <p:nvPr userDrawn="1"/>
        </p:nvSpPr>
        <p:spPr bwMode="auto">
          <a:xfrm>
            <a:off x="-100110" y="0"/>
            <a:ext cx="12292110" cy="6835010"/>
          </a:xfrm>
          <a:prstGeom prst="rect">
            <a:avLst/>
          </a:prstGeom>
          <a:gradFill flip="none" rotWithShape="1">
            <a:gsLst>
              <a:gs pos="0">
                <a:srgbClr val="002855"/>
              </a:gs>
              <a:gs pos="100000">
                <a:schemeClr val="accent5"/>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13" name="Title 1"/>
          <p:cNvSpPr>
            <a:spLocks noGrp="1"/>
          </p:cNvSpPr>
          <p:nvPr>
            <p:ph type="title"/>
          </p:nvPr>
        </p:nvSpPr>
        <p:spPr>
          <a:xfrm>
            <a:off x="852193" y="858332"/>
            <a:ext cx="5236880" cy="2559173"/>
          </a:xfrm>
          <a:prstGeom prst="rect">
            <a:avLst/>
          </a:prstGeom>
        </p:spPr>
        <p:txBody>
          <a:bodyPr anchor="t" anchorCtr="0"/>
          <a:lstStyle>
            <a:lvl1pPr>
              <a:defRPr sz="4400" b="0" i="0">
                <a:solidFill>
                  <a:schemeClr val="bg1"/>
                </a:solidFill>
                <a:latin typeface="+mn-lt"/>
                <a:ea typeface="Arial" charset="0"/>
                <a:cs typeface="Arial" charset="0"/>
              </a:defRPr>
            </a:lvl1pPr>
          </a:lstStyle>
          <a:p>
            <a:r>
              <a:rPr lang="en-US" dirty="0"/>
              <a:t>Click to edit Master title style</a:t>
            </a:r>
          </a:p>
        </p:txBody>
      </p:sp>
      <p:sp>
        <p:nvSpPr>
          <p:cNvPr id="14" name="Content Placeholder 5"/>
          <p:cNvSpPr>
            <a:spLocks noGrp="1"/>
          </p:cNvSpPr>
          <p:nvPr>
            <p:ph sz="quarter" idx="4"/>
          </p:nvPr>
        </p:nvSpPr>
        <p:spPr>
          <a:xfrm>
            <a:off x="852193" y="3728847"/>
            <a:ext cx="4372662" cy="1093979"/>
          </a:xfrm>
          <a:prstGeom prst="rect">
            <a:avLst/>
          </a:prstGeom>
        </p:spPr>
        <p:txBody>
          <a:bodyPr/>
          <a:lstStyle>
            <a:lvl1pPr marL="0" indent="0">
              <a:buFontTx/>
              <a:buNone/>
              <a:defRPr sz="2400" b="0" i="0">
                <a:solidFill>
                  <a:schemeClr val="bg1"/>
                </a:solidFill>
                <a:latin typeface="+mn-lt"/>
                <a:ea typeface="Arial" charset="0"/>
                <a:cs typeface="Arial" charset="0"/>
              </a:defRPr>
            </a:lvl1pPr>
            <a:lvl2pPr marL="457200" indent="0">
              <a:buFontTx/>
              <a:buNone/>
              <a:defRPr sz="2000" b="0" i="0">
                <a:solidFill>
                  <a:schemeClr val="bg1"/>
                </a:solidFill>
                <a:latin typeface="Arial" charset="0"/>
                <a:ea typeface="Arial" charset="0"/>
                <a:cs typeface="Arial" charset="0"/>
              </a:defRPr>
            </a:lvl2pPr>
            <a:lvl3pPr marL="914400" indent="0">
              <a:buFontTx/>
              <a:buNone/>
              <a:defRPr b="0" i="0">
                <a:solidFill>
                  <a:schemeClr val="bg1"/>
                </a:solidFill>
                <a:latin typeface="Proxima Nova" charset="0"/>
                <a:ea typeface="Proxima Nova" charset="0"/>
                <a:cs typeface="Proxima Nova" charset="0"/>
              </a:defRPr>
            </a:lvl3pPr>
            <a:lvl4pPr marL="1371600" indent="0">
              <a:buFontTx/>
              <a:buNone/>
              <a:defRPr b="0" i="0">
                <a:solidFill>
                  <a:schemeClr val="bg1"/>
                </a:solidFill>
                <a:latin typeface="Proxima Nova" charset="0"/>
                <a:ea typeface="Proxima Nova" charset="0"/>
                <a:cs typeface="Proxima Nova" charset="0"/>
              </a:defRPr>
            </a:lvl4pPr>
            <a:lvl5pPr marL="1828800" indent="0">
              <a:buFontTx/>
              <a:buNone/>
              <a:defRPr b="0" i="0">
                <a:solidFill>
                  <a:schemeClr val="bg1"/>
                </a:solidFill>
                <a:latin typeface="Proxima Nova" charset="0"/>
                <a:ea typeface="Proxima Nova" charset="0"/>
                <a:cs typeface="Proxima Nova" charset="0"/>
              </a:defRPr>
            </a:lvl5pPr>
          </a:lstStyle>
          <a:p>
            <a:pPr lvl="0"/>
            <a:r>
              <a:rPr lang="en-US" dirty="0"/>
              <a:t>Click to edit Master text styles</a:t>
            </a:r>
          </a:p>
        </p:txBody>
      </p:sp>
      <p:pic>
        <p:nvPicPr>
          <p:cNvPr id="17" name="Picture 1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2193" y="5498322"/>
            <a:ext cx="2904750" cy="850394"/>
          </a:xfrm>
          <a:prstGeom prst="rect">
            <a:avLst/>
          </a:prstGeom>
        </p:spPr>
      </p:pic>
      <p:pic>
        <p:nvPicPr>
          <p:cNvPr id="6" name="Picture 5"/>
          <p:cNvPicPr>
            <a:picLocks noChangeAspect="1"/>
          </p:cNvPicPr>
          <p:nvPr userDrawn="1"/>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980649" y="838201"/>
            <a:ext cx="6654947" cy="57133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bwMode="auto">
          <a:xfrm>
            <a:off x="-100110" y="0"/>
            <a:ext cx="1741874" cy="6858000"/>
          </a:xfrm>
          <a:prstGeom prst="rect">
            <a:avLst/>
          </a:prstGeom>
          <a:gradFill flip="none" rotWithShape="1">
            <a:gsLst>
              <a:gs pos="0">
                <a:srgbClr val="002855"/>
              </a:gs>
              <a:gs pos="100000">
                <a:schemeClr val="accent5"/>
              </a:gs>
            </a:gsLst>
            <a:lin ang="135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 charset="0"/>
            </a:endParaRPr>
          </a:p>
        </p:txBody>
      </p:sp>
      <p:sp>
        <p:nvSpPr>
          <p:cNvPr id="8" name="Title 1"/>
          <p:cNvSpPr>
            <a:spLocks noGrp="1"/>
          </p:cNvSpPr>
          <p:nvPr>
            <p:ph type="title"/>
          </p:nvPr>
        </p:nvSpPr>
        <p:spPr>
          <a:xfrm>
            <a:off x="2047008" y="210017"/>
            <a:ext cx="9507683" cy="809843"/>
          </a:xfrm>
          <a:prstGeom prst="rect">
            <a:avLst/>
          </a:prstGeom>
        </p:spPr>
        <p:txBody>
          <a:bodyPr anchor="b"/>
          <a:lstStyle>
            <a:lvl1pPr>
              <a:defRPr sz="4000" b="0" i="0">
                <a:solidFill>
                  <a:srgbClr val="002062"/>
                </a:solidFill>
                <a:latin typeface="+mn-lt"/>
                <a:ea typeface="Arial" charset="0"/>
                <a:cs typeface="Arial" charset="0"/>
              </a:defRPr>
            </a:lvl1pPr>
          </a:lstStyle>
          <a:p>
            <a:r>
              <a:rPr lang="en-US" dirty="0"/>
              <a:t>Click to edit Master title style</a:t>
            </a:r>
          </a:p>
        </p:txBody>
      </p:sp>
      <p:sp>
        <p:nvSpPr>
          <p:cNvPr id="9" name="Content Placeholder 5"/>
          <p:cNvSpPr>
            <a:spLocks noGrp="1"/>
          </p:cNvSpPr>
          <p:nvPr>
            <p:ph sz="quarter" idx="4"/>
          </p:nvPr>
        </p:nvSpPr>
        <p:spPr>
          <a:xfrm>
            <a:off x="2047008" y="1195713"/>
            <a:ext cx="9507683" cy="4993950"/>
          </a:xfrm>
          <a:prstGeom prst="rect">
            <a:avLst/>
          </a:prstGeom>
        </p:spPr>
        <p:txBody>
          <a:bodyPr/>
          <a:lstStyle>
            <a:lvl1pPr>
              <a:defRPr sz="2400" b="0" i="0">
                <a:solidFill>
                  <a:srgbClr val="002062"/>
                </a:solidFill>
                <a:latin typeface="+mn-lt"/>
                <a:ea typeface="Arial" charset="0"/>
                <a:cs typeface="Arial" charset="0"/>
              </a:defRPr>
            </a:lvl1pPr>
            <a:lvl2pPr>
              <a:defRPr sz="1800" b="0" i="0">
                <a:solidFill>
                  <a:srgbClr val="002062"/>
                </a:solidFill>
                <a:latin typeface="+mn-lt"/>
                <a:ea typeface="Arial" charset="0"/>
                <a:cs typeface="Arial" charset="0"/>
              </a:defRPr>
            </a:lvl2pPr>
            <a:lvl3pPr>
              <a:defRPr sz="1800" b="0" i="0">
                <a:solidFill>
                  <a:srgbClr val="002062"/>
                </a:solidFill>
                <a:latin typeface="+mn-lt"/>
                <a:ea typeface="Arial" charset="0"/>
                <a:cs typeface="Arial" charset="0"/>
              </a:defRPr>
            </a:lvl3pPr>
            <a:lvl4pPr>
              <a:defRPr sz="1800" b="0" i="0">
                <a:solidFill>
                  <a:srgbClr val="002062"/>
                </a:solidFill>
                <a:latin typeface="+mn-lt"/>
                <a:ea typeface="Arial" charset="0"/>
                <a:cs typeface="Arial" charset="0"/>
              </a:defRPr>
            </a:lvl4pPr>
            <a:lvl5pPr>
              <a:defRPr sz="1800" b="0" i="0">
                <a:solidFill>
                  <a:srgbClr val="002062"/>
                </a:solidFill>
                <a:latin typeface="+mn-lt"/>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9557" y="5830052"/>
            <a:ext cx="1228350" cy="359611"/>
          </a:xfrm>
          <a:prstGeom prst="rect">
            <a:avLst/>
          </a:prstGeom>
        </p:spPr>
      </p:pic>
      <p:sp>
        <p:nvSpPr>
          <p:cNvPr id="12" name="TextBox 11"/>
          <p:cNvSpPr txBox="1"/>
          <p:nvPr userDrawn="1"/>
        </p:nvSpPr>
        <p:spPr>
          <a:xfrm>
            <a:off x="504127" y="6416527"/>
            <a:ext cx="533400" cy="307777"/>
          </a:xfrm>
          <a:prstGeom prst="rect">
            <a:avLst/>
          </a:prstGeom>
          <a:noFill/>
        </p:spPr>
        <p:txBody>
          <a:bodyPr wrap="square" rtlCol="0">
            <a:spAutoFit/>
          </a:bodyPr>
          <a:lstStyle/>
          <a:p>
            <a:fld id="{68709DF7-1BA5-F24E-B246-EA93780A536F}" type="slidenum">
              <a:rPr lang="en-US" sz="1400" smtClean="0">
                <a:solidFill>
                  <a:schemeClr val="bg1"/>
                </a:solidFill>
                <a:latin typeface="Arial" charset="0"/>
                <a:ea typeface="Arial" charset="0"/>
                <a:cs typeface="Arial" charset="0"/>
              </a:rPr>
              <a:t>‹#›</a:t>
            </a:fld>
            <a:endParaRPr lang="en-US" sz="1400" dirty="0">
              <a:solidFill>
                <a:schemeClr val="bg1"/>
              </a:solidFill>
              <a:latin typeface="Arial" charset="0"/>
              <a:ea typeface="Arial" charset="0"/>
              <a:cs typeface="Arial" charset="0"/>
            </a:endParaRPr>
          </a:p>
        </p:txBody>
      </p:sp>
      <p:pic>
        <p:nvPicPr>
          <p:cNvPr id="2" name="Picture 1"/>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14300" y="465396"/>
            <a:ext cx="1756064" cy="495162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3" Target="../slideLayouts/slideLayout3.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theme/theme1.xml" Type="http://schemas.openxmlformats.org/officeDocument/2006/relationships/theme" /><Relationship Id="rId5" Target="../slideLayouts/slideLayout5.xml" Type="http://schemas.openxmlformats.org/officeDocument/2006/relationships/slideLayout" /><Relationship Id="rId4" Target="../slideLayouts/slideLayout4.xml" Type="http://schemas.openxmlformats.org/officeDocument/2006/relationships/slideLayout" /><Relationship Id="rId7"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2"/>
      </p:bgRef>
    </p:bg>
    <p:spTree>
      <p:nvGrpSpPr>
        <p:cNvPr id="1" name=""/>
        <p:cNvGrpSpPr/>
        <p:nvPr/>
      </p:nvGrpSpPr>
      <p:grpSpPr>
        <a:xfrm>
          <a:off x="0" y="0"/>
          <a:ext cx="0" cy="0"/>
          <a:chOff x="0" y="0"/>
          <a:chExt cx="0" cy="0"/>
        </a:xfrm>
      </p:grpSpPr>
    </p:spTree>
  </p:cSld>
  <p:clrMap accent1="accent1" accent2="accent2" accent3="accent3" accent4="accent4" accent5="accent5" accent6="accent6" bg1="dk1" bg2="dk2" folHlink="folHlink" hlink="hlink" tx1="lt1" tx2="lt2"/>
  <p:sldLayoutIdLst>
    <p:sldLayoutId id="2147483695" r:id="rId1"/>
    <p:sldLayoutId id="2147483696" r:id="rId2"/>
    <p:sldLayoutId id="2147483702" r:id="rId3"/>
    <p:sldLayoutId id="2147483703" r:id="rId4"/>
    <p:sldLayoutId id="2147483701" r:id="rId5"/>
    <p:sldLayoutId id="2147483704" r:id="rId7"/>
  </p:sldLayoutIdLst>
  <p:txStyles>
    <p:titleStyle>
      <a:lvl1pPr algn="l" eaLnBrk="1" fontAlgn="base" hangingPunct="1" rtl="0">
        <a:spcBef>
          <a:spcPct val="0"/>
        </a:spcBef>
        <a:spcAft>
          <a:spcPct val="0"/>
        </a:spcAft>
        <a:defRPr b="1" baseline="0" cap="none" sz="2400">
          <a:solidFill>
            <a:srgbClr val="C2990E"/>
          </a:solidFill>
          <a:latin typeface="Lucida Sans"/>
          <a:ea typeface="+mj-ea"/>
          <a:cs typeface="Lucida Sans"/>
        </a:defRPr>
      </a:lvl1pPr>
      <a:lvl2pPr algn="l" eaLnBrk="1" fontAlgn="base" hangingPunct="1" rtl="0">
        <a:spcBef>
          <a:spcPct val="0"/>
        </a:spcBef>
        <a:spcAft>
          <a:spcPct val="0"/>
        </a:spcAft>
        <a:defRPr b="1" sz="2400">
          <a:solidFill>
            <a:srgbClr val="C2990E"/>
          </a:solidFill>
          <a:latin charset="0" pitchFamily="1" typeface="Verdana"/>
        </a:defRPr>
      </a:lvl2pPr>
      <a:lvl3pPr algn="l" eaLnBrk="1" fontAlgn="base" hangingPunct="1" rtl="0">
        <a:spcBef>
          <a:spcPct val="0"/>
        </a:spcBef>
        <a:spcAft>
          <a:spcPct val="0"/>
        </a:spcAft>
        <a:defRPr b="1" sz="2400">
          <a:solidFill>
            <a:srgbClr val="C2990E"/>
          </a:solidFill>
          <a:latin charset="0" pitchFamily="1" typeface="Verdana"/>
        </a:defRPr>
      </a:lvl3pPr>
      <a:lvl4pPr algn="l" eaLnBrk="1" fontAlgn="base" hangingPunct="1" rtl="0">
        <a:spcBef>
          <a:spcPct val="0"/>
        </a:spcBef>
        <a:spcAft>
          <a:spcPct val="0"/>
        </a:spcAft>
        <a:defRPr b="1" sz="2400">
          <a:solidFill>
            <a:srgbClr val="C2990E"/>
          </a:solidFill>
          <a:latin charset="0" pitchFamily="1" typeface="Verdana"/>
        </a:defRPr>
      </a:lvl4pPr>
      <a:lvl5pPr algn="l" eaLnBrk="1" fontAlgn="base" hangingPunct="1" rtl="0">
        <a:spcBef>
          <a:spcPct val="0"/>
        </a:spcBef>
        <a:spcAft>
          <a:spcPct val="0"/>
        </a:spcAft>
        <a:defRPr b="1" sz="2400">
          <a:solidFill>
            <a:srgbClr val="C2990E"/>
          </a:solidFill>
          <a:latin charset="0" pitchFamily="1" typeface="Verdana"/>
        </a:defRPr>
      </a:lvl5pPr>
      <a:lvl6pPr algn="l" eaLnBrk="1" fontAlgn="base" hangingPunct="1" marL="457200" rtl="0">
        <a:spcBef>
          <a:spcPct val="0"/>
        </a:spcBef>
        <a:spcAft>
          <a:spcPct val="0"/>
        </a:spcAft>
        <a:defRPr b="1" sz="2400">
          <a:solidFill>
            <a:srgbClr val="C2990E"/>
          </a:solidFill>
          <a:latin charset="0" pitchFamily="1" typeface="Verdana"/>
        </a:defRPr>
      </a:lvl6pPr>
      <a:lvl7pPr algn="l" eaLnBrk="1" fontAlgn="base" hangingPunct="1" marL="914400" rtl="0">
        <a:spcBef>
          <a:spcPct val="0"/>
        </a:spcBef>
        <a:spcAft>
          <a:spcPct val="0"/>
        </a:spcAft>
        <a:defRPr b="1" sz="2400">
          <a:solidFill>
            <a:srgbClr val="C2990E"/>
          </a:solidFill>
          <a:latin charset="0" pitchFamily="1" typeface="Verdana"/>
        </a:defRPr>
      </a:lvl7pPr>
      <a:lvl8pPr algn="l" eaLnBrk="1" fontAlgn="base" hangingPunct="1" marL="1371600" rtl="0">
        <a:spcBef>
          <a:spcPct val="0"/>
        </a:spcBef>
        <a:spcAft>
          <a:spcPct val="0"/>
        </a:spcAft>
        <a:defRPr b="1" sz="2400">
          <a:solidFill>
            <a:srgbClr val="C2990E"/>
          </a:solidFill>
          <a:latin charset="0" pitchFamily="1" typeface="Verdana"/>
        </a:defRPr>
      </a:lvl8pPr>
      <a:lvl9pPr algn="l" eaLnBrk="1" fontAlgn="base" hangingPunct="1" marL="1828800" rtl="0">
        <a:spcBef>
          <a:spcPct val="0"/>
        </a:spcBef>
        <a:spcAft>
          <a:spcPct val="0"/>
        </a:spcAft>
        <a:defRPr b="1" sz="2400">
          <a:solidFill>
            <a:srgbClr val="C2990E"/>
          </a:solidFill>
          <a:latin charset="0" pitchFamily="1" typeface="Verdana"/>
        </a:defRPr>
      </a:lvl9pPr>
    </p:titleStyle>
    <p:bodyStyle>
      <a:lvl1pPr algn="l" eaLnBrk="1" fontAlgn="base" hangingPunct="1" indent="-342900" marL="342900" rtl="0">
        <a:spcBef>
          <a:spcPct val="20000"/>
        </a:spcBef>
        <a:spcAft>
          <a:spcPct val="0"/>
        </a:spcAft>
        <a:buChar char="•"/>
        <a:defRPr b="1" sz="2000">
          <a:solidFill>
            <a:srgbClr val="002062"/>
          </a:solidFill>
          <a:latin typeface="Lucida Sans"/>
          <a:ea typeface="+mn-ea"/>
          <a:cs typeface="Lucida Sans"/>
        </a:defRPr>
      </a:lvl1pPr>
      <a:lvl2pPr algn="l" eaLnBrk="1" fontAlgn="base" hangingPunct="1" indent="-285750" marL="742950" rtl="0">
        <a:spcBef>
          <a:spcPct val="20000"/>
        </a:spcBef>
        <a:spcAft>
          <a:spcPct val="0"/>
        </a:spcAft>
        <a:buChar char="•"/>
        <a:defRPr b="1" sz="1600">
          <a:solidFill>
            <a:srgbClr val="002062"/>
          </a:solidFill>
          <a:latin typeface="Lucida Sans"/>
          <a:ea charset="-128" pitchFamily="-28" typeface="ＭＳ Ｐゴシック"/>
          <a:cs typeface="Lucida Sans"/>
        </a:defRPr>
      </a:lvl2pPr>
      <a:lvl3pPr algn="l" eaLnBrk="1" fontAlgn="base" hangingPunct="1" indent="-228600" marL="1143000" rtl="0">
        <a:spcBef>
          <a:spcPct val="20000"/>
        </a:spcBef>
        <a:spcAft>
          <a:spcPct val="0"/>
        </a:spcAft>
        <a:buChar char="•"/>
        <a:defRPr b="1" sz="1600">
          <a:solidFill>
            <a:srgbClr val="002062"/>
          </a:solidFill>
          <a:latin typeface="Lucida Sans"/>
          <a:ea charset="-128" pitchFamily="-28" typeface="ＭＳ Ｐゴシック"/>
          <a:cs typeface="Lucida Sans"/>
        </a:defRPr>
      </a:lvl3pPr>
      <a:lvl4pPr algn="l" eaLnBrk="1" fontAlgn="base" hangingPunct="1" indent="-228600" marL="1600200" rtl="0">
        <a:spcBef>
          <a:spcPct val="20000"/>
        </a:spcBef>
        <a:spcAft>
          <a:spcPct val="0"/>
        </a:spcAft>
        <a:buChar char="•"/>
        <a:defRPr b="1" sz="1600">
          <a:solidFill>
            <a:srgbClr val="002062"/>
          </a:solidFill>
          <a:latin typeface="Lucida Sans"/>
          <a:ea charset="-128" pitchFamily="-28" typeface="ＭＳ Ｐゴシック"/>
          <a:cs typeface="Lucida Sans"/>
        </a:defRPr>
      </a:lvl4pPr>
      <a:lvl5pPr algn="l" eaLnBrk="1" fontAlgn="base" hangingPunct="1" indent="-228600" marL="2057400" rtl="0">
        <a:spcBef>
          <a:spcPct val="20000"/>
        </a:spcBef>
        <a:spcAft>
          <a:spcPct val="0"/>
        </a:spcAft>
        <a:buChar char="•"/>
        <a:defRPr b="1" sz="1600">
          <a:solidFill>
            <a:srgbClr val="002062"/>
          </a:solidFill>
          <a:latin typeface="Lucida Sans"/>
          <a:ea charset="-128" pitchFamily="-28" typeface="ＭＳ Ｐゴシック"/>
          <a:cs typeface="Lucida Sans"/>
        </a:defRPr>
      </a:lvl5pPr>
      <a:lvl6pPr algn="l" eaLnBrk="1" fontAlgn="base" hangingPunct="1" indent="-228600" marL="2514600" rtl="0">
        <a:spcBef>
          <a:spcPct val="20000"/>
        </a:spcBef>
        <a:spcAft>
          <a:spcPct val="0"/>
        </a:spcAft>
        <a:buChar char="•"/>
        <a:defRPr b="1" sz="1600">
          <a:solidFill>
            <a:srgbClr val="002062"/>
          </a:solidFill>
          <a:latin typeface="+mn-lt"/>
        </a:defRPr>
      </a:lvl6pPr>
      <a:lvl7pPr algn="l" eaLnBrk="1" fontAlgn="base" hangingPunct="1" indent="-228600" marL="2971800" rtl="0">
        <a:spcBef>
          <a:spcPct val="20000"/>
        </a:spcBef>
        <a:spcAft>
          <a:spcPct val="0"/>
        </a:spcAft>
        <a:buChar char="•"/>
        <a:defRPr b="1" sz="1600">
          <a:solidFill>
            <a:srgbClr val="002062"/>
          </a:solidFill>
          <a:latin typeface="+mn-lt"/>
        </a:defRPr>
      </a:lvl7pPr>
      <a:lvl8pPr algn="l" eaLnBrk="1" fontAlgn="base" hangingPunct="1" indent="-228600" marL="3429000" rtl="0">
        <a:spcBef>
          <a:spcPct val="20000"/>
        </a:spcBef>
        <a:spcAft>
          <a:spcPct val="0"/>
        </a:spcAft>
        <a:buChar char="•"/>
        <a:defRPr b="1" sz="1600">
          <a:solidFill>
            <a:srgbClr val="002062"/>
          </a:solidFill>
          <a:latin typeface="+mn-lt"/>
        </a:defRPr>
      </a:lvl8pPr>
      <a:lvl9pPr algn="l" eaLnBrk="1" fontAlgn="base" hangingPunct="1" indent="-228600" marL="3886200" rtl="0">
        <a:spcBef>
          <a:spcPct val="20000"/>
        </a:spcBef>
        <a:spcAft>
          <a:spcPct val="0"/>
        </a:spcAft>
        <a:buChar char="•"/>
        <a:defRPr b="1" sz="1600">
          <a:solidFill>
            <a:srgbClr val="002062"/>
          </a:solidFill>
          <a:latin typeface="+mn-lt"/>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Introduction</a:t>
            </a:r>
          </a:p>
        </p:txBody>
      </p:sp>
      <p:pic>
        <p:nvPicPr>
          <p:cNvPr descr="images/HPC-unit-signature.png" id="0" name="Picture 1"/>
          <p:cNvPicPr>
            <a:picLocks noGrp="1" noChangeAspect="1"/>
          </p:cNvPicPr>
          <p:nvPr/>
        </p:nvPicPr>
        <p:blipFill>
          <a:blip r:embed="rId2"/>
          <a:stretch>
            <a:fillRect/>
          </a:stretch>
        </p:blipFill>
        <p:spPr bwMode="auto">
          <a:xfrm>
            <a:off x="2044700" y="2501900"/>
            <a:ext cx="9499600" cy="1866900"/>
          </a:xfrm>
          <a:prstGeom prst="rect">
            <a:avLst/>
          </a:prstGeom>
          <a:noFill/>
          <a:ln w="9525">
            <a:noFill/>
            <a:headEnd/>
            <a:tailEnd/>
          </a:ln>
        </p:spPr>
      </p:pic>
      <p:sp>
        <p:nvSpPr>
          <p:cNvPr id="1" name="TextBox 3"/>
          <p:cNvSpPr txBox="1"/>
          <p:nvPr/>
        </p:nvSpPr>
        <p:spPr>
          <a:xfrm>
            <a:off x="2044700" y="5676900"/>
            <a:ext cx="9499600" cy="508000"/>
          </a:xfrm>
          <a:prstGeom prst="rect">
            <a:avLst/>
          </a:prstGeom>
          <a:noFill/>
        </p:spPr>
        <p:txBody>
          <a:bodyPr/>
          <a:lstStyle/>
          <a:p>
            <a:pPr lvl="0" indent="0" marL="0" algn="ctr">
              <a:buNone/>
            </a:pPr>
            <a:r>
              <a:rPr/>
              <a:t>High Performance Computing at UC Davis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The cluster cafe</a:t>
            </a:r>
          </a:p>
        </p:txBody>
      </p:sp>
      <p:sp>
        <p:nvSpPr>
          <p:cNvPr id="9" name="Content Placeholder 5"/>
          <p:cNvSpPr>
            <a:spLocks noGrp="1"/>
          </p:cNvSpPr>
          <p:nvPr>
            <p:ph idx="4" sz="quarter"/>
          </p:nvPr>
        </p:nvSpPr>
        <p:spPr/>
        <p:txBody>
          <a:bodyPr/>
          <a:lstStyle/>
          <a:p>
            <a:pPr lvl="0" indent="0" marL="0">
              <a:buNone/>
            </a:pPr>
            <a:r>
              <a:rPr/>
              <a:t>You can think of the cluster as a restaurant:</a:t>
            </a:r>
          </a:p>
          <a:p>
            <a:pPr lvl="0"/>
            <a:r>
              <a:rPr/>
              <a:t>‘Jobs’ are parties coming to eat</a:t>
            </a:r>
          </a:p>
          <a:p>
            <a:pPr lvl="0"/>
            <a:r>
              <a:rPr/>
              <a:t>‘Tables’ are the nodes of the cluster</a:t>
            </a:r>
          </a:p>
          <a:p>
            <a:pPr lvl="0" indent="0" marL="0">
              <a:buNone/>
            </a:pPr>
            <a:r>
              <a:rPr/>
              <a:t>Not all tables will be the same size, or have the same attributes.</a:t>
            </a:r>
          </a:p>
          <a:p>
            <a:pPr lvl="0" indent="0" marL="0">
              <a:buNone/>
            </a:pPr>
            <a:r>
              <a:rPr/>
              <a:t>Your queue wait times will depend on what resources you are asking for.</a:t>
            </a:r>
          </a:p>
          <a:p>
            <a:pPr lvl="0"/>
            <a:r>
              <a:rPr/>
              <a:t>A single free seat at a shared table is quicker to free up than a table for 10.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The cluster cafe</a:t>
            </a:r>
          </a:p>
        </p:txBody>
      </p:sp>
      <p:sp>
        <p:nvSpPr>
          <p:cNvPr id="9" name="Content Placeholder 5"/>
          <p:cNvSpPr>
            <a:spLocks noGrp="1"/>
          </p:cNvSpPr>
          <p:nvPr>
            <p:ph idx="4" sz="quarter"/>
          </p:nvPr>
        </p:nvSpPr>
        <p:spPr/>
        <p:txBody>
          <a:bodyPr/>
          <a:lstStyle/>
          <a:p>
            <a:pPr lvl="0" indent="0" marL="0">
              <a:spcBef>
                <a:spcPts val="3000"/>
              </a:spcBef>
              <a:buNone/>
            </a:pPr>
            <a:r>
              <a:rPr b="1"/>
              <a:t>It is possible to request other resources when you submit your job</a:t>
            </a:r>
          </a:p>
          <a:p>
            <a:pPr lvl="0" indent="0">
              <a:buNone/>
            </a:pPr>
            <a:r>
              <a:rPr>
                <a:latin typeface="Courier"/>
              </a:rPr>
              <a:t>"I'd like a table by the window"</a:t>
            </a:r>
          </a:p>
          <a:p>
            <a:pPr lvl="0" indent="0" marL="0">
              <a:spcBef>
                <a:spcPts val="3000"/>
              </a:spcBef>
              <a:buNone/>
            </a:pPr>
            <a:r>
              <a:rPr b="1"/>
              <a:t>Or even request a specific node</a:t>
            </a:r>
          </a:p>
          <a:p>
            <a:pPr lvl="0" indent="0">
              <a:buNone/>
            </a:pPr>
            <a:r>
              <a:rPr>
                <a:latin typeface="Courier"/>
              </a:rPr>
              <a:t>"I want to sit at table 2. I'll wait."</a:t>
            </a:r>
          </a:p>
          <a:p>
            <a:pPr lvl="0" indent="0" marL="0">
              <a:spcBef>
                <a:spcPts val="3000"/>
              </a:spcBef>
              <a:buNone/>
            </a:pPr>
            <a:r>
              <a:rPr b="1"/>
              <a:t>Normally the scheduler will “seat” as many jobs at the same table as it can, but you can request a table by yourself with </a:t>
            </a:r>
            <a:r>
              <a:rPr b="1">
                <a:latin typeface="Courier"/>
              </a:rPr>
              <a:t>--exclusive</a:t>
            </a:r>
          </a:p>
          <a:p>
            <a:pPr lvl="0" indent="0" marL="0">
              <a:spcBef>
                <a:spcPts val="3000"/>
              </a:spcBef>
              <a:buNone/>
            </a:pPr>
            <a:r>
              <a:rPr b="1"/>
              <a:t>The scheduler will wait to run your job until it can fulfill your requirements.</a:t>
            </a:r>
          </a:p>
          <a:p>
            <a:pPr lvl="0" indent="0" marL="0">
              <a:spcBef>
                <a:spcPts val="3000"/>
              </a:spcBef>
              <a:buNone/>
            </a:pPr>
            <a:r>
              <a:rPr b="1"/>
              <a:t>It is important to remember that you are only requesting resources.</a:t>
            </a:r>
          </a:p>
          <a:p>
            <a:pPr lvl="0" indent="0" marL="0">
              <a:buNone/>
            </a:pPr>
            <a:r>
              <a:rPr/>
              <a:t>Just like requesting a table for 10 doesn’t mean 10 people will show up to lunch, requesting 10 CPUs doesn’t mean your job will magically use all 10.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Slurm</a:t>
            </a:r>
          </a:p>
        </p:txBody>
      </p:sp>
      <p:sp>
        <p:nvSpPr>
          <p:cNvPr id="9" name="Content Placeholder 5"/>
          <p:cNvSpPr>
            <a:spLocks noGrp="1"/>
          </p:cNvSpPr>
          <p:nvPr>
            <p:ph idx="4" sz="quarter"/>
          </p:nvPr>
        </p:nvSpPr>
        <p:spPr/>
        <p:txBody>
          <a:bodyPr/>
          <a:lstStyle/>
          <a:p>
            <a:pPr lvl="0" indent="0" marL="0">
              <a:buNone/>
            </a:pPr>
            <a:r>
              <a:rPr/>
              <a:t>We use Slurm as the scheduler for all of the clusters on campus. If you are familiar with another scheduler, (SGE, LSF, …), you can use the Scheduler Rosetta Stone to translate:</a:t>
            </a:r>
          </a:p>
          <a:p>
            <a:pPr lvl="0" indent="0">
              <a:buNone/>
            </a:pPr>
            <a:r>
              <a:rPr>
                <a:latin typeface="Courier"/>
              </a:rPr>
              <a:t>https://slurm.schedmd.com/rosetta.pdf</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Basic Slurm Concepts</a:t>
            </a:r>
          </a:p>
        </p:txBody>
      </p:sp>
      <p:sp>
        <p:nvSpPr>
          <p:cNvPr id="9" name="Content Placeholder 5"/>
          <p:cNvSpPr>
            <a:spLocks noGrp="1"/>
          </p:cNvSpPr>
          <p:nvPr>
            <p:ph idx="4" sz="quarter"/>
          </p:nvPr>
        </p:nvSpPr>
        <p:spPr/>
        <p:txBody>
          <a:bodyPr/>
          <a:lstStyle/>
          <a:p>
            <a:pPr lvl="0"/>
            <a:r>
              <a:rPr/>
              <a:t>Nodes are grouped into partitions (which can overlap)</a:t>
            </a:r>
          </a:p>
          <a:p>
            <a:pPr lvl="0"/>
            <a:r>
              <a:rPr/>
              <a:t>Your access will be determined by QOS (Quality of Service) or fairshare, depending on the cluster.</a:t>
            </a:r>
          </a:p>
          <a:p>
            <a:pPr lvl="0"/>
            <a:r>
              <a:rPr/>
              <a:t>For QOS-based clusters, you will have “high priority” access to your group’s resources, and lower priority access to others’.</a:t>
            </a:r>
          </a:p>
          <a:p>
            <a:pPr lvl="0"/>
            <a:r>
              <a:rPr/>
              <a:t>Low priority access can suspend or terminate and requeue if higher priority jobs need to run.</a:t>
            </a:r>
          </a:p>
          <a:p>
            <a:pPr lvl="0"/>
            <a:r>
              <a:rPr/>
              <a:t>Fairshare clusters use dynamic priority to achieve your lab’s buy-in </a:t>
            </a:r>
            <a:r>
              <a:rPr i="1"/>
              <a:t>over time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Using the scheduler</a:t>
            </a:r>
          </a:p>
        </p:txBody>
      </p:sp>
      <p:sp>
        <p:nvSpPr>
          <p:cNvPr id="9" name="Content Placeholder 5"/>
          <p:cNvSpPr>
            <a:spLocks noGrp="1"/>
          </p:cNvSpPr>
          <p:nvPr>
            <p:ph idx="4" sz="quarter"/>
          </p:nvPr>
        </p:nvSpPr>
        <p:spPr/>
        <p:txBody>
          <a:bodyPr/>
          <a:lstStyle/>
          <a:p>
            <a:pPr lvl="0"/>
            <a:r>
              <a:rPr b="1"/>
              <a:t>sbatch</a:t>
            </a:r>
            <a:r>
              <a:rPr/>
              <a:t>/</a:t>
            </a:r>
            <a:r>
              <a:rPr b="1"/>
              <a:t>srun</a:t>
            </a:r>
            <a:r>
              <a:rPr/>
              <a:t>/</a:t>
            </a:r>
            <a:r>
              <a:rPr b="1"/>
              <a:t>salloc</a:t>
            </a:r>
            <a:r>
              <a:rPr/>
              <a:t>: submit jobs</a:t>
            </a:r>
          </a:p>
          <a:p>
            <a:pPr lvl="0"/>
            <a:r>
              <a:rPr b="1"/>
              <a:t>scontrol show {job|node}</a:t>
            </a:r>
            <a:r>
              <a:rPr/>
              <a:t>: get job/node status</a:t>
            </a:r>
          </a:p>
          <a:p>
            <a:pPr lvl="0"/>
            <a:r>
              <a:rPr b="1"/>
              <a:t>squeue</a:t>
            </a:r>
            <a:r>
              <a:rPr/>
              <a:t>: show jobs in the queue</a:t>
            </a:r>
          </a:p>
          <a:p>
            <a:pPr lvl="0"/>
            <a:r>
              <a:rPr b="1"/>
              <a:t>sprio</a:t>
            </a:r>
            <a:r>
              <a:rPr/>
              <a:t>: show job priorities</a:t>
            </a:r>
          </a:p>
          <a:p>
            <a:pPr lvl="0"/>
            <a:r>
              <a:rPr b="1"/>
              <a:t>sinfo</a:t>
            </a:r>
            <a:r>
              <a:rPr/>
              <a:t>: report state of partitions and nodes</a:t>
            </a:r>
          </a:p>
          <a:p>
            <a:pPr lvl="0"/>
            <a:r>
              <a:rPr b="1"/>
              <a:t>scancel</a:t>
            </a:r>
            <a:r>
              <a:rPr/>
              <a:t>: cancel/stop a job</a:t>
            </a:r>
          </a:p>
          <a:p>
            <a:pPr lvl="0"/>
            <a:r>
              <a:rPr b="1"/>
              <a:t>scontrol update</a:t>
            </a:r>
            <a:r>
              <a:rPr/>
              <a:t>: change a job after submission</a:t>
            </a:r>
          </a:p>
          <a:p>
            <a:pPr lvl="0"/>
            <a:r>
              <a:rPr b="1"/>
              <a:t>sacct</a:t>
            </a:r>
            <a:r>
              <a:rPr/>
              <a:t>: view accounting information</a:t>
            </a:r>
          </a:p>
          <a:p>
            <a:pPr lvl="0"/>
            <a:r>
              <a:rPr b="1"/>
              <a:t>sshare</a:t>
            </a:r>
            <a:r>
              <a:rPr/>
              <a:t>: view fairshare information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Example job script:</a:t>
            </a:r>
          </a:p>
        </p:txBody>
      </p:sp>
      <p:sp>
        <p:nvSpPr>
          <p:cNvPr id="9" name="Content Placeholder 5"/>
          <p:cNvSpPr>
            <a:spLocks noGrp="1"/>
          </p:cNvSpPr>
          <p:nvPr>
            <p:ph idx="4" sz="quarter"/>
          </p:nvPr>
        </p:nvSpPr>
        <p:spPr/>
        <p:txBody>
          <a:bodyPr/>
          <a:lstStyle/>
          <a:p>
            <a:pPr lvl="0" indent="0">
              <a:buNone/>
            </a:pPr>
            <a:r>
              <a:rPr>
                <a:latin typeface="Courier"/>
              </a:rPr>
              <a:t>#!/bin/bash
# options for sbatch
#SBATCH --job-name=name # Job name
#SBATCH --nodes=1 # will usually be 1 unless you are doing MPI
#SBATCH --ntasks=1 # number of cpus to use
#SBATCH --time=30 # Acceptable time formats include "minutes", "minutes:seconds", "hours:minutes:seconds", "days-hours", "days-hours:minutes" and "days-hours:minutes:seconds".
#SBATCH --mem=500 # Memory pool for all cores (see also --mem-per-cpu)
#SBATCH --partition=production # cluster partition
#SBATCH --account=epigenetics # cluster account to use for the job
#SBATCH --reservation=epigenetics-workshop # cluster account reservation
##SBATCH --array=1-16 # Task array indexing, see https://slurm.schedmd.com/job_array.html, the double # means this line is commented out
#SBATCH --output=stdout.out # File to which STDOUT will be written
#SBATCH --error=stderr.err # File to which STDERR will be written
#SBATCH --mail-type=ALL
#SBATCH --mail-user=myemail@email.com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Example continued…</a:t>
            </a:r>
          </a:p>
        </p:txBody>
      </p:sp>
      <p:sp>
        <p:nvSpPr>
          <p:cNvPr id="9" name="Content Placeholder 5"/>
          <p:cNvSpPr>
            <a:spLocks noGrp="1"/>
          </p:cNvSpPr>
          <p:nvPr>
            <p:ph idx="4" sz="quarter"/>
          </p:nvPr>
        </p:nvSpPr>
        <p:spPr/>
        <p:txBody>
          <a:bodyPr/>
          <a:lstStyle/>
          <a:p>
            <a:pPr lvl="0" indent="0">
              <a:buNone/>
            </a:pPr>
            <a:r>
              <a:rPr>
                <a:latin typeface="Courier"/>
              </a:rPr>
              <a:t># for calculating the amount of time the job takes and echo the hostname
begin=`date +%s`
echo $HOSTNAME
# Sleep for 5 minutes
sleep 300
# getting end time to calculate time elapsed
end=`date +%s`
elapsed=`expr $end - $begin`
echo Time taken: $elapsed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srun</a:t>
            </a:r>
          </a:p>
        </p:txBody>
      </p:sp>
      <p:sp>
        <p:nvSpPr>
          <p:cNvPr id="9" name="Content Placeholder 5"/>
          <p:cNvSpPr>
            <a:spLocks noGrp="1"/>
          </p:cNvSpPr>
          <p:nvPr>
            <p:ph idx="4" sz="quarter"/>
          </p:nvPr>
        </p:nvSpPr>
        <p:spPr/>
        <p:txBody>
          <a:bodyPr/>
          <a:lstStyle/>
          <a:p>
            <a:pPr lvl="0" indent="0" marL="0">
              <a:buNone/>
            </a:pPr>
            <a:r>
              <a:rPr/>
              <a:t>An interactive session can be requested with </a:t>
            </a:r>
            <a:r>
              <a:rPr>
                <a:latin typeface="Courier"/>
              </a:rPr>
              <a:t>srun</a:t>
            </a:r>
            <a:r>
              <a:rPr/>
              <a:t>.</a:t>
            </a:r>
          </a:p>
          <a:p>
            <a:pPr lvl="0" indent="0" marL="0">
              <a:buNone/>
            </a:pPr>
            <a:r>
              <a:rPr/>
              <a:t>Any options given in the script with </a:t>
            </a:r>
            <a:r>
              <a:rPr>
                <a:latin typeface="Courier"/>
              </a:rPr>
              <a:t>#SBATCH</a:t>
            </a:r>
            <a:r>
              <a:rPr/>
              <a:t> are equivalent to using the same options on the command line when submitting, so make sure you copy the important ones into your srun command.</a:t>
            </a:r>
          </a:p>
          <a:p>
            <a:pPr lvl="0" indent="0" marL="0">
              <a:buNone/>
            </a:pPr>
            <a:r>
              <a:rPr/>
              <a:t>Note that all of these will be treated as comments by bash, so it is still possible to run the script standalone.</a:t>
            </a:r>
          </a:p>
          <a:p>
            <a:pPr lvl="0" indent="0" marL="0">
              <a:buNone/>
            </a:pPr>
            <a:r>
              <a:rPr/>
              <a:t>An interactive session can be requested with </a:t>
            </a:r>
            <a:r>
              <a:rPr>
                <a:latin typeface="Courier"/>
              </a:rPr>
              <a:t>srun</a:t>
            </a:r>
            <a:r>
              <a:rPr/>
              <a:t>:</a:t>
            </a:r>
          </a:p>
          <a:p>
            <a:pPr lvl="0" indent="0">
              <a:buNone/>
            </a:pPr>
            <a:r>
              <a:rPr>
                <a:latin typeface="Courier"/>
              </a:rPr>
              <a:t>srun --time 30 --mem 500 --pty /bin/bash</a:t>
            </a:r>
          </a:p>
          <a:p>
            <a:pPr lvl="0" indent="0" marL="0">
              <a:buNone/>
            </a:pPr>
            <a:r>
              <a:rPr/>
              <a:t>Once you are allocated resources, you can run your script interactively for debugging purposes.</a:t>
            </a:r>
          </a:p>
          <a:p>
            <a:pPr lvl="0" indent="0" marL="0">
              <a:buNone/>
            </a:pPr>
            <a:r>
              <a:rPr/>
              <a:t>Note that all of the SLURM options will be treated as comments by the shell, so running the script as-is is fine:</a:t>
            </a:r>
          </a:p>
          <a:p>
            <a:pPr lvl="0" indent="0">
              <a:buNone/>
            </a:pPr>
            <a:r>
              <a:rPr>
                <a:latin typeface="Courier"/>
              </a:rPr>
              <a:t>node$ ./job.sh</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sbatch</a:t>
            </a:r>
          </a:p>
        </p:txBody>
      </p:sp>
      <p:sp>
        <p:nvSpPr>
          <p:cNvPr id="9" name="Content Placeholder 5"/>
          <p:cNvSpPr>
            <a:spLocks noGrp="1"/>
          </p:cNvSpPr>
          <p:nvPr>
            <p:ph idx="4" sz="quarter"/>
          </p:nvPr>
        </p:nvSpPr>
        <p:spPr/>
        <p:txBody>
          <a:bodyPr/>
          <a:lstStyle/>
          <a:p>
            <a:pPr lvl="0" indent="0" marL="0">
              <a:buNone/>
            </a:pPr>
            <a:r>
              <a:rPr/>
              <a:t>Once you have verified that your job is working, you can submit it to run in batch mode:</a:t>
            </a:r>
          </a:p>
          <a:p>
            <a:pPr lvl="0" indent="0">
              <a:buNone/>
            </a:pPr>
            <a:r>
              <a:rPr>
                <a:latin typeface="Courier"/>
              </a:rPr>
              <a:t>sbatch job.sh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Querying Slurm</a:t>
            </a:r>
          </a:p>
        </p:txBody>
      </p:sp>
      <p:sp>
        <p:nvSpPr>
          <p:cNvPr id="9" name="Content Placeholder 5"/>
          <p:cNvSpPr>
            <a:spLocks noGrp="1"/>
          </p:cNvSpPr>
          <p:nvPr>
            <p:ph idx="4" sz="quarter"/>
          </p:nvPr>
        </p:nvSpPr>
        <p:spPr/>
        <p:txBody>
          <a:bodyPr/>
          <a:lstStyle/>
          <a:p>
            <a:pPr lvl="0"/>
            <a:r>
              <a:rPr>
                <a:latin typeface="Courier"/>
              </a:rPr>
              <a:t>squeue</a:t>
            </a:r>
            <a:r>
              <a:rPr/>
              <a:t> - list your currently queued/running jobs</a:t>
            </a:r>
          </a:p>
          <a:p>
            <a:pPr lvl="0"/>
            <a:r>
              <a:rPr>
                <a:latin typeface="Courier"/>
              </a:rPr>
              <a:t>sprio</a:t>
            </a:r>
            <a:r>
              <a:rPr/>
              <a:t> - list job priorities</a:t>
            </a:r>
          </a:p>
          <a:p>
            <a:pPr lvl="0"/>
            <a:r>
              <a:rPr>
                <a:latin typeface="Courier"/>
              </a:rPr>
              <a:t>sinfo</a:t>
            </a:r>
            <a:r>
              <a:rPr/>
              <a:t> - show available partitions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Introduction</a:t>
            </a:r>
          </a:p>
        </p:txBody>
      </p:sp>
      <p:sp>
        <p:nvSpPr>
          <p:cNvPr id="9" name="Content Placeholder 5"/>
          <p:cNvSpPr>
            <a:spLocks noGrp="1"/>
          </p:cNvSpPr>
          <p:nvPr>
            <p:ph idx="4" sz="quarter"/>
          </p:nvPr>
        </p:nvSpPr>
        <p:spPr/>
        <p:txBody>
          <a:bodyPr/>
          <a:lstStyle/>
          <a:p>
            <a:pPr lvl="0" indent="0" marL="0">
              <a:spcBef>
                <a:spcPts val="3000"/>
              </a:spcBef>
              <a:buNone/>
            </a:pPr>
            <a:r>
              <a:rPr b="1"/>
              <a:t>What this talk is</a:t>
            </a:r>
          </a:p>
          <a:p>
            <a:pPr lvl="0"/>
            <a:r>
              <a:rPr/>
              <a:t>Brief overview of the resources offered by the High Performance Computing Core Facility</a:t>
            </a:r>
          </a:p>
          <a:p>
            <a:pPr lvl="0"/>
            <a:r>
              <a:rPr/>
              <a:t>How to get access</a:t>
            </a:r>
          </a:p>
          <a:p>
            <a:pPr lvl="0"/>
            <a:r>
              <a:rPr/>
              <a:t>Very brief introduction to cluster terminology and concepts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latin typeface="Courier"/>
              </a:rPr>
              <a:t>scancel</a:t>
            </a:r>
            <a:r>
              <a:rPr/>
              <a:t> - cancel job (running or in queue)</a:t>
            </a:r>
          </a:p>
        </p:txBody>
      </p:sp>
      <p:sp>
        <p:nvSpPr>
          <p:cNvPr id="9" name="Content Placeholder 5"/>
          <p:cNvSpPr>
            <a:spLocks noGrp="1"/>
          </p:cNvSpPr>
          <p:nvPr>
            <p:ph idx="4" sz="quarter"/>
          </p:nvPr>
        </p:nvSpPr>
        <p:spPr/>
        <p:txBody>
          <a:bodyPr/>
          <a:lstStyle/>
          <a:p>
            <a:pPr lvl="0" indent="0" marL="0">
              <a:buNone/>
            </a:pPr>
            <a:r>
              <a:rPr/>
              <a:t>To cancel a single job:</a:t>
            </a:r>
          </a:p>
          <a:p>
            <a:pPr lvl="0" indent="0">
              <a:buNone/>
            </a:pPr>
            <a:r>
              <a:rPr>
                <a:latin typeface="Courier"/>
              </a:rPr>
              <a:t>scancel &lt;jobid&gt;</a:t>
            </a:r>
          </a:p>
          <a:p>
            <a:pPr lvl="0" indent="0" marL="0">
              <a:buNone/>
            </a:pPr>
            <a:r>
              <a:rPr/>
              <a:t>To cancel all your jobs, you can use -u with your username:</a:t>
            </a:r>
          </a:p>
          <a:p>
            <a:pPr lvl="0" indent="0">
              <a:buNone/>
            </a:pPr>
            <a:r>
              <a:rPr>
                <a:latin typeface="Courier"/>
              </a:rPr>
              <a:t>scancel -u &lt;username&gt;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latin typeface="Courier"/>
              </a:rPr>
              <a:t>sacct</a:t>
            </a:r>
            <a:r>
              <a:rPr/>
              <a:t> - view resources used by your job</a:t>
            </a:r>
          </a:p>
        </p:txBody>
      </p:sp>
      <p:sp>
        <p:nvSpPr>
          <p:cNvPr id="9" name="Content Placeholder 5"/>
          <p:cNvSpPr>
            <a:spLocks noGrp="1"/>
          </p:cNvSpPr>
          <p:nvPr>
            <p:ph idx="4" sz="quarter"/>
          </p:nvPr>
        </p:nvSpPr>
        <p:spPr/>
        <p:txBody>
          <a:bodyPr/>
          <a:lstStyle/>
          <a:p>
            <a:pPr lvl="0" indent="0">
              <a:buNone/>
            </a:pPr>
            <a:r>
              <a:rPr>
                <a:latin typeface="Courier"/>
              </a:rPr>
              <a:t>sacct --format=JobID,JobName,MaxRSS,Elapsed,State</a:t>
            </a:r>
          </a:p>
          <a:p>
            <a:pPr lvl="0"/>
            <a:r>
              <a:rPr/>
              <a:t>There are lots of parameters collected. </a:t>
            </a:r>
            <a:r>
              <a:rPr>
                <a:latin typeface="Courier"/>
              </a:rPr>
              <a:t>sacct -l -j jobid</a:t>
            </a:r>
            <a:r>
              <a:rPr/>
              <a:t> will show many of them.</a:t>
            </a:r>
          </a:p>
          <a:p>
            <a:pPr lvl="0"/>
            <a:r>
              <a:rPr>
                <a:latin typeface="Courier"/>
              </a:rPr>
              <a:t>sacct -e</a:t>
            </a:r>
            <a:r>
              <a:rPr/>
              <a:t> will display a list of metrics you can query.</a:t>
            </a:r>
          </a:p>
          <a:p>
            <a:pPr lvl="0"/>
            <a:r>
              <a:rPr/>
              <a:t>Use </a:t>
            </a:r>
            <a:r>
              <a:rPr>
                <a:latin typeface="Courier"/>
              </a:rPr>
              <a:t>-S</a:t>
            </a:r>
            <a:r>
              <a:rPr/>
              <a:t> and </a:t>
            </a:r>
            <a:r>
              <a:rPr>
                <a:latin typeface="Courier"/>
              </a:rPr>
              <a:t>-E</a:t>
            </a:r>
            <a:r>
              <a:rPr/>
              <a:t> for the start and end of the query. Default is today.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More Slurm…</a:t>
            </a:r>
          </a:p>
        </p:txBody>
      </p:sp>
      <p:sp>
        <p:nvSpPr>
          <p:cNvPr id="9" name="Content Placeholder 5"/>
          <p:cNvSpPr>
            <a:spLocks noGrp="1"/>
          </p:cNvSpPr>
          <p:nvPr>
            <p:ph idx="4" sz="quarter"/>
          </p:nvPr>
        </p:nvSpPr>
        <p:spPr/>
        <p:txBody>
          <a:bodyPr/>
          <a:lstStyle/>
          <a:p>
            <a:pPr lvl="0"/>
            <a:r>
              <a:rPr>
                <a:latin typeface="Courier"/>
              </a:rPr>
              <a:t>Gres</a:t>
            </a:r>
            <a:r>
              <a:rPr/>
              <a:t> (Generic Resource) - things like a GPU that are special to a node</a:t>
            </a:r>
          </a:p>
          <a:p>
            <a:pPr lvl="0"/>
            <a:r>
              <a:rPr/>
              <a:t>Task arrays</a:t>
            </a:r>
          </a:p>
          <a:p>
            <a:pPr lvl="0"/>
            <a:r>
              <a:rPr>
                <a:latin typeface="Courier"/>
              </a:rPr>
              <a:t>-w</a:t>
            </a:r>
            <a:r>
              <a:rPr/>
              <a:t> to specify a node (should not need to do in most circumstances)</a:t>
            </a:r>
          </a:p>
          <a:p>
            <a:pPr lvl="0"/>
            <a:r>
              <a:rPr>
                <a:latin typeface="Courier"/>
              </a:rPr>
              <a:t>-x</a:t>
            </a:r>
            <a:r>
              <a:rPr/>
              <a:t> to exclude nodes</a:t>
            </a:r>
          </a:p>
          <a:p>
            <a:pPr lvl="0"/>
            <a:r>
              <a:rPr/>
              <a:t>Should use node features instead in most cases</a:t>
            </a:r>
          </a:p>
          <a:p>
            <a:pPr lvl="0"/>
            <a:r>
              <a:rPr/>
              <a:t>Reservations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Slurm environment variables</a:t>
            </a:r>
          </a:p>
        </p:txBody>
      </p:sp>
      <p:sp>
        <p:nvSpPr>
          <p:cNvPr id="9" name="Content Placeholder 5"/>
          <p:cNvSpPr>
            <a:spLocks noGrp="1"/>
          </p:cNvSpPr>
          <p:nvPr>
            <p:ph idx="4" sz="quarter"/>
          </p:nvPr>
        </p:nvSpPr>
        <p:spPr/>
        <p:txBody>
          <a:bodyPr/>
          <a:lstStyle/>
          <a:p>
            <a:pPr lvl="0"/>
            <a:r>
              <a:rPr>
                <a:latin typeface="Courier"/>
              </a:rPr>
              <a:t>SLURM_NNODES=1</a:t>
            </a:r>
          </a:p>
          <a:p>
            <a:pPr lvl="0"/>
            <a:r>
              <a:rPr>
                <a:latin typeface="Courier"/>
              </a:rPr>
              <a:t>SLURM_JOBID=56107292</a:t>
            </a:r>
          </a:p>
          <a:p>
            <a:pPr lvl="0"/>
            <a:r>
              <a:rPr>
                <a:latin typeface="Courier"/>
              </a:rPr>
              <a:t>SLURM_NTASKS=1</a:t>
            </a:r>
          </a:p>
          <a:p>
            <a:pPr lvl="0"/>
            <a:r>
              <a:rPr>
                <a:latin typeface="Courier"/>
              </a:rPr>
              <a:t>SLURM_TASKS_PER_NODE=1</a:t>
            </a:r>
          </a:p>
          <a:p>
            <a:pPr lvl="0"/>
            <a:r>
              <a:rPr>
                <a:latin typeface="Courier"/>
              </a:rPr>
              <a:t>SLURM_CPUS_PER_TASK=4</a:t>
            </a:r>
            <a:r>
              <a:rPr/>
              <a:t> </a:t>
            </a:r>
            <a:r>
              <a:rPr>
                <a:latin typeface="Courie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Priority</a:t>
            </a:r>
          </a:p>
        </p:txBody>
      </p:sp>
      <p:sp>
        <p:nvSpPr>
          <p:cNvPr id="9" name="Content Placeholder 5"/>
          <p:cNvSpPr>
            <a:spLocks noGrp="1"/>
          </p:cNvSpPr>
          <p:nvPr>
            <p:ph idx="4" sz="quarter"/>
          </p:nvPr>
        </p:nvSpPr>
        <p:spPr/>
        <p:txBody>
          <a:bodyPr/>
          <a:lstStyle/>
          <a:p>
            <a:pPr lvl="0" indent="0" marL="0">
              <a:buNone/>
            </a:pPr>
            <a:r>
              <a:rPr/>
              <a:t>You can view your lab’s current priority on the computing portal under the “slurm accounts” tab.</a:t>
            </a:r>
          </a:p>
          <a:p>
            <a:pPr lvl="0" indent="0" marL="0">
              <a:buNone/>
            </a:pPr>
            <a:r>
              <a:rPr/>
              <a:t>You can also view your priority on the command line line using the </a:t>
            </a:r>
            <a:r>
              <a:rPr>
                <a:latin typeface="Courier"/>
              </a:rPr>
              <a:t>sshare</a:t>
            </a:r>
            <a:r>
              <a:rPr/>
              <a:t> command:</a:t>
            </a:r>
          </a:p>
          <a:p>
            <a:pPr lvl="0" indent="0">
              <a:buNone/>
            </a:pPr>
            <a:r>
              <a:rPr>
                <a:latin typeface="Courier"/>
              </a:rPr>
              <a:t>Account       User  RawShares  NormShares    RawUsage  EffectvUsage  FairShare 
 rcc                                712954    0.004252     1183660      0.000097            
  rcc                      adam     parent    0.004252           0      0.000000   0.789897 
  rcc                  buduchin     parent    0.004252           0      0.000000   0.789897 
  rcc                   mclewis          1    0.111111        1697      0.001434   0.763490 
  rcc                    mozart          1    0.111111           0      0.000000   0.789897 
  rcc                  msettles          1    0.111111           0      0.000000   0.789897 
  rcc                oschreiber     parent    0.004252           0      0.000000   0.789897 
  rcc                   posmani     parent    0.004252           0      0.000000</a:t>
            </a:r>
          </a:p>
          <a:p>
            <a:pPr lvl="0"/>
            <a:r>
              <a:rPr/>
              <a:t>account is a SLURM account, not a UNIX account. You can think of it like a bank account that keeps track of your cluster usage.</a:t>
            </a:r>
          </a:p>
          <a:p>
            <a:pPr lvl="0"/>
            <a:r>
              <a:rPr/>
              <a:t>Typically each lab will have one account, though users may sometimes have than one account. In that case they will have to choose which account to “charge” for their usage when jobs are submitted.</a:t>
            </a:r>
          </a:p>
          <a:p>
            <a:pPr lvl="0"/>
            <a:r>
              <a:rPr/>
              <a:t>FairShare is a value between 0 and 1 that represents your priority (1 is highest; 0 lowest). A priority of .5 means you are using the cluster equivalent to your buy-in. Above .5 means you are using less, and below means you are using more.</a:t>
            </a:r>
          </a:p>
          <a:p>
            <a:pPr lvl="0"/>
            <a:r>
              <a:rPr/>
              <a:t>FairShare priority recovers over time as the cluster is used less by that account. The idea is to average out your buy-in over time while still allowing you to exceed it for brief periods.</a:t>
            </a:r>
          </a:p>
          <a:p>
            <a:pPr lvl="0"/>
            <a:r>
              <a:rPr/>
              <a:t>You can request additional priority using the portal, under the “Request forms” tab.</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sprio</a:t>
            </a:r>
          </a:p>
        </p:txBody>
      </p:sp>
      <p:sp>
        <p:nvSpPr>
          <p:cNvPr id="9" name="Content Placeholder 5"/>
          <p:cNvSpPr>
            <a:spLocks noGrp="1"/>
          </p:cNvSpPr>
          <p:nvPr>
            <p:ph idx="4" sz="quarter"/>
          </p:nvPr>
        </p:nvSpPr>
        <p:spPr/>
        <p:txBody>
          <a:bodyPr/>
          <a:lstStyle/>
          <a:p>
            <a:pPr lvl="0" indent="0" marL="0">
              <a:buNone/>
            </a:pPr>
            <a:r>
              <a:rPr/>
              <a:t>To view where your jobs are in the queue, you can use the </a:t>
            </a:r>
            <a:r>
              <a:rPr>
                <a:latin typeface="Courier"/>
              </a:rPr>
              <a:t>sprio</a:t>
            </a:r>
            <a:r>
              <a:rPr/>
              <a:t> command.</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Data transfer</a:t>
            </a:r>
          </a:p>
        </p:txBody>
      </p:sp>
      <p:sp>
        <p:nvSpPr>
          <p:cNvPr id="9" name="Content Placeholder 5"/>
          <p:cNvSpPr>
            <a:spLocks noGrp="1"/>
          </p:cNvSpPr>
          <p:nvPr>
            <p:ph idx="4" sz="quarter"/>
          </p:nvPr>
        </p:nvSpPr>
        <p:spPr/>
        <p:txBody>
          <a:bodyPr/>
          <a:lstStyle/>
          <a:p>
            <a:pPr lvl="0" indent="0" marL="0">
              <a:buNone/>
            </a:pPr>
            <a:r>
              <a:rPr/>
              <a:t>How to transfer data to and from the cluster</a:t>
            </a:r>
          </a:p>
          <a:p>
            <a:pPr lvl="0"/>
            <a:r>
              <a:rPr/>
              <a:t>scp - fine for individual files, GUI clients available for OSX/Windows</a:t>
            </a:r>
          </a:p>
          <a:p>
            <a:pPr lvl="0"/>
            <a:r>
              <a:rPr/>
              <a:t>rsync - better for directory structures</a:t>
            </a:r>
          </a:p>
          <a:p>
            <a:pPr lvl="0"/>
            <a:r>
              <a:rPr/>
              <a:t>git - great for scripts</a:t>
            </a:r>
          </a:p>
          <a:p>
            <a:pPr lvl="0"/>
            <a:r>
              <a:rPr/>
              <a:t>globus - non-free software, can be very difficult to use</a:t>
            </a:r>
          </a:p>
          <a:p>
            <a:pPr lvl="0"/>
            <a:r>
              <a:rPr/>
              <a:t>ftp - very old protocol, can be problimatic on modern networks, but sometimes you have no choice.</a:t>
            </a:r>
          </a:p>
          <a:p>
            <a:pPr lvl="0"/>
            <a:r>
              <a:rPr/>
              <a:t>avoid transfers in the first place! Work in-place on the login node.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scp</a:t>
            </a:r>
          </a:p>
        </p:txBody>
      </p:sp>
      <p:sp>
        <p:nvSpPr>
          <p:cNvPr id="9" name="Content Placeholder 5"/>
          <p:cNvSpPr>
            <a:spLocks noGrp="1"/>
          </p:cNvSpPr>
          <p:nvPr>
            <p:ph idx="4" sz="quarter"/>
          </p:nvPr>
        </p:nvSpPr>
        <p:spPr/>
        <p:txBody>
          <a:bodyPr/>
          <a:lstStyle/>
          <a:p>
            <a:pPr lvl="0" indent="0" marL="0">
              <a:buNone/>
            </a:pPr>
            <a:r>
              <a:rPr/>
              <a:t>Old classic. Quick and easy to use from the command line, and GUI clients are available for common platforms.</a:t>
            </a:r>
          </a:p>
          <a:p>
            <a:pPr lvl="0"/>
            <a:r>
              <a:rPr/>
              <a:t>mobaXterm has built-in file transfer</a:t>
            </a:r>
          </a:p>
          <a:p>
            <a:pPr lvl="0"/>
            <a:r>
              <a:rPr/>
              <a:t>winscp</a:t>
            </a:r>
          </a:p>
          <a:p>
            <a:pPr lvl="0"/>
            <a:r>
              <a:rPr/>
              <a:t>cyberduck</a:t>
            </a:r>
          </a:p>
          <a:p>
            <a:pPr lvl="0"/>
            <a:r>
              <a:rPr/>
              <a:t>filezilla</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scp example</a:t>
            </a:r>
          </a:p>
        </p:txBody>
      </p:sp>
      <p:sp>
        <p:nvSpPr>
          <p:cNvPr id="9" name="Content Placeholder 5"/>
          <p:cNvSpPr>
            <a:spLocks noGrp="1"/>
          </p:cNvSpPr>
          <p:nvPr>
            <p:ph idx="4" sz="quarter"/>
          </p:nvPr>
        </p:nvSpPr>
        <p:spPr/>
        <p:txBody>
          <a:bodyPr/>
          <a:lstStyle/>
          <a:p>
            <a:pPr lvl="0" indent="0" marL="0">
              <a:buNone/>
            </a:pPr>
            <a:r>
              <a:rPr/>
              <a:t>Example:</a:t>
            </a:r>
          </a:p>
          <a:p>
            <a:pPr lvl="0" indent="0" marL="0">
              <a:buNone/>
            </a:pPr>
            <a:r>
              <a:rPr/>
              <a:t>scp local_file.txt username@cluster.hpc.ucdavis.edu:remote_file.txt</a:t>
            </a:r>
          </a:p>
          <a:p>
            <a:pPr lvl="0"/>
            <a:r>
              <a:rPr/>
              <a:t>If you leave off the </a:t>
            </a:r>
            <a:r>
              <a:rPr>
                <a:latin typeface="Courier"/>
              </a:rPr>
              <a:t>remote_file.txt</a:t>
            </a:r>
            <a:r>
              <a:rPr/>
              <a:t>, the remote file will have the same name as the local file:</a:t>
            </a:r>
          </a:p>
          <a:p>
            <a:pPr lvl="1" indent="0" marL="457200">
              <a:buNone/>
            </a:pPr>
            <a:r>
              <a:rPr/>
              <a:t>scp local_file.txt username@cluster.hpc.ucdavis.edu:</a:t>
            </a:r>
          </a:p>
          <a:p>
            <a:pPr lvl="0"/>
            <a:r>
              <a:rPr/>
              <a:t>If you forget the colon, </a:t>
            </a:r>
            <a:r>
              <a:rPr>
                <a:latin typeface="Courier"/>
              </a:rPr>
              <a:t>scp</a:t>
            </a:r>
            <a:r>
              <a:rPr/>
              <a:t> will revert to a local </a:t>
            </a:r>
            <a:r>
              <a:rPr>
                <a:latin typeface="Courier"/>
              </a:rPr>
              <a:t>cp</a:t>
            </a:r>
            <a:r>
              <a:rPr/>
              <a:t> and you will create a file called “username@cluster” in your current directory!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rsync</a:t>
            </a:r>
          </a:p>
        </p:txBody>
      </p:sp>
      <p:sp>
        <p:nvSpPr>
          <p:cNvPr id="9" name="Content Placeholder 5"/>
          <p:cNvSpPr>
            <a:spLocks noGrp="1"/>
          </p:cNvSpPr>
          <p:nvPr>
            <p:ph idx="4" sz="quarter"/>
          </p:nvPr>
        </p:nvSpPr>
        <p:spPr/>
        <p:txBody>
          <a:bodyPr/>
          <a:lstStyle/>
          <a:p>
            <a:pPr lvl="0" indent="0" marL="0">
              <a:buNone/>
            </a:pPr>
            <a:r>
              <a:rPr/>
              <a:t>Used to synchronize (can go both ways) entire directory structures. Gold standard for transfers of large collections of files, but performance can suffer when transferring large numbers of small files.</a:t>
            </a:r>
          </a:p>
          <a:p>
            <a:pPr lvl="0"/>
            <a:r>
              <a:rPr/>
              <a:t>Copy only differences, don’t re-copy files that have not changed (enables resumption of inturrupted transfers)</a:t>
            </a:r>
          </a:p>
          <a:p>
            <a:pPr lvl="1" indent="0" marL="457200">
              <a:buNone/>
            </a:pPr>
            <a:r>
              <a:rPr/>
              <a:t>rsync -a local_dir username@cluster.hpc.ucdavis.edu:</a:t>
            </a:r>
          </a:p>
          <a:p>
            <a:pPr lvl="0"/>
            <a:r>
              <a:rPr>
                <a:latin typeface="Courier"/>
              </a:rPr>
              <a:t>a</a:t>
            </a:r>
            <a:r>
              <a:rPr/>
              <a:t> for “archive”. Will try to preserve permissions, timestamps, etc.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Introduction</a:t>
            </a:r>
          </a:p>
        </p:txBody>
      </p:sp>
      <p:sp>
        <p:nvSpPr>
          <p:cNvPr id="9" name="Content Placeholder 5"/>
          <p:cNvSpPr>
            <a:spLocks noGrp="1"/>
          </p:cNvSpPr>
          <p:nvPr>
            <p:ph idx="4" sz="quarter"/>
          </p:nvPr>
        </p:nvSpPr>
        <p:spPr/>
        <p:txBody>
          <a:bodyPr/>
          <a:lstStyle/>
          <a:p>
            <a:pPr lvl="0" indent="0" marL="0">
              <a:spcBef>
                <a:spcPts val="3000"/>
              </a:spcBef>
              <a:buNone/>
            </a:pPr>
            <a:r>
              <a:rPr b="1"/>
              <a:t>What this talk isn’t</a:t>
            </a:r>
          </a:p>
          <a:p>
            <a:pPr lvl="0"/>
            <a:r>
              <a:rPr/>
              <a:t>In-depth discussion of UNIX, clusters, or computing in general</a:t>
            </a:r>
          </a:p>
          <a:p>
            <a:pPr lvl="0"/>
            <a:r>
              <a:rPr/>
              <a:t>Finished! It’s a living document, and your questions will help improve future versions!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git</a:t>
            </a:r>
          </a:p>
        </p:txBody>
      </p:sp>
      <p:sp>
        <p:nvSpPr>
          <p:cNvPr id="9" name="Content Placeholder 5"/>
          <p:cNvSpPr>
            <a:spLocks noGrp="1"/>
          </p:cNvSpPr>
          <p:nvPr>
            <p:ph idx="4" sz="quarter"/>
          </p:nvPr>
        </p:nvSpPr>
        <p:spPr/>
        <p:txBody>
          <a:bodyPr/>
          <a:lstStyle/>
          <a:p>
            <a:pPr lvl="0" indent="0" marL="0">
              <a:buNone/>
            </a:pPr>
            <a:r>
              <a:rPr/>
              <a:t>Push/pull from a remote repository. Allows development/testing of code on your local workstation, push that code to repo, pull it on cluster.</a:t>
            </a:r>
          </a:p>
          <a:p>
            <a:pPr lvl="0" indent="0" marL="0">
              <a:buNone/>
            </a:pPr>
            <a:r>
              <a:rPr/>
              <a:t>And you get version control as a bonus!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ftp</a:t>
            </a:r>
          </a:p>
        </p:txBody>
      </p:sp>
      <p:sp>
        <p:nvSpPr>
          <p:cNvPr id="9" name="Content Placeholder 5"/>
          <p:cNvSpPr>
            <a:spLocks noGrp="1"/>
          </p:cNvSpPr>
          <p:nvPr>
            <p:ph idx="4" sz="quarter"/>
          </p:nvPr>
        </p:nvSpPr>
        <p:spPr/>
        <p:txBody>
          <a:bodyPr/>
          <a:lstStyle/>
          <a:p>
            <a:pPr lvl="0" indent="0" marL="0">
              <a:buNone/>
            </a:pPr>
            <a:r>
              <a:rPr/>
              <a:t>Recommended clients</a:t>
            </a:r>
          </a:p>
          <a:p>
            <a:pPr lvl="0"/>
            <a:r>
              <a:rPr/>
              <a:t>lftp</a:t>
            </a:r>
          </a:p>
          <a:p>
            <a:pPr lvl="0"/>
            <a:r>
              <a:rPr/>
              <a:t>ncftp</a:t>
            </a:r>
          </a:p>
          <a:p>
            <a:pPr lvl="0" indent="0" marL="0">
              <a:buNone/>
            </a:pPr>
            <a:r>
              <a:rPr/>
              <a:t>It is possible to transfer data in/out of box with ftp. (See HPC core website FAQ)</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Avoid transfers in the first place</a:t>
            </a:r>
          </a:p>
        </p:txBody>
      </p:sp>
      <p:sp>
        <p:nvSpPr>
          <p:cNvPr id="9" name="Content Placeholder 5"/>
          <p:cNvSpPr>
            <a:spLocks noGrp="1"/>
          </p:cNvSpPr>
          <p:nvPr>
            <p:ph idx="4" sz="quarter"/>
          </p:nvPr>
        </p:nvSpPr>
        <p:spPr/>
        <p:txBody>
          <a:bodyPr/>
          <a:lstStyle/>
          <a:p>
            <a:pPr lvl="0"/>
            <a:r>
              <a:rPr/>
              <a:t>Use wget/curl to retrieve data sets directly to cluster storage</a:t>
            </a:r>
          </a:p>
          <a:p>
            <a:pPr lvl="0"/>
            <a:r>
              <a:rPr/>
              <a:t>Edit files in-place on a login node</a:t>
            </a:r>
          </a:p>
          <a:p>
            <a:pPr lvl="0"/>
            <a:r>
              <a:rPr/>
              <a:t>Possible to use IDEs like visual studio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Use the transfer node</a:t>
            </a:r>
          </a:p>
        </p:txBody>
      </p:sp>
      <p:sp>
        <p:nvSpPr>
          <p:cNvPr id="9" name="Content Placeholder 5"/>
          <p:cNvSpPr>
            <a:spLocks noGrp="1"/>
          </p:cNvSpPr>
          <p:nvPr>
            <p:ph idx="4" sz="quarter"/>
          </p:nvPr>
        </p:nvSpPr>
        <p:spPr/>
        <p:txBody>
          <a:bodyPr/>
          <a:lstStyle/>
          <a:p>
            <a:pPr lvl="0"/>
            <a:r>
              <a:rPr/>
              <a:t>Some clusters have a dedicated transfer node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Cluster Etiquette</a:t>
            </a:r>
          </a:p>
        </p:txBody>
      </p:sp>
      <p:pic>
        <p:nvPicPr>
          <p:cNvPr descr="images/bart_login.png" id="0" name="Picture 1"/>
          <p:cNvPicPr>
            <a:picLocks noGrp="1" noChangeAspect="1"/>
          </p:cNvPicPr>
          <p:nvPr/>
        </p:nvPicPr>
        <p:blipFill>
          <a:blip r:embed="rId2"/>
          <a:stretch>
            <a:fillRect/>
          </a:stretch>
        </p:blipFill>
        <p:spPr bwMode="auto">
          <a:xfrm>
            <a:off x="3822700" y="1193800"/>
            <a:ext cx="5943600" cy="4483100"/>
          </a:xfrm>
          <a:prstGeom prst="rect">
            <a:avLst/>
          </a:prstGeom>
          <a:noFill/>
          <a:ln w="9525">
            <a:noFill/>
            <a:headEnd/>
            <a:tailEnd/>
          </a:ln>
        </p:spPr>
      </p:pic>
      <p:sp>
        <p:nvSpPr>
          <p:cNvPr id="1" name="TextBox 3"/>
          <p:cNvSpPr txBox="1"/>
          <p:nvPr/>
        </p:nvSpPr>
        <p:spPr>
          <a:xfrm>
            <a:off x="2044700" y="5676900"/>
            <a:ext cx="9499600" cy="508000"/>
          </a:xfrm>
          <a:prstGeom prst="rect">
            <a:avLst/>
          </a:prstGeom>
          <a:noFill/>
        </p:spPr>
        <p:txBody>
          <a:bodyPr/>
          <a:lstStyle/>
          <a:p>
            <a:pPr lvl="0" indent="0" marL="0" algn="ctr">
              <a:buNone/>
            </a:pPr>
            <a:r>
              <a:rPr/>
              <a:t>Login Node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Things to do</a:t>
            </a:r>
          </a:p>
        </p:txBody>
      </p:sp>
      <p:sp>
        <p:nvSpPr>
          <p:cNvPr id="9" name="Content Placeholder 5"/>
          <p:cNvSpPr>
            <a:spLocks noGrp="1"/>
          </p:cNvSpPr>
          <p:nvPr>
            <p:ph idx="4" sz="quarter"/>
          </p:nvPr>
        </p:nvSpPr>
        <p:spPr/>
        <p:txBody>
          <a:bodyPr/>
          <a:lstStyle/>
          <a:p>
            <a:pPr lvl="0"/>
            <a:r>
              <a:rPr/>
              <a:t>Use the scheduler! (i.e. do not ssh to nodes to run)</a:t>
            </a:r>
          </a:p>
          <a:p>
            <a:pPr lvl="0"/>
            <a:r>
              <a:rPr/>
              <a:t>Give good estimates of your job’s needs (</a:t>
            </a:r>
            <a:r>
              <a:rPr>
                <a:latin typeface="Courier"/>
              </a:rPr>
              <a:t>sacct</a:t>
            </a:r>
            <a:r>
              <a:rPr/>
              <a:t> is your friend!) If your job can be split into smaller sections, you may get scheduled sooner, as the scheduler will try to backfill shorter jobs.</a:t>
            </a:r>
          </a:p>
          <a:p>
            <a:pPr lvl="0"/>
            <a:r>
              <a:rPr/>
              <a:t>Limit use of interactive sessions</a:t>
            </a:r>
          </a:p>
          <a:p>
            <a:pPr lvl="0"/>
            <a:r>
              <a:rPr/>
              <a:t>Task arrays are your friend</a:t>
            </a:r>
          </a:p>
          <a:p>
            <a:pPr lvl="0"/>
            <a:r>
              <a:rPr/>
              <a:t>Checkpoint your job if possible</a:t>
            </a:r>
          </a:p>
          <a:p>
            <a:pPr lvl="0"/>
            <a:r>
              <a:rPr/>
              <a:t>Make use of local storage (</a:t>
            </a:r>
            <a:r>
              <a:rPr>
                <a:latin typeface="Courier"/>
              </a:rPr>
              <a:t>/scratch/</a:t>
            </a:r>
            <a:r>
              <a:rPr/>
              <a:t>) on the nodes for intermediate results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Things NOT to do</a:t>
            </a:r>
          </a:p>
        </p:txBody>
      </p:sp>
      <p:sp>
        <p:nvSpPr>
          <p:cNvPr id="9" name="Content Placeholder 5"/>
          <p:cNvSpPr>
            <a:spLocks noGrp="1"/>
          </p:cNvSpPr>
          <p:nvPr>
            <p:ph idx="4" sz="quarter"/>
          </p:nvPr>
        </p:nvSpPr>
        <p:spPr/>
        <p:txBody>
          <a:bodyPr/>
          <a:lstStyle/>
          <a:p>
            <a:pPr lvl="0"/>
            <a:r>
              <a:rPr/>
              <a:t>Run jobs on the head node</a:t>
            </a:r>
          </a:p>
          <a:p>
            <a:pPr lvl="0"/>
            <a:r>
              <a:rPr/>
              <a:t>Many simultaneous writes to network filesystem- use local scratch if you can!</a:t>
            </a:r>
          </a:p>
          <a:p>
            <a:pPr lvl="0"/>
            <a:r>
              <a:rPr/>
              <a:t>Go around scheduler and run directly on the nodes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Getting access to compute resources</a:t>
            </a:r>
          </a:p>
        </p:txBody>
      </p:sp>
      <p:sp>
        <p:nvSpPr>
          <p:cNvPr id="9" name="Content Placeholder 5"/>
          <p:cNvSpPr>
            <a:spLocks noGrp="1"/>
          </p:cNvSpPr>
          <p:nvPr>
            <p:ph idx="4" sz="quarter"/>
          </p:nvPr>
        </p:nvSpPr>
        <p:spPr/>
        <p:txBody>
          <a:bodyPr/>
          <a:lstStyle/>
          <a:p>
            <a:pPr lvl="0" indent="0" marL="0">
              <a:spcBef>
                <a:spcPts val="3000"/>
              </a:spcBef>
              <a:buNone/>
            </a:pPr>
            <a:r>
              <a:rPr b="1"/>
              <a:t>Farm, Franklin, Peloton</a:t>
            </a:r>
          </a:p>
          <a:p>
            <a:pPr lvl="0" indent="0" marL="0">
              <a:buNone/>
            </a:pPr>
            <a:r>
              <a:rPr/>
              <a:t>https://hippo.ucdavis.edu/</a:t>
            </a:r>
          </a:p>
          <a:p>
            <a:pPr lvl="0" indent="0" marL="0">
              <a:spcBef>
                <a:spcPts val="3000"/>
              </a:spcBef>
              <a:buNone/>
            </a:pPr>
            <a:r>
              <a:rPr b="1"/>
              <a:t>HPC2</a:t>
            </a:r>
          </a:p>
          <a:p>
            <a:pPr lvl="0" indent="0" marL="0">
              <a:buNone/>
            </a:pPr>
            <a:r>
              <a:rPr/>
              <a:t>https://hpc.ucdavis.edu/form/account-request-form</a:t>
            </a:r>
          </a:p>
          <a:p>
            <a:pPr lvl="0" indent="0" marL="0">
              <a:spcBef>
                <a:spcPts val="3000"/>
              </a:spcBef>
              <a:buNone/>
            </a:pPr>
            <a:r>
              <a:rPr b="1"/>
              <a:t>LSSC0 - compute portal</a:t>
            </a:r>
          </a:p>
          <a:p>
            <a:pPr lvl="0" indent="0" marL="0">
              <a:buNone/>
            </a:pPr>
            <a:r>
              <a:rPr/>
              <a:t>https://computing.genomecenter.ucdavis.edu/</a:t>
            </a:r>
          </a:p>
          <a:p>
            <a:pPr lvl="0" indent="0" marL="0">
              <a:spcBef>
                <a:spcPts val="3000"/>
              </a:spcBef>
              <a:buNone/>
            </a:pPr>
            <a:r>
              <a:rPr b="1"/>
              <a:t>Legacy clusters (crick, hpc1, …)</a:t>
            </a:r>
          </a:p>
          <a:p>
            <a:pPr lvl="0" indent="0" marL="0">
              <a:buNone/>
            </a:pPr>
            <a:r>
              <a:rPr/>
              <a:t>https://wiki.cse.ucdavis.edu/cgi-bin/index2.pl</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Contact Us</a:t>
            </a:r>
          </a:p>
        </p:txBody>
      </p:sp>
      <p:pic>
        <p:nvPicPr>
          <p:cNvPr descr="images/HPC-unit-signature.png" id="0" name="Picture 1"/>
          <p:cNvPicPr>
            <a:picLocks noGrp="1" noChangeAspect="1"/>
          </p:cNvPicPr>
          <p:nvPr/>
        </p:nvPicPr>
        <p:blipFill>
          <a:blip r:embed="rId2"/>
          <a:stretch>
            <a:fillRect/>
          </a:stretch>
        </p:blipFill>
        <p:spPr bwMode="auto">
          <a:xfrm>
            <a:off x="2044700" y="2501900"/>
            <a:ext cx="9499600" cy="1866900"/>
          </a:xfrm>
          <a:prstGeom prst="rect">
            <a:avLst/>
          </a:prstGeom>
          <a:noFill/>
          <a:ln w="9525">
            <a:noFill/>
            <a:headEnd/>
            <a:tailEnd/>
          </a:ln>
        </p:spPr>
      </p:pic>
      <p:sp>
        <p:nvSpPr>
          <p:cNvPr id="1" name="TextBox 3"/>
          <p:cNvSpPr txBox="1"/>
          <p:nvPr/>
        </p:nvSpPr>
        <p:spPr>
          <a:xfrm>
            <a:off x="2044700" y="5676900"/>
            <a:ext cx="9499600" cy="508000"/>
          </a:xfrm>
          <a:prstGeom prst="rect">
            <a:avLst/>
          </a:prstGeom>
          <a:noFill/>
        </p:spPr>
        <p:txBody>
          <a:bodyPr/>
          <a:lstStyle/>
          <a:p>
            <a:pPr lvl="0" indent="0" marL="0" algn="ctr">
              <a:buNone/>
            </a:pPr>
            <a:r>
              <a:rPr/>
              <a:t>High Performance Computing at UC Davis</a:t>
            </a:r>
          </a:p>
        </p:txBody>
      </p:sp>
      <p:sp>
        <p:nvSpPr>
          <p:cNvPr id="9" name="Content Placeholder 5"/>
          <p:cNvSpPr>
            <a:spLocks noGrp="1"/>
          </p:cNvSpPr>
          <p:nvPr>
            <p:ph idx="4" sz="quarter"/>
          </p:nvPr>
        </p:nvSpPr>
        <p:spPr/>
        <p:txBody>
          <a:bodyPr/>
          <a:lstStyle/>
          <a:p>
            <a:pPr lvl="0"/>
            <a:r>
              <a:rPr>
                <a:latin typeface="Courier"/>
              </a:rPr>
              <a:t>https://hpc.ucdavis.edu/</a:t>
            </a:r>
          </a:p>
          <a:p>
            <a:pPr lvl="0"/>
            <a:r>
              <a:rPr>
                <a:latin typeface="Courier"/>
              </a:rPr>
              <a:t>hpc-help@ucdavis.edu</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Introduction</a:t>
            </a:r>
          </a:p>
        </p:txBody>
      </p:sp>
      <p:sp>
        <p:nvSpPr>
          <p:cNvPr id="9" name="Content Placeholder 5"/>
          <p:cNvSpPr>
            <a:spLocks noGrp="1"/>
          </p:cNvSpPr>
          <p:nvPr>
            <p:ph idx="4" sz="quarter"/>
          </p:nvPr>
        </p:nvSpPr>
        <p:spPr/>
        <p:txBody>
          <a:bodyPr/>
          <a:lstStyle/>
          <a:p>
            <a:pPr lvl="0" indent="0" marL="0">
              <a:spcBef>
                <a:spcPts val="3000"/>
              </a:spcBef>
              <a:buNone/>
            </a:pPr>
            <a:r>
              <a:rPr b="1"/>
              <a:t>Who am I?</a:t>
            </a:r>
          </a:p>
          <a:p>
            <a:pPr lvl="0"/>
            <a:r>
              <a:rPr/>
              <a:t>Michael Casper Lewis</a:t>
            </a:r>
          </a:p>
          <a:p>
            <a:pPr lvl="0"/>
            <a:r>
              <a:rPr/>
              <a:t>Systems Architect, HPC Core Facility</a:t>
            </a:r>
          </a:p>
          <a:p>
            <a:pPr lvl="0"/>
            <a:r>
              <a:rPr/>
              <a:t>25 years of experience managing UNIX at scale, 20 years of HPC cluster design and administration.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Introduction</a:t>
            </a:r>
          </a:p>
        </p:txBody>
      </p:sp>
      <p:sp>
        <p:nvSpPr>
          <p:cNvPr id="9" name="Content Placeholder 5"/>
          <p:cNvSpPr>
            <a:spLocks noGrp="1"/>
          </p:cNvSpPr>
          <p:nvPr>
            <p:ph idx="4" sz="quarter"/>
          </p:nvPr>
        </p:nvSpPr>
        <p:spPr/>
        <p:txBody>
          <a:bodyPr/>
          <a:lstStyle/>
          <a:p>
            <a:pPr lvl="0" indent="0" marL="0">
              <a:buNone/>
            </a:pPr>
            <a:r>
              <a:rPr/>
              <a:t>If you were plowing a field, which would you rather use: Two strong oxen or 1024 chickens?</a:t>
            </a:r>
          </a:p>
          <a:p>
            <a:pPr lvl="0" indent="0" marL="0">
              <a:buNone/>
            </a:pPr>
            <a:r>
              <a:rPr/>
              <a:t>–Seymour Cray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Introduction</a:t>
            </a:r>
          </a:p>
        </p:txBody>
      </p:sp>
      <p:sp>
        <p:nvSpPr>
          <p:cNvPr id="9" name="Content Placeholder 5"/>
          <p:cNvSpPr>
            <a:spLocks noGrp="1"/>
          </p:cNvSpPr>
          <p:nvPr>
            <p:ph idx="4" sz="quarter"/>
          </p:nvPr>
        </p:nvSpPr>
        <p:spPr/>
        <p:txBody>
          <a:bodyPr/>
          <a:lstStyle/>
          <a:p>
            <a:pPr lvl="0" indent="0" marL="0">
              <a:spcBef>
                <a:spcPts val="3000"/>
              </a:spcBef>
              <a:buNone/>
            </a:pPr>
            <a:r>
              <a:rPr b="1"/>
              <a:t>What is a cluster?</a:t>
            </a:r>
          </a:p>
          <a:p>
            <a:pPr lvl="0"/>
            <a:r>
              <a:rPr/>
              <a:t>A collection of machines that work together</a:t>
            </a:r>
          </a:p>
          <a:p>
            <a:pPr lvl="0" indent="0" marL="0">
              <a:spcBef>
                <a:spcPts val="3000"/>
              </a:spcBef>
              <a:buNone/>
            </a:pPr>
            <a:r>
              <a:rPr b="1"/>
              <a:t>Why use a cluster?</a:t>
            </a:r>
          </a:p>
          <a:p>
            <a:pPr lvl="0"/>
            <a:r>
              <a:rPr/>
              <a:t>Chickens are cheaper than oxen</a:t>
            </a:r>
          </a:p>
          <a:p>
            <a:pPr lvl="0"/>
            <a:r>
              <a:rPr/>
              <a:t>There is a limit on the size of a single ox</a:t>
            </a:r>
          </a:p>
          <a:p>
            <a:pPr lvl="0"/>
            <a:r>
              <a:rPr/>
              <a:t>… but try getting 1024 chickens to move in the same direction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Cluster Terminology</a:t>
            </a:r>
          </a:p>
        </p:txBody>
      </p:sp>
      <p:sp>
        <p:nvSpPr>
          <p:cNvPr id="9" name="Content Placeholder 5"/>
          <p:cNvSpPr>
            <a:spLocks noGrp="1"/>
          </p:cNvSpPr>
          <p:nvPr>
            <p:ph idx="4" sz="quarter"/>
          </p:nvPr>
        </p:nvSpPr>
        <p:spPr/>
        <p:txBody>
          <a:bodyPr/>
          <a:lstStyle/>
          <a:p>
            <a:pPr lvl="0"/>
            <a:r>
              <a:rPr b="1"/>
              <a:t>Node</a:t>
            </a:r>
            <a:r>
              <a:rPr/>
              <a:t>: An individual computer in the cluster</a:t>
            </a:r>
          </a:p>
          <a:p>
            <a:pPr lvl="0"/>
            <a:r>
              <a:rPr b="1"/>
              <a:t>Login (or head) node</a:t>
            </a:r>
            <a:r>
              <a:rPr/>
              <a:t>: The node users log in to and use to submit jobs.</a:t>
            </a:r>
          </a:p>
          <a:p>
            <a:pPr lvl="0"/>
            <a:r>
              <a:rPr b="1"/>
              <a:t>Scheduler (and queue)</a:t>
            </a:r>
            <a:r>
              <a:rPr/>
              <a:t>: The entity that coordinates which jobs run at what time on which node(s)</a:t>
            </a:r>
          </a:p>
          <a:p>
            <a:pPr lvl="0"/>
            <a:r>
              <a:rPr b="1"/>
              <a:t>CPU Core</a:t>
            </a:r>
            <a:r>
              <a:rPr/>
              <a:t>: A single processing unit</a:t>
            </a:r>
          </a:p>
          <a:p>
            <a:pPr lvl="0"/>
            <a:r>
              <a:rPr b="1"/>
              <a:t>Thread</a:t>
            </a:r>
            <a:r>
              <a:rPr/>
              <a:t>: Processing unit that shares resources with other threads</a:t>
            </a:r>
          </a:p>
          <a:p>
            <a:pPr lvl="0"/>
            <a:r>
              <a:rPr b="1"/>
              <a:t>Interconnect</a:t>
            </a:r>
            <a:r>
              <a:rPr/>
              <a:t>: The network connecting the nodes to each other and to the storage</a:t>
            </a:r>
          </a:p>
          <a:p>
            <a:pPr lvl="0"/>
            <a:r>
              <a:rPr b="1"/>
              <a:t>Core (memory)</a:t>
            </a:r>
            <a:r>
              <a:rPr/>
              <a:t>: RAM</a:t>
            </a:r>
          </a:p>
          <a:p>
            <a:pPr lvl="0"/>
            <a:r>
              <a:rPr b="1"/>
              <a:t>Swap</a:t>
            </a:r>
            <a:r>
              <a:rPr/>
              <a:t>: If RAM is exceeded, virtual memory will be used, using disk instead of RAM. (Much slower)</a:t>
            </a:r>
          </a:p>
          <a:p>
            <a:pPr lvl="0"/>
            <a:r>
              <a:rPr b="1"/>
              <a:t>Thrash</a:t>
            </a:r>
            <a:r>
              <a:rPr/>
              <a:t>: Competing processes swapping at the same time.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047008" y="210017"/>
            <a:ext cx="9507683" cy="809843"/>
          </a:xfrm>
          <a:prstGeom prst="rect">
            <a:avLst/>
          </a:prstGeom>
        </p:spPr>
        <p:txBody>
          <a:bodyPr/>
          <a:lstStyle/>
          <a:p>
            <a:pPr lvl="0" indent="0" marL="0">
              <a:buNone/>
            </a:pPr>
            <a:r>
              <a:rPr/>
              <a:t>Anatomy of a cluster</a:t>
            </a:r>
          </a:p>
        </p:txBody>
      </p:sp>
      <p:pic>
        <p:nvPicPr>
          <p:cNvPr descr="images/cluster_diagram.png" id="0" name="Picture 1"/>
          <p:cNvPicPr>
            <a:picLocks noGrp="1" noChangeAspect="1"/>
          </p:cNvPicPr>
          <p:nvPr/>
        </p:nvPicPr>
        <p:blipFill>
          <a:blip r:embed="rId2"/>
          <a:stretch>
            <a:fillRect/>
          </a:stretch>
        </p:blipFill>
        <p:spPr bwMode="auto">
          <a:xfrm>
            <a:off x="2349500" y="1193800"/>
            <a:ext cx="8877300" cy="4991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p:cNvSpPr>
            <a:spLocks noGrp="1"/>
          </p:cNvSpPr>
          <p:nvPr>
            <p:ph idx="4" sz="quarter"/>
          </p:nvPr>
        </p:nvSpPr>
        <p:spPr/>
        <p:txBody>
          <a:bodyPr/>
          <a:lstStyle/>
          <a:p>
            <a:pPr lvl="0"/>
            <a:r>
              <a:rPr/>
              <a:t>Head/login node connects to the Internet and to the cluster interconnect</a:t>
            </a:r>
          </a:p>
          <a:p>
            <a:pPr lvl="0"/>
            <a:r>
              <a:rPr/>
              <a:t>Nodes connect only to the interconnect</a:t>
            </a:r>
          </a:p>
        </p:txBody>
      </p:sp>
    </p:spTree>
  </p:cSld>
</p:sld>
</file>

<file path=ppt/theme/theme1.xml><?xml version="1.0" encoding="utf-8"?>
<a:theme xmlns:a="http://schemas.openxmlformats.org/drawingml/2006/main" name="OneUCDavis">
  <a:themeElements>
    <a:clrScheme name="Custom 5">
      <a:dk1>
        <a:srgbClr val="FFFFFF"/>
      </a:dk1>
      <a:lt1>
        <a:srgbClr val="002855"/>
      </a:lt1>
      <a:dk2>
        <a:srgbClr val="FFFFFF"/>
      </a:dk2>
      <a:lt2>
        <a:srgbClr val="002855"/>
      </a:lt2>
      <a:accent1>
        <a:srgbClr val="002855"/>
      </a:accent1>
      <a:accent2>
        <a:srgbClr val="C99700"/>
      </a:accent2>
      <a:accent3>
        <a:srgbClr val="9CAF88"/>
      </a:accent3>
      <a:accent4>
        <a:srgbClr val="642667"/>
      </a:accent4>
      <a:accent5>
        <a:srgbClr val="008EAA"/>
      </a:accent5>
      <a:accent6>
        <a:srgbClr val="ED8B00"/>
      </a:accent6>
      <a:hlink>
        <a:srgbClr val="002855"/>
      </a:hlink>
      <a:folHlink>
        <a:srgbClr val="00285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txDef>
      <a:spPr>
        <a:noFill/>
      </a:spPr>
      <a:bodyPr wrap="square" rtlCol="0">
        <a:spAutoFit/>
      </a:bodyPr>
      <a:lstStyle>
        <a:defPPr>
          <a:defRPr dirty="0" smtClean="0">
            <a:solidFill>
              <a:srgbClr val="002855"/>
            </a:solidFill>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D9BE59"/>
        </a:dk1>
        <a:lt1>
          <a:srgbClr val="FFFFFF"/>
        </a:lt1>
        <a:dk2>
          <a:srgbClr val="FFFFFF"/>
        </a:dk2>
        <a:lt2>
          <a:srgbClr val="000000"/>
        </a:lt2>
        <a:accent1>
          <a:srgbClr val="E3DC85"/>
        </a:accent1>
        <a:accent2>
          <a:srgbClr val="B9C7D9"/>
        </a:accent2>
        <a:accent3>
          <a:srgbClr val="FFFFFF"/>
        </a:accent3>
        <a:accent4>
          <a:srgbClr val="B9A24B"/>
        </a:accent4>
        <a:accent5>
          <a:srgbClr val="EFEBC2"/>
        </a:accent5>
        <a:accent6>
          <a:srgbClr val="A7B4C4"/>
        </a:accent6>
        <a:hlink>
          <a:srgbClr val="E1E7B7"/>
        </a:hlink>
        <a:folHlink>
          <a:srgbClr val="7892C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OOR-Tree-Template" id="{02665D47-8033-7E49-8C2A-B91E74A56243}" vid="{0167F8DB-E29F-FF46-ADDF-F8D57C7BAF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2088</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Lucida Sans</vt:lpstr>
      <vt:lpstr>Proxima Nova</vt:lpstr>
      <vt:lpstr>Times</vt:lpstr>
      <vt:lpstr>Verdana</vt:lpstr>
      <vt:lpstr>OneUCDavis</vt:lpstr>
      <vt:lpstr>PowerPoint Presentation</vt:lpstr>
    </vt:vector>
  </TitlesOfParts>
  <Company>Office of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HPC Core Facility</dc:title>
  <dc:creator/>
  <cp:keywords/>
  <dcterms:created xsi:type="dcterms:W3CDTF">2023-10-02T18:54:35Z</dcterms:created>
  <dcterms:modified xsi:type="dcterms:W3CDTF">2023-10-02T18:54:35Z</dcterms:modified>
</cp:coreProperties>
</file>

<file path=docProps/custom.xml><?xml version="1.0" encoding="utf-8"?>
<Properties xmlns="http://schemas.openxmlformats.org/officeDocument/2006/custom-properties" xmlns:vt="http://schemas.openxmlformats.org/officeDocument/2006/docPropsVTypes"/>
</file>