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69A00-EC05-4F4A-94D8-15703CEEB83C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6E090-366F-264D-91BE-25B4FA55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56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Duplicate marking, mapping quality &gt; 30,</a:t>
            </a:r>
          </a:p>
          <a:p>
            <a:r>
              <a:rPr lang="en-US" sz="1200" dirty="0"/>
              <a:t>Not mitochondrial, not chimeric,</a:t>
            </a:r>
          </a:p>
          <a:p>
            <a:r>
              <a:rPr lang="en-US" sz="1200" dirty="0"/>
              <a:t>Adjusting 5’ and 3’ position by 5bp and 4bp </a:t>
            </a:r>
            <a:r>
              <a:rPr lang="en-US" sz="1200" dirty="0" err="1"/>
              <a:t>repectively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6E090-366F-264D-91BE-25B4FA55AD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8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A701-698B-E848-8E87-7C9F78A28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6D9FC-D656-924B-86E3-CD6564911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D73B5-5958-C048-8B69-AAFBC88A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6761C-C231-0C47-8E5D-9B738CA4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496D2-8681-4446-AC6A-0FAA5A8B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2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5F10-DC35-CF42-90C6-475B7435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7CE41-DA82-494B-B992-4F6C5C127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241B-D2AE-AC44-A3E7-DB896BFF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57B1F-F9FF-2543-9D2A-DB99F755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076D0-EAFA-EF4D-8A1D-E9B335A2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D8E549-FA0B-BE41-9E4C-994DAAFF3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69B51-4DFA-4749-BC88-BB185791C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E01B8-9BDB-E54F-8EF3-E082B855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77D4A-8C06-C64F-97B5-E57FE2D1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B7D78-C029-5044-B2C9-F625C43B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8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4E14-EDAC-0D45-91AE-5CB2B54B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F88E-1F74-6842-B69C-5B148226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9C16-53AF-C841-933A-55347D75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E42A6-586B-C14C-A374-16AABD30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0B60E-C87C-0C4E-9301-B70313F8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E24F-D25D-8240-AABB-641102D1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84804-5646-7043-A880-753EBFA8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61075-FE03-AA4E-9FD7-6723D1ED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2C6F1-099A-8347-9411-5DD62702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8F34C-1EAC-AC44-8794-E4DC1E0E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0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91CD-1CF4-104C-A1ED-D5F5059C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ED569-DD4E-CC49-8F4D-15186CDFF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7F1E5-5853-1F41-8918-5A480388C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4880E-F13A-4B46-B49D-C308A759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9AA9F-F5B6-BC4F-9074-4F3DEFBA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6DA1F-4A5B-A842-95E7-257A1A16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1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4BD0-FB26-2C42-903E-B1A70149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43F71-AAEB-C241-B4AC-72E8436C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1CF68-C53A-B149-BA7C-806F9B80E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7D277-D50C-D948-ADF4-3EC502DAB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139E0-A735-CC4B-A17B-4D816162E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1B17A-3355-EC4D-8EDA-45113545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6/6/24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6105F-04FE-F943-B537-ED61FED6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64A38-0485-2542-99B6-EFC59E3A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1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F1E2-EAB4-2E47-B196-083886D5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57FA7-C22F-5B41-AF60-816F8A6C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39B26-9DF1-1249-833C-84BE3D2D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FD8CC-6490-A143-B66A-42063FDF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5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AE3E2-F14E-2A43-8A9F-02544146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6/6/24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D2E59-04EB-E540-97DA-B84BFDBA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F8DE7-31A4-6640-9218-0A1A8EEE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0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6323-E692-EF4C-8374-4A19B265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6392-B6D2-7046-A8C8-9418A6201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B31FC-B566-6B48-886D-692648192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B8365-B138-D74E-9107-B7C0AE4C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426FC-305A-6C47-AE50-125547AF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90483-C527-E54B-A576-D2096E49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D199-73B9-4D48-9772-B166AC81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88737-D64D-824B-B911-E3D6FFEB7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4FD81-0CF7-A541-8585-EC0A4D966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553AC-A085-024B-AAF4-F0CB3375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6DDFB-2587-084E-8F26-6E0398BD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C9AFC-1056-F844-88A5-1BFF4729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1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75C59-2F78-5446-957D-8B6D8F8CA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ED409-425E-D440-A4A3-A88615E6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024F4-44E6-9947-8313-BBC548003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E6A2-88F1-4343-876D-E4F8B581B01C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DDE4B-3590-124F-821F-9EDC32775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047E1-54CF-D84D-B80F-F4C093236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7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2A1F1E04-23BA-F24A-3226-6B8B4FFE1D24}"/>
              </a:ext>
            </a:extLst>
          </p:cNvPr>
          <p:cNvGrpSpPr/>
          <p:nvPr/>
        </p:nvGrpSpPr>
        <p:grpSpPr>
          <a:xfrm>
            <a:off x="1863754" y="1054214"/>
            <a:ext cx="8900509" cy="4749571"/>
            <a:chOff x="1863754" y="1054214"/>
            <a:chExt cx="8900509" cy="47495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3D7286-8011-0D40-8A5F-3A6A2FB8D75F}"/>
                </a:ext>
              </a:extLst>
            </p:cNvPr>
            <p:cNvSpPr/>
            <p:nvPr/>
          </p:nvSpPr>
          <p:spPr>
            <a:xfrm>
              <a:off x="1878475" y="1054214"/>
              <a:ext cx="1967004" cy="72382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Barcode/Read QC</a:t>
              </a:r>
            </a:p>
            <a:p>
              <a:pPr algn="ctr"/>
              <a:r>
                <a:rPr lang="en-US" sz="1400" dirty="0"/>
                <a:t>Preprocessing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A9BC2A-C0F4-1F40-A27A-A423F8195F8B}"/>
                </a:ext>
              </a:extLst>
            </p:cNvPr>
            <p:cNvSpPr/>
            <p:nvPr/>
          </p:nvSpPr>
          <p:spPr>
            <a:xfrm>
              <a:off x="1863754" y="2689003"/>
              <a:ext cx="1877878" cy="91623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Alignment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C298C5-A132-F045-B85A-BAC5098D0EE6}"/>
                </a:ext>
              </a:extLst>
            </p:cNvPr>
            <p:cNvSpPr/>
            <p:nvPr/>
          </p:nvSpPr>
          <p:spPr>
            <a:xfrm>
              <a:off x="1876281" y="4460960"/>
              <a:ext cx="1877883" cy="73895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Mapping QC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7F95AA-D65B-3E42-9C15-6CACB170D42A}"/>
                </a:ext>
              </a:extLst>
            </p:cNvPr>
            <p:cNvSpPr/>
            <p:nvPr/>
          </p:nvSpPr>
          <p:spPr>
            <a:xfrm>
              <a:off x="5301716" y="1054214"/>
              <a:ext cx="2137144" cy="89313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Cell QC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02260A-C6F8-F749-A073-1013B2F8DA0A}"/>
                </a:ext>
              </a:extLst>
            </p:cNvPr>
            <p:cNvSpPr/>
            <p:nvPr/>
          </p:nvSpPr>
          <p:spPr>
            <a:xfrm>
              <a:off x="5302823" y="2631064"/>
              <a:ext cx="2137144" cy="89313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Normalization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90AD67-8E3E-554D-B559-3753E115456C}"/>
                </a:ext>
              </a:extLst>
            </p:cNvPr>
            <p:cNvSpPr/>
            <p:nvPr/>
          </p:nvSpPr>
          <p:spPr>
            <a:xfrm>
              <a:off x="5302823" y="4306781"/>
              <a:ext cx="2137144" cy="89313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Confounders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1490EE-5575-2743-B0E7-B8E6D76B62C9}"/>
                </a:ext>
              </a:extLst>
            </p:cNvPr>
            <p:cNvSpPr/>
            <p:nvPr/>
          </p:nvSpPr>
          <p:spPr>
            <a:xfrm>
              <a:off x="8769336" y="1714530"/>
              <a:ext cx="1897889" cy="694298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Differential peak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39906A-3E39-2247-B79C-22BDF1A48DB4}"/>
                </a:ext>
              </a:extLst>
            </p:cNvPr>
            <p:cNvSpPr/>
            <p:nvPr/>
          </p:nvSpPr>
          <p:spPr>
            <a:xfrm>
              <a:off x="8727171" y="4306782"/>
              <a:ext cx="2037092" cy="8609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Clustering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CC133C-828A-8341-84B8-E6BAA7F98BFD}"/>
                </a:ext>
              </a:extLst>
            </p:cNvPr>
            <p:cNvSpPr/>
            <p:nvPr/>
          </p:nvSpPr>
          <p:spPr>
            <a:xfrm>
              <a:off x="8734259" y="1054214"/>
              <a:ext cx="1890823" cy="45771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motif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D0FE57-5282-8D4F-832A-22CD09904AA7}"/>
                </a:ext>
              </a:extLst>
            </p:cNvPr>
            <p:cNvCxnSpPr/>
            <p:nvPr/>
          </p:nvCxnSpPr>
          <p:spPr>
            <a:xfrm>
              <a:off x="2253494" y="1891664"/>
              <a:ext cx="0" cy="68371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4AE6EC8-263D-334A-8DA1-1BEBDD6499CE}"/>
                </a:ext>
              </a:extLst>
            </p:cNvPr>
            <p:cNvCxnSpPr>
              <a:cxnSpLocks/>
            </p:cNvCxnSpPr>
            <p:nvPr/>
          </p:nvCxnSpPr>
          <p:spPr>
            <a:xfrm>
              <a:off x="2253494" y="3785809"/>
              <a:ext cx="0" cy="49606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049010-BBEC-3F4A-A85E-40539407DDF3}"/>
                </a:ext>
              </a:extLst>
            </p:cNvPr>
            <p:cNvCxnSpPr/>
            <p:nvPr/>
          </p:nvCxnSpPr>
          <p:spPr>
            <a:xfrm>
              <a:off x="5647716" y="3524199"/>
              <a:ext cx="0" cy="7825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962F118-0FCC-8045-92AE-B16CB5DFC9FA}"/>
                </a:ext>
              </a:extLst>
            </p:cNvPr>
            <p:cNvCxnSpPr/>
            <p:nvPr/>
          </p:nvCxnSpPr>
          <p:spPr>
            <a:xfrm>
              <a:off x="5647716" y="1947348"/>
              <a:ext cx="0" cy="68371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BCD09D-066E-554E-91EA-93C294F96AF7}"/>
                </a:ext>
              </a:extLst>
            </p:cNvPr>
            <p:cNvSpPr txBox="1"/>
            <p:nvPr/>
          </p:nvSpPr>
          <p:spPr>
            <a:xfrm>
              <a:off x="9259241" y="3077631"/>
              <a:ext cx="13658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sz="5400" b="1" dirty="0"/>
                <a:t>…</a:t>
              </a:r>
              <a:r>
                <a:rPr lang="en-US" sz="5400" b="1" dirty="0"/>
                <a:t>.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6D89106-24C1-E049-A496-34598377726D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7439967" y="4737237"/>
              <a:ext cx="1287204" cy="161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02F8B4A-FBAC-6A40-8B90-FF80E5F599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3430" y="2456574"/>
              <a:ext cx="1274870" cy="223990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A7E01B2-AA3F-BF43-89D3-DF3D4E8D2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2323" y="3256664"/>
              <a:ext cx="1297013" cy="143781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E0CB0DD-56EA-A944-995E-6B9093EE37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04417" y="2253977"/>
              <a:ext cx="2130056" cy="117971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scene3d>
              <a:camera prst="orthographicFront">
                <a:rot lat="162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5949119E-FF8D-394F-B338-944D4317B8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1112" y="1602169"/>
              <a:ext cx="1286097" cy="3252568"/>
            </a:xfrm>
            <a:prstGeom prst="bentConnector3">
              <a:avLst>
                <a:gd name="adj1" fmla="val 50000"/>
              </a:avLst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8447BB-2DAF-CF44-9BFB-0BC8C8659F58}"/>
                </a:ext>
              </a:extLst>
            </p:cNvPr>
            <p:cNvSpPr txBox="1"/>
            <p:nvPr/>
          </p:nvSpPr>
          <p:spPr>
            <a:xfrm>
              <a:off x="2266888" y="1878110"/>
              <a:ext cx="24051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Extract barcodes, reads</a:t>
              </a:r>
            </a:p>
            <a:p>
              <a:r>
                <a:rPr lang="en-US" sz="1600" dirty="0"/>
                <a:t>preprocess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2544E7-3D7A-4743-B1EF-EF398DB600E8}"/>
                </a:ext>
              </a:extLst>
            </p:cNvPr>
            <p:cNvSpPr txBox="1"/>
            <p:nvPr/>
          </p:nvSpPr>
          <p:spPr>
            <a:xfrm>
              <a:off x="2298018" y="3733710"/>
              <a:ext cx="24051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Map to Genome/Transcriptome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A44D3C-D44A-AF40-8803-938DFEC57A5D}"/>
                </a:ext>
              </a:extLst>
            </p:cNvPr>
            <p:cNvSpPr txBox="1"/>
            <p:nvPr/>
          </p:nvSpPr>
          <p:spPr>
            <a:xfrm>
              <a:off x="5891379" y="2118020"/>
              <a:ext cx="13795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Filter Cells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664EE5-8D46-F34F-8E8A-DC8C603EB9AA}"/>
                </a:ext>
              </a:extLst>
            </p:cNvPr>
            <p:cNvSpPr txBox="1"/>
            <p:nvPr/>
          </p:nvSpPr>
          <p:spPr>
            <a:xfrm>
              <a:off x="5891379" y="5465231"/>
              <a:ext cx="1662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Batch Effects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FCC5B2-31FA-CF45-A803-EF7BEE2B1B7F}"/>
                </a:ext>
              </a:extLst>
            </p:cNvPr>
            <p:cNvSpPr txBox="1"/>
            <p:nvPr/>
          </p:nvSpPr>
          <p:spPr>
            <a:xfrm>
              <a:off x="5772442" y="3753270"/>
              <a:ext cx="153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TF-IDF/</a:t>
              </a:r>
              <a:r>
                <a:rPr lang="en-US" sz="1600" dirty="0" err="1"/>
                <a:t>Lognorm</a:t>
              </a:r>
              <a:endParaRPr lang="en-US" sz="1600" dirty="0"/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3B2F5462-AD61-2395-3337-CAF0EF9F5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2323" y="1446409"/>
              <a:ext cx="1315015" cy="323115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E33D8B5-EFE7-BE43-5411-1D0B953CFC72}"/>
                </a:ext>
              </a:extLst>
            </p:cNvPr>
            <p:cNvSpPr txBox="1"/>
            <p:nvPr/>
          </p:nvSpPr>
          <p:spPr>
            <a:xfrm>
              <a:off x="7673836" y="4829137"/>
              <a:ext cx="628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WNN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28A969C-F8A1-5B1B-6894-4B9E1F25128B}"/>
                </a:ext>
              </a:extLst>
            </p:cNvPr>
            <p:cNvSpPr/>
            <p:nvPr/>
          </p:nvSpPr>
          <p:spPr>
            <a:xfrm>
              <a:off x="8797922" y="2538751"/>
              <a:ext cx="1897889" cy="694298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Differential expression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933EC65-BF4E-287B-3B6A-173206E667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3354" y="3698689"/>
              <a:ext cx="1374568" cy="102739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154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67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 Settles</dc:creator>
  <cp:lastModifiedBy>Jie Li</cp:lastModifiedBy>
  <cp:revision>12</cp:revision>
  <dcterms:created xsi:type="dcterms:W3CDTF">2017-12-17T22:35:53Z</dcterms:created>
  <dcterms:modified xsi:type="dcterms:W3CDTF">2024-06-06T18:55:14Z</dcterms:modified>
</cp:coreProperties>
</file>