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8"/>
  </p:notesMasterIdLst>
  <p:sldIdLst>
    <p:sldId id="256" r:id="rId2"/>
    <p:sldId id="355" r:id="rId3"/>
    <p:sldId id="337" r:id="rId4"/>
    <p:sldId id="360" r:id="rId5"/>
    <p:sldId id="273" r:id="rId6"/>
    <p:sldId id="259" r:id="rId7"/>
    <p:sldId id="340" r:id="rId8"/>
    <p:sldId id="338" r:id="rId9"/>
    <p:sldId id="260" r:id="rId10"/>
    <p:sldId id="261" r:id="rId11"/>
    <p:sldId id="262" r:id="rId12"/>
    <p:sldId id="278" r:id="rId13"/>
    <p:sldId id="264" r:id="rId14"/>
    <p:sldId id="265" r:id="rId15"/>
    <p:sldId id="266" r:id="rId16"/>
    <p:sldId id="385" r:id="rId17"/>
    <p:sldId id="388" r:id="rId18"/>
    <p:sldId id="386" r:id="rId19"/>
    <p:sldId id="267" r:id="rId20"/>
    <p:sldId id="269" r:id="rId21"/>
    <p:sldId id="270" r:id="rId22"/>
    <p:sldId id="271" r:id="rId23"/>
    <p:sldId id="283" r:id="rId24"/>
    <p:sldId id="272" r:id="rId25"/>
    <p:sldId id="288"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70"/>
    <p:restoredTop sz="94627"/>
  </p:normalViewPr>
  <p:slideViewPr>
    <p:cSldViewPr snapToGrid="0" snapToObjects="1">
      <p:cViewPr varScale="1">
        <p:scale>
          <a:sx n="103" d="100"/>
          <a:sy n="103" d="100"/>
        </p:scale>
        <p:origin x="20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AB5D-84A9-C641-87A4-6248C0AAF646}" type="datetimeFigureOut">
              <a:rPr lang="en-US" smtClean="0"/>
              <a:t>6/16/22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7B4EA-D9D4-C94A-B88F-6BA3B8660084}" type="slidenum">
              <a:rPr lang="en-US" smtClean="0"/>
              <a:t>‹#›</a:t>
            </a:fld>
            <a:endParaRPr lang="en-US"/>
          </a:p>
        </p:txBody>
      </p:sp>
    </p:spTree>
    <p:extLst>
      <p:ext uri="{BB962C8B-B14F-4D97-AF65-F5344CB8AC3E}">
        <p14:creationId xmlns:p14="http://schemas.microsoft.com/office/powerpoint/2010/main" val="199739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E26928-AF02-014C-A64D-747878E94874}" type="slidenum">
              <a:rPr lang="en-US" smtClean="0"/>
              <a:t>1</a:t>
            </a:fld>
            <a:endParaRPr lang="en-US"/>
          </a:p>
        </p:txBody>
      </p:sp>
    </p:spTree>
    <p:extLst>
      <p:ext uri="{BB962C8B-B14F-4D97-AF65-F5344CB8AC3E}">
        <p14:creationId xmlns:p14="http://schemas.microsoft.com/office/powerpoint/2010/main" val="258958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5838AA-1451-D44C-A5FC-B7AF2DBB714D}" type="datetimeFigureOut">
              <a:rPr lang="en-US" smtClean="0"/>
              <a:t>6/16/22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6/16/22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6/16/22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6/16/22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838AA-1451-D44C-A5FC-B7AF2DBB714D}" type="datetimeFigureOut">
              <a:rPr lang="en-US" smtClean="0"/>
              <a:t>6/16/22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5838AA-1451-D44C-A5FC-B7AF2DBB714D}" type="datetimeFigureOut">
              <a:rPr lang="en-US" smtClean="0"/>
              <a:t>6/16/22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5838AA-1451-D44C-A5FC-B7AF2DBB714D}" type="datetimeFigureOut">
              <a:rPr lang="en-US" smtClean="0"/>
              <a:t>6/16/22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5838AA-1451-D44C-A5FC-B7AF2DBB714D}" type="datetimeFigureOut">
              <a:rPr lang="en-US" smtClean="0"/>
              <a:t>6/16/22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838AA-1451-D44C-A5FC-B7AF2DBB714D}" type="datetimeFigureOut">
              <a:rPr lang="en-US" smtClean="0"/>
              <a:t>6/16/22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6/16/22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6/16/22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838AA-1451-D44C-A5FC-B7AF2DBB714D}" type="datetimeFigureOut">
              <a:rPr lang="en-US" smtClean="0"/>
              <a:t>6/16/22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9FBD4-45AD-4D40-A896-12A56B1568AD}" type="slidenum">
              <a:rPr lang="en-US" smtClean="0"/>
              <a:t>‹#›</a:t>
            </a:fld>
            <a:endParaRPr lang="en-US"/>
          </a:p>
        </p:txBody>
      </p:sp>
      <p:sp>
        <p:nvSpPr>
          <p:cNvPr id="7" name="Rectangle 6"/>
          <p:cNvSpPr/>
          <p:nvPr/>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18158597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oinformatics.core@ucdav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ioinformatics.sf.ucdavis.edu/rates" TargetMode="External"/><Relationship Id="rId2" Type="http://schemas.openxmlformats.org/officeDocument/2006/relationships/hyperlink" Target="http://dnatech.genomecenter.ucdavis.edu/pri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illumina.com/systems/hiseq-3000-4000/specifications.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ioinformatics.sf.ucdavis.edu/rates" TargetMode="External"/><Relationship Id="rId2" Type="http://schemas.openxmlformats.org/officeDocument/2006/relationships/hyperlink" Target="http://dnatech.genomecenter.ucdavis.edu/pr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 you want to do a:</a:t>
            </a:r>
            <a:br>
              <a:rPr lang="en-US" dirty="0"/>
            </a:br>
            <a:r>
              <a:rPr lang="en-US" dirty="0"/>
              <a:t>RNAseq Experiment</a:t>
            </a:r>
            <a:br>
              <a:rPr lang="en-US" dirty="0"/>
            </a:br>
            <a:r>
              <a:rPr lang="en-US" dirty="0"/>
              <a:t>Differential Expression Analysis</a:t>
            </a:r>
          </a:p>
        </p:txBody>
      </p:sp>
      <p:sp>
        <p:nvSpPr>
          <p:cNvPr id="3" name="Subtitle 2"/>
          <p:cNvSpPr>
            <a:spLocks noGrp="1"/>
          </p:cNvSpPr>
          <p:nvPr>
            <p:ph type="subTitle" idx="1"/>
          </p:nvPr>
        </p:nvSpPr>
        <p:spPr>
          <a:xfrm>
            <a:off x="1524000" y="3708362"/>
            <a:ext cx="9144000" cy="2458521"/>
          </a:xfrm>
        </p:spPr>
        <p:txBody>
          <a:bodyPr>
            <a:normAutofit/>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 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3"/>
              </a:rPr>
              <a:t>bioinformatics.core@ucdavis.edu</a:t>
            </a:r>
            <a:endParaRPr lang="en-CA" dirty="0">
              <a:latin typeface="Arial" charset="0"/>
              <a:cs typeface="Arial Unicode MS" charset="0"/>
            </a:endParaRPr>
          </a:p>
        </p:txBody>
      </p:sp>
      <p:sp>
        <p:nvSpPr>
          <p:cNvPr id="4" name="TextBox 3"/>
          <p:cNvSpPr txBox="1"/>
          <p:nvPr/>
        </p:nvSpPr>
        <p:spPr>
          <a:xfrm>
            <a:off x="5890437" y="14247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942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Sample preparation</a:t>
            </a:r>
          </a:p>
        </p:txBody>
      </p:sp>
      <p:sp>
        <p:nvSpPr>
          <p:cNvPr id="6" name="Content Placeholder 5"/>
          <p:cNvSpPr>
            <a:spLocks noGrp="1"/>
          </p:cNvSpPr>
          <p:nvPr>
            <p:ph idx="1"/>
          </p:nvPr>
        </p:nvSpPr>
        <p:spPr/>
        <p:txBody>
          <a:bodyPr>
            <a:noAutofit/>
          </a:bodyPr>
          <a:lstStyle/>
          <a:p>
            <a:pPr marL="0" indent="0" algn="ctr">
              <a:buNone/>
            </a:pPr>
            <a:r>
              <a:rPr lang="en-US" sz="3200" dirty="0"/>
              <a:t>In high throughput biological work (Microarrays, Sequencing, HT Genotyping, etc.), what may seem like small technical details introduced during sample extraction/preparation can lead to large changes, or technical bias, in the data.</a:t>
            </a:r>
          </a:p>
          <a:p>
            <a:pPr marL="0" indent="0" algn="ctr">
              <a:buNone/>
            </a:pPr>
            <a:endParaRPr lang="en-US" sz="3200" dirty="0"/>
          </a:p>
          <a:p>
            <a:pPr marL="0" indent="0" algn="ctr">
              <a:buNone/>
            </a:pPr>
            <a:r>
              <a:rPr lang="en-US" sz="3200" dirty="0"/>
              <a:t>Not to say this doesn’t occur with smaller scale analysis such as Sanger sequencing or </a:t>
            </a:r>
            <a:r>
              <a:rPr lang="en-US" sz="3200" dirty="0" err="1"/>
              <a:t>qRT</a:t>
            </a:r>
            <a:r>
              <a:rPr lang="en-US" sz="3200" dirty="0"/>
              <a:t>-PCR, but they do become more apparent (seen on a global scale) and may cause significant issues during analysis. </a:t>
            </a:r>
          </a:p>
          <a:p>
            <a:pPr marL="0" indent="0" algn="ctr">
              <a:buNone/>
            </a:pPr>
            <a:endParaRPr lang="en-US" sz="4000" dirty="0"/>
          </a:p>
        </p:txBody>
      </p:sp>
    </p:spTree>
    <p:extLst>
      <p:ext uri="{BB962C8B-B14F-4D97-AF65-F5344CB8AC3E}">
        <p14:creationId xmlns:p14="http://schemas.microsoft.com/office/powerpoint/2010/main" val="80036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Consistent</a:t>
            </a:r>
          </a:p>
        </p:txBody>
      </p:sp>
      <p:sp>
        <p:nvSpPr>
          <p:cNvPr id="4" name="Rectangle 3"/>
          <p:cNvSpPr/>
          <p:nvPr/>
        </p:nvSpPr>
        <p:spPr>
          <a:xfrm>
            <a:off x="1307756" y="2504702"/>
            <a:ext cx="9576487" cy="2993183"/>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0000"/>
                </a:solidFill>
              </a:rPr>
              <a:t>BE CONSISTENT ACROSS ALL SAMPLES!!! </a:t>
            </a:r>
          </a:p>
        </p:txBody>
      </p:sp>
    </p:spTree>
    <p:extLst>
      <p:ext uri="{BB962C8B-B14F-4D97-AF65-F5344CB8AC3E}">
        <p14:creationId xmlns:p14="http://schemas.microsoft.com/office/powerpoint/2010/main" val="201995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Generating RNA-</a:t>
            </a:r>
            <a:r>
              <a:rPr lang="en-US" dirty="0" err="1"/>
              <a:t>seq</a:t>
            </a:r>
            <a:r>
              <a:rPr lang="en-US" dirty="0"/>
              <a:t> libraries</a:t>
            </a:r>
          </a:p>
        </p:txBody>
      </p:sp>
      <p:sp>
        <p:nvSpPr>
          <p:cNvPr id="2" name="Content Placeholder 1"/>
          <p:cNvSpPr>
            <a:spLocks noGrp="1"/>
          </p:cNvSpPr>
          <p:nvPr>
            <p:ph idx="1"/>
          </p:nvPr>
        </p:nvSpPr>
        <p:spPr/>
        <p:txBody>
          <a:bodyPr>
            <a:normAutofit/>
          </a:bodyPr>
          <a:lstStyle/>
          <a:p>
            <a:pPr marL="45720" indent="0">
              <a:buNone/>
            </a:pPr>
            <a:r>
              <a:rPr lang="en-US" dirty="0"/>
              <a:t>Considerations</a:t>
            </a:r>
          </a:p>
          <a:p>
            <a:r>
              <a:rPr lang="en-US" dirty="0"/>
              <a:t>QA/QC of RNA samples</a:t>
            </a:r>
          </a:p>
          <a:p>
            <a:r>
              <a:rPr lang="en-US" dirty="0"/>
              <a:t>What is the RNA of interest</a:t>
            </a:r>
          </a:p>
          <a:p>
            <a:r>
              <a:rPr lang="en-US" dirty="0"/>
              <a:t>Library Preparation</a:t>
            </a:r>
          </a:p>
          <a:p>
            <a:pPr lvl="1"/>
            <a:r>
              <a:rPr lang="en-US" dirty="0"/>
              <a:t>Stranded Vs. </a:t>
            </a:r>
            <a:r>
              <a:rPr lang="en-US" dirty="0" err="1"/>
              <a:t>Unstranded</a:t>
            </a:r>
            <a:endParaRPr lang="en-US" dirty="0"/>
          </a:p>
          <a:p>
            <a:pPr lvl="1"/>
            <a:r>
              <a:rPr lang="en-US" dirty="0"/>
              <a:t>Whole transcript Vs. 3-prime biased</a:t>
            </a:r>
          </a:p>
          <a:p>
            <a:r>
              <a:rPr lang="en-US" dirty="0"/>
              <a:t>Size Selection/Cleanup</a:t>
            </a:r>
          </a:p>
          <a:p>
            <a:pPr lvl="1"/>
            <a:r>
              <a:rPr lang="en-US" dirty="0"/>
              <a:t>Final QA</a:t>
            </a:r>
          </a:p>
        </p:txBody>
      </p:sp>
    </p:spTree>
    <p:extLst>
      <p:ext uri="{BB962C8B-B14F-4D97-AF65-F5344CB8AC3E}">
        <p14:creationId xmlns:p14="http://schemas.microsoft.com/office/powerpoint/2010/main" val="227052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QA/QC of RNA samples</a:t>
            </a:r>
          </a:p>
        </p:txBody>
      </p:sp>
      <p:sp>
        <p:nvSpPr>
          <p:cNvPr id="2" name="Content Placeholder 1"/>
          <p:cNvSpPr>
            <a:spLocks noGrp="1"/>
          </p:cNvSpPr>
          <p:nvPr>
            <p:ph idx="1"/>
          </p:nvPr>
        </p:nvSpPr>
        <p:spPr/>
        <p:txBody>
          <a:bodyPr/>
          <a:lstStyle/>
          <a:p>
            <a:pPr marL="45720" indent="0">
              <a:buNone/>
            </a:pPr>
            <a:r>
              <a:rPr lang="en-US" dirty="0"/>
              <a:t>RNA Quality and RIN (RQN on AATI Fragment Analyzer)</a:t>
            </a:r>
          </a:p>
          <a:p>
            <a:r>
              <a:rPr lang="en-US" dirty="0"/>
              <a:t>RNA sequencing begins with high-quality total RNA, only an </a:t>
            </a:r>
            <a:r>
              <a:rPr lang="en-US" dirty="0" err="1"/>
              <a:t>Agilant</a:t>
            </a:r>
            <a:r>
              <a:rPr lang="en-US" dirty="0"/>
              <a:t> </a:t>
            </a:r>
            <a:r>
              <a:rPr lang="en-US" dirty="0" err="1"/>
              <a:t>BioAnalyzer</a:t>
            </a:r>
            <a:r>
              <a:rPr lang="en-US" dirty="0"/>
              <a:t> (or equivalent) can adequately determine the quality of total RNA samples. RIN values between 7 and 10 are desirable.</a:t>
            </a:r>
          </a:p>
          <a:p>
            <a:endParaRPr lang="en-US" dirty="0"/>
          </a:p>
        </p:txBody>
      </p:sp>
      <p:pic>
        <p:nvPicPr>
          <p:cNvPr id="5" name="Picture 4" descr="R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687" y="3580729"/>
            <a:ext cx="6446626" cy="3014722"/>
          </a:xfrm>
          <a:prstGeom prst="rect">
            <a:avLst/>
          </a:prstGeom>
        </p:spPr>
      </p:pic>
      <p:sp>
        <p:nvSpPr>
          <p:cNvPr id="4" name="Rectangle 3"/>
          <p:cNvSpPr/>
          <p:nvPr/>
        </p:nvSpPr>
        <p:spPr>
          <a:xfrm>
            <a:off x="9583554" y="6047282"/>
            <a:ext cx="2151701"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66FF"/>
                </a:solidFill>
              </a:rPr>
              <a:t>BE CONSISTANT!!!</a:t>
            </a:r>
          </a:p>
        </p:txBody>
      </p:sp>
    </p:spTree>
    <p:extLst>
      <p:ext uri="{BB962C8B-B14F-4D97-AF65-F5344CB8AC3E}">
        <p14:creationId xmlns:p14="http://schemas.microsoft.com/office/powerpoint/2010/main" val="58081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RNA of interest</a:t>
            </a:r>
          </a:p>
        </p:txBody>
      </p:sp>
      <p:sp>
        <p:nvSpPr>
          <p:cNvPr id="2" name="Content Placeholder 1"/>
          <p:cNvSpPr>
            <a:spLocks noGrp="1"/>
          </p:cNvSpPr>
          <p:nvPr>
            <p:ph idx="1"/>
          </p:nvPr>
        </p:nvSpPr>
        <p:spPr/>
        <p:txBody>
          <a:bodyPr/>
          <a:lstStyle/>
          <a:p>
            <a:r>
              <a:rPr lang="en-US" dirty="0"/>
              <a:t>From “total RNA” we extract “RNA of interest”. Primary goal is to NOT sequence 90% (or more) ribosomal RNAs, which are the most abundant RNAs in the typical sample. there are two main strategies for enriching your sample for “RNA of interest”. </a:t>
            </a:r>
          </a:p>
          <a:p>
            <a:pPr lvl="1"/>
            <a:r>
              <a:rPr lang="en-US" dirty="0" err="1"/>
              <a:t>polyA</a:t>
            </a:r>
            <a:r>
              <a:rPr lang="en-US" dirty="0"/>
              <a:t> selection. Enrich mRNA (those with </a:t>
            </a:r>
            <a:r>
              <a:rPr lang="en-US" dirty="0" err="1"/>
              <a:t>polyA</a:t>
            </a:r>
            <a:r>
              <a:rPr lang="en-US" dirty="0"/>
              <a:t> tails) from the sample by </a:t>
            </a:r>
            <a:r>
              <a:rPr lang="en-US" dirty="0" err="1"/>
              <a:t>oligo</a:t>
            </a:r>
            <a:r>
              <a:rPr lang="en-US" dirty="0"/>
              <a:t> </a:t>
            </a:r>
            <a:r>
              <a:rPr lang="en-US" dirty="0" err="1"/>
              <a:t>dT</a:t>
            </a:r>
            <a:r>
              <a:rPr lang="en-US" dirty="0"/>
              <a:t> affinity.</a:t>
            </a:r>
          </a:p>
          <a:p>
            <a:pPr lvl="1"/>
            <a:r>
              <a:rPr lang="en-US" dirty="0" err="1"/>
              <a:t>rRNA</a:t>
            </a:r>
            <a:r>
              <a:rPr lang="en-US" dirty="0"/>
              <a:t> depletion. </a:t>
            </a:r>
            <a:r>
              <a:rPr lang="en-US" dirty="0" err="1"/>
              <a:t>rRNA</a:t>
            </a:r>
            <a:r>
              <a:rPr lang="en-US" dirty="0"/>
              <a:t> knockdown using </a:t>
            </a:r>
            <a:r>
              <a:rPr lang="en-US" dirty="0" err="1"/>
              <a:t>RiboZero</a:t>
            </a:r>
            <a:r>
              <a:rPr lang="en-US" dirty="0"/>
              <a:t> (or </a:t>
            </a:r>
            <a:r>
              <a:rPr lang="en-US" dirty="0" err="1"/>
              <a:t>Ribominus</a:t>
            </a:r>
            <a:r>
              <a:rPr lang="en-US" dirty="0"/>
              <a:t>) is mainly used when your experiment calls for sequencing non-</a:t>
            </a:r>
            <a:r>
              <a:rPr lang="en-US" dirty="0" err="1"/>
              <a:t>polyA</a:t>
            </a:r>
            <a:r>
              <a:rPr lang="en-US" dirty="0"/>
              <a:t> RNA transcripts and non-coding RNA (</a:t>
            </a:r>
            <a:r>
              <a:rPr lang="en-US" dirty="0" err="1"/>
              <a:t>ncRNA</a:t>
            </a:r>
            <a:r>
              <a:rPr lang="en-US" dirty="0"/>
              <a:t>) populations. This method is also usually more costly.</a:t>
            </a:r>
          </a:p>
        </p:txBody>
      </p:sp>
      <p:sp>
        <p:nvSpPr>
          <p:cNvPr id="4" name="Rectangle 3"/>
          <p:cNvSpPr/>
          <p:nvPr/>
        </p:nvSpPr>
        <p:spPr>
          <a:xfrm>
            <a:off x="1905370" y="583606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366FF"/>
                </a:solidFill>
              </a:rPr>
              <a:t>rRNA</a:t>
            </a:r>
            <a:r>
              <a:rPr lang="en-US" sz="2000" dirty="0">
                <a:solidFill>
                  <a:srgbClr val="3366FF"/>
                </a:solidFill>
              </a:rPr>
              <a:t> depletion will result in a much larger proportion of reads which align to intergenic and </a:t>
            </a:r>
            <a:r>
              <a:rPr lang="en-US" sz="2000" dirty="0" err="1">
                <a:solidFill>
                  <a:srgbClr val="3366FF"/>
                </a:solidFill>
              </a:rPr>
              <a:t>intronic</a:t>
            </a:r>
            <a:r>
              <a:rPr lang="en-US" sz="2000" dirty="0">
                <a:solidFill>
                  <a:srgbClr val="3366FF"/>
                </a:solidFill>
              </a:rPr>
              <a:t> regions of the genome.</a:t>
            </a:r>
          </a:p>
        </p:txBody>
      </p:sp>
    </p:spTree>
    <p:extLst>
      <p:ext uri="{BB962C8B-B14F-4D97-AF65-F5344CB8AC3E}">
        <p14:creationId xmlns:p14="http://schemas.microsoft.com/office/powerpoint/2010/main" val="143101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87427"/>
            <a:ext cx="10515600" cy="1325563"/>
          </a:xfrm>
        </p:spPr>
        <p:txBody>
          <a:bodyPr/>
          <a:lstStyle/>
          <a:p>
            <a:r>
              <a:rPr lang="en-US" dirty="0"/>
              <a:t>Library Preparation</a:t>
            </a:r>
          </a:p>
        </p:txBody>
      </p:sp>
      <p:sp>
        <p:nvSpPr>
          <p:cNvPr id="2" name="Content Placeholder 1"/>
          <p:cNvSpPr>
            <a:spLocks noGrp="1"/>
          </p:cNvSpPr>
          <p:nvPr>
            <p:ph idx="1"/>
          </p:nvPr>
        </p:nvSpPr>
        <p:spPr/>
        <p:txBody>
          <a:bodyPr>
            <a:normAutofit lnSpcReduction="10000"/>
          </a:bodyPr>
          <a:lstStyle/>
          <a:p>
            <a:r>
              <a:rPr lang="en-US" dirty="0"/>
              <a:t>Some library prep methods first require you to generate cDNA, in order to ligate on the Illumina barcodes and adapters. </a:t>
            </a:r>
          </a:p>
          <a:p>
            <a:pPr lvl="1"/>
            <a:r>
              <a:rPr lang="en-US" dirty="0" err="1"/>
              <a:t>cDNA</a:t>
            </a:r>
            <a:r>
              <a:rPr lang="en-US" dirty="0"/>
              <a:t> generation using </a:t>
            </a:r>
            <a:r>
              <a:rPr lang="en-US" dirty="0" err="1"/>
              <a:t>oligo</a:t>
            </a:r>
            <a:r>
              <a:rPr lang="en-US" dirty="0"/>
              <a:t> </a:t>
            </a:r>
            <a:r>
              <a:rPr lang="en-US" dirty="0" err="1"/>
              <a:t>dT</a:t>
            </a:r>
            <a:r>
              <a:rPr lang="en-US" dirty="0"/>
              <a:t> (3’ biased transcripts)</a:t>
            </a:r>
          </a:p>
          <a:p>
            <a:pPr lvl="1"/>
            <a:r>
              <a:rPr lang="en-US" dirty="0" err="1"/>
              <a:t>cDNA</a:t>
            </a:r>
            <a:r>
              <a:rPr lang="en-US" dirty="0"/>
              <a:t> generation using random </a:t>
            </a:r>
            <a:r>
              <a:rPr lang="en-US" dirty="0" err="1"/>
              <a:t>hexomers</a:t>
            </a:r>
            <a:r>
              <a:rPr lang="en-US" dirty="0"/>
              <a:t> (less biased)</a:t>
            </a:r>
          </a:p>
          <a:p>
            <a:pPr lvl="1"/>
            <a:r>
              <a:rPr lang="en-US" dirty="0"/>
              <a:t>full-length </a:t>
            </a:r>
            <a:r>
              <a:rPr lang="en-US" dirty="0" err="1"/>
              <a:t>cDNAs</a:t>
            </a:r>
            <a:r>
              <a:rPr lang="en-US" dirty="0"/>
              <a:t> using SMART </a:t>
            </a:r>
            <a:r>
              <a:rPr lang="en-US" dirty="0" err="1"/>
              <a:t>cDNA</a:t>
            </a:r>
            <a:r>
              <a:rPr lang="en-US" dirty="0"/>
              <a:t> synthesis method </a:t>
            </a:r>
          </a:p>
          <a:p>
            <a:r>
              <a:rPr lang="en-US" dirty="0"/>
              <a:t>Also, can generate strand specific libraries, which means you only sequence the strand that was transcribed.</a:t>
            </a:r>
          </a:p>
          <a:p>
            <a:pPr lvl="1"/>
            <a:r>
              <a:rPr lang="en-US" dirty="0"/>
              <a:t>This is most commonly performed using </a:t>
            </a:r>
            <a:r>
              <a:rPr lang="en-US" dirty="0" err="1"/>
              <a:t>dUDP</a:t>
            </a:r>
            <a:r>
              <a:rPr lang="en-US" dirty="0"/>
              <a:t> rather than </a:t>
            </a:r>
            <a:r>
              <a:rPr lang="en-US" dirty="0" err="1"/>
              <a:t>dNTPs</a:t>
            </a:r>
            <a:r>
              <a:rPr lang="en-US" dirty="0"/>
              <a:t> in </a:t>
            </a:r>
            <a:r>
              <a:rPr lang="en-US" dirty="0" err="1"/>
              <a:t>cDNA</a:t>
            </a:r>
            <a:r>
              <a:rPr lang="en-US" dirty="0"/>
              <a:t> generation and digesting the “</a:t>
            </a:r>
            <a:r>
              <a:rPr lang="en-US" dirty="0" err="1"/>
              <a:t>rna</a:t>
            </a:r>
            <a:r>
              <a:rPr lang="en-US" dirty="0"/>
              <a:t>” strand.</a:t>
            </a:r>
          </a:p>
          <a:p>
            <a:pPr lvl="1"/>
            <a:r>
              <a:rPr lang="en-US" dirty="0"/>
              <a:t>Can also use a RNA ligase to attach adapters and then PCR the second strand and remainder of adapters.</a:t>
            </a:r>
          </a:p>
        </p:txBody>
      </p:sp>
    </p:spTree>
    <p:extLst>
      <p:ext uri="{BB962C8B-B14F-4D97-AF65-F5344CB8AC3E}">
        <p14:creationId xmlns:p14="http://schemas.microsoft.com/office/powerpoint/2010/main" val="142591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p>
        </p:txBody>
      </p:sp>
      <p:pic>
        <p:nvPicPr>
          <p:cNvPr id="3" name="Picture 2"/>
          <p:cNvPicPr>
            <a:picLocks noChangeAspect="1"/>
          </p:cNvPicPr>
          <p:nvPr/>
        </p:nvPicPr>
        <p:blipFill>
          <a:blip r:embed="rId2"/>
          <a:stretch>
            <a:fillRect/>
          </a:stretch>
        </p:blipFill>
        <p:spPr>
          <a:xfrm>
            <a:off x="3077044" y="1289525"/>
            <a:ext cx="5628014" cy="5544725"/>
          </a:xfrm>
          <a:prstGeom prst="rect">
            <a:avLst/>
          </a:prstGeom>
        </p:spPr>
      </p:pic>
      <p:sp>
        <p:nvSpPr>
          <p:cNvPr id="5" name="Title 2">
            <a:extLst>
              <a:ext uri="{FF2B5EF4-FFF2-40B4-BE49-F238E27FC236}">
                <a16:creationId xmlns:a16="http://schemas.microsoft.com/office/drawing/2014/main" id="{6BA0F825-66D9-794D-9E58-D4330181E749}"/>
              </a:ext>
            </a:extLst>
          </p:cNvPr>
          <p:cNvSpPr txBox="1">
            <a:spLocks/>
          </p:cNvSpPr>
          <p:nvPr/>
        </p:nvSpPr>
        <p:spPr>
          <a:xfrm>
            <a:off x="1144979" y="256268"/>
            <a:ext cx="109441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Library Preparation – whole transcript/3’ biased</a:t>
            </a:r>
          </a:p>
        </p:txBody>
      </p:sp>
    </p:spTree>
    <p:extLst>
      <p:ext uri="{BB962C8B-B14F-4D97-AF65-F5344CB8AC3E}">
        <p14:creationId xmlns:p14="http://schemas.microsoft.com/office/powerpoint/2010/main" val="114587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325" y="365125"/>
            <a:ext cx="10515600" cy="1325563"/>
          </a:xfrm>
        </p:spPr>
        <p:txBody>
          <a:bodyPr/>
          <a:lstStyle/>
          <a:p>
            <a:r>
              <a:rPr lang="en-US" dirty="0"/>
              <a:t>Protocol – whole transcript vs 3-prime biased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1532" y="2443308"/>
            <a:ext cx="5322858" cy="2888714"/>
          </a:xfrm>
        </p:spPr>
      </p:pic>
      <p:pic>
        <p:nvPicPr>
          <p:cNvPr id="5" name="Picture 4" descr="A screenshot of a cell phone&#10;&#10;Description automatically generated">
            <a:extLst>
              <a:ext uri="{FF2B5EF4-FFF2-40B4-BE49-F238E27FC236}">
                <a16:creationId xmlns:a16="http://schemas.microsoft.com/office/drawing/2014/main" id="{82760D31-5420-A446-85A6-A6D957BDFE10}"/>
              </a:ext>
            </a:extLst>
          </p:cNvPr>
          <p:cNvPicPr>
            <a:picLocks noChangeAspect="1"/>
          </p:cNvPicPr>
          <p:nvPr/>
        </p:nvPicPr>
        <p:blipFill>
          <a:blip r:embed="rId3"/>
          <a:stretch>
            <a:fillRect/>
          </a:stretch>
        </p:blipFill>
        <p:spPr>
          <a:xfrm>
            <a:off x="826326" y="1840684"/>
            <a:ext cx="5858452" cy="3583420"/>
          </a:xfrm>
          <a:prstGeom prst="rect">
            <a:avLst/>
          </a:prstGeom>
        </p:spPr>
      </p:pic>
      <p:sp>
        <p:nvSpPr>
          <p:cNvPr id="7" name="TextBox 6">
            <a:extLst>
              <a:ext uri="{FF2B5EF4-FFF2-40B4-BE49-F238E27FC236}">
                <a16:creationId xmlns:a16="http://schemas.microsoft.com/office/drawing/2014/main" id="{43E9C7CA-FEE4-E846-AE98-EE19480FB813}"/>
              </a:ext>
            </a:extLst>
          </p:cNvPr>
          <p:cNvSpPr txBox="1"/>
          <p:nvPr/>
        </p:nvSpPr>
        <p:spPr>
          <a:xfrm>
            <a:off x="7659584" y="1840684"/>
            <a:ext cx="3681352" cy="461665"/>
          </a:xfrm>
          <a:prstGeom prst="rect">
            <a:avLst/>
          </a:prstGeom>
          <a:noFill/>
        </p:spPr>
        <p:txBody>
          <a:bodyPr wrap="square" rtlCol="0">
            <a:spAutoFit/>
          </a:bodyPr>
          <a:lstStyle/>
          <a:p>
            <a:r>
              <a:rPr lang="en-US" sz="2400" dirty="0" err="1"/>
              <a:t>Lexogen</a:t>
            </a:r>
            <a:r>
              <a:rPr lang="en-US" sz="2400" dirty="0"/>
              <a:t> </a:t>
            </a:r>
            <a:r>
              <a:rPr lang="en-US" sz="2400" dirty="0" err="1"/>
              <a:t>Quantseq</a:t>
            </a:r>
            <a:r>
              <a:rPr lang="en-US" sz="2400" dirty="0"/>
              <a:t> protocol</a:t>
            </a:r>
          </a:p>
        </p:txBody>
      </p:sp>
    </p:spTree>
    <p:extLst>
      <p:ext uri="{BB962C8B-B14F-4D97-AF65-F5344CB8AC3E}">
        <p14:creationId xmlns:p14="http://schemas.microsoft.com/office/powerpoint/2010/main" val="116165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3-prime differences from whole transcript</a:t>
            </a:r>
          </a:p>
        </p:txBody>
      </p:sp>
      <p:sp>
        <p:nvSpPr>
          <p:cNvPr id="5" name="Content Placeholder 4"/>
          <p:cNvSpPr>
            <a:spLocks noGrp="1"/>
          </p:cNvSpPr>
          <p:nvPr>
            <p:ph idx="1"/>
          </p:nvPr>
        </p:nvSpPr>
        <p:spPr/>
        <p:txBody>
          <a:bodyPr>
            <a:normAutofit fontScale="92500" lnSpcReduction="20000"/>
          </a:bodyPr>
          <a:lstStyle/>
          <a:p>
            <a:r>
              <a:rPr lang="en-US" dirty="0"/>
              <a:t>Low input and low quality samples (say as low as 100ng), </a:t>
            </a:r>
            <a:r>
              <a:rPr lang="en-US" dirty="0">
                <a:solidFill>
                  <a:srgbClr val="FF0000"/>
                </a:solidFill>
              </a:rPr>
              <a:t>BUT protocol is a (a bit) more sensitive to chemical contaminants (spin column cleaned RNA samples are recommended)</a:t>
            </a:r>
          </a:p>
          <a:p>
            <a:r>
              <a:rPr lang="en-US" dirty="0"/>
              <a:t>Significant cost saving through faster library preparation protocol and multiplexing [need less sequencing per sample] comparable to microarrays.</a:t>
            </a:r>
          </a:p>
          <a:p>
            <a:r>
              <a:rPr lang="en-US" dirty="0"/>
              <a:t>Best suited for gene counting as data </a:t>
            </a:r>
            <a:r>
              <a:rPr lang="en-US" dirty="0">
                <a:solidFill>
                  <a:srgbClr val="FF0000"/>
                </a:solidFill>
              </a:rPr>
              <a:t>does not contain transcript splicing information on the whole transcript</a:t>
            </a:r>
            <a:r>
              <a:rPr lang="en-US" dirty="0"/>
              <a:t>.</a:t>
            </a:r>
          </a:p>
          <a:p>
            <a:r>
              <a:rPr lang="en-US" dirty="0">
                <a:solidFill>
                  <a:srgbClr val="FF0000"/>
                </a:solidFill>
              </a:rPr>
              <a:t>Requires (sort of) a reference genome with good annotation (plus known UTRs)</a:t>
            </a:r>
          </a:p>
          <a:p>
            <a:r>
              <a:rPr lang="en-US" dirty="0">
                <a:solidFill>
                  <a:srgbClr val="FF0000"/>
                </a:solidFill>
              </a:rPr>
              <a:t>Only applicable to Eukaryotic samples (requires </a:t>
            </a:r>
            <a:r>
              <a:rPr lang="en-US" dirty="0" err="1">
                <a:solidFill>
                  <a:srgbClr val="FF0000"/>
                </a:solidFill>
              </a:rPr>
              <a:t>polyA</a:t>
            </a:r>
            <a:r>
              <a:rPr lang="en-US" dirty="0">
                <a:solidFill>
                  <a:srgbClr val="FF0000"/>
                </a:solidFill>
              </a:rPr>
              <a:t>)</a:t>
            </a:r>
          </a:p>
          <a:p>
            <a:r>
              <a:rPr lang="en-US" dirty="0"/>
              <a:t>Strand specific</a:t>
            </a:r>
          </a:p>
          <a:p>
            <a:r>
              <a:rPr lang="en-US" dirty="0"/>
              <a:t>Single read sequencing is sufficient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5441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Size Selection/Cleanup/QA</a:t>
            </a:r>
          </a:p>
        </p:txBody>
      </p:sp>
      <p:sp>
        <p:nvSpPr>
          <p:cNvPr id="2" name="Content Placeholder 1"/>
          <p:cNvSpPr>
            <a:spLocks noGrp="1"/>
          </p:cNvSpPr>
          <p:nvPr>
            <p:ph idx="1"/>
          </p:nvPr>
        </p:nvSpPr>
        <p:spPr/>
        <p:txBody>
          <a:bodyPr>
            <a:normAutofit/>
          </a:bodyPr>
          <a:lstStyle/>
          <a:p>
            <a:pPr marL="45720" indent="0">
              <a:buNone/>
            </a:pPr>
            <a:r>
              <a:rPr lang="en-US" sz="2400" dirty="0"/>
              <a:t>Final insert size optimal for DE are ~ 150bp (or kit suggestion)</a:t>
            </a:r>
          </a:p>
          <a:p>
            <a:r>
              <a:rPr lang="en-US" sz="2400" dirty="0"/>
              <a:t>Very important to be consistent across all samples in an experiment on how you size select your final libraries. You can size select by:</a:t>
            </a:r>
          </a:p>
          <a:p>
            <a:pPr lvl="1"/>
            <a:r>
              <a:rPr lang="en-US" sz="2000" dirty="0"/>
              <a:t>Fragmenting your RNA, prior to </a:t>
            </a:r>
            <a:r>
              <a:rPr lang="en-US" sz="2000" dirty="0" err="1"/>
              <a:t>cDNA</a:t>
            </a:r>
            <a:r>
              <a:rPr lang="en-US" sz="2000" dirty="0"/>
              <a:t> generation.</a:t>
            </a:r>
          </a:p>
          <a:p>
            <a:pPr lvl="2"/>
            <a:r>
              <a:rPr lang="en-US" sz="1800" dirty="0"/>
              <a:t>Chemically heat w/magnesium</a:t>
            </a:r>
          </a:p>
          <a:p>
            <a:pPr lvl="2"/>
            <a:r>
              <a:rPr lang="en-US" sz="1800" dirty="0"/>
              <a:t>Mechanically (ex. ultra-</a:t>
            </a:r>
            <a:r>
              <a:rPr lang="en-US" sz="1800" dirty="0" err="1"/>
              <a:t>sonicator</a:t>
            </a:r>
            <a:r>
              <a:rPr lang="en-US" sz="1800" dirty="0"/>
              <a:t>) </a:t>
            </a:r>
          </a:p>
          <a:p>
            <a:r>
              <a:rPr lang="en-US" sz="2400" dirty="0"/>
              <a:t>Cleanup/Size select after library generation using SPRI beads or (gel cut)</a:t>
            </a:r>
          </a:p>
          <a:p>
            <a:r>
              <a:rPr lang="en-US" sz="2400" dirty="0"/>
              <a:t>QA the samples using an electrophoretic method (</a:t>
            </a:r>
            <a:r>
              <a:rPr lang="en-US" sz="2400" dirty="0" err="1"/>
              <a:t>Bioanalyzer</a:t>
            </a:r>
            <a:r>
              <a:rPr lang="en-US" sz="2400" dirty="0"/>
              <a:t>) and quantify with qPCR.</a:t>
            </a:r>
          </a:p>
        </p:txBody>
      </p:sp>
      <p:sp>
        <p:nvSpPr>
          <p:cNvPr id="4" name="Rectangle 3"/>
          <p:cNvSpPr/>
          <p:nvPr/>
        </p:nvSpPr>
        <p:spPr>
          <a:xfrm>
            <a:off x="1905370" y="583606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3366FF"/>
                </a:solidFill>
              </a:rPr>
              <a:t>Most important thing is to be consistent!!!</a:t>
            </a:r>
          </a:p>
        </p:txBody>
      </p:sp>
    </p:spTree>
    <p:extLst>
      <p:ext uri="{BB962C8B-B14F-4D97-AF65-F5344CB8AC3E}">
        <p14:creationId xmlns:p14="http://schemas.microsoft.com/office/powerpoint/2010/main" val="151189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talk/workshop is full of opinion, there are as many different way to perform analysis as there are Bioinformaticians.</a:t>
            </a:r>
          </a:p>
          <a:p>
            <a:r>
              <a:rPr lang="en-US" dirty="0"/>
              <a:t>My opinion is based on over a decade of experience and spending a considerable amount of time to understand data, how its created and how it relates to the biological questions of interest.</a:t>
            </a:r>
          </a:p>
          <a:p>
            <a:r>
              <a:rPr lang="en-US" dirty="0"/>
              <a:t>Each experiment is unique, this lecture is a starting place and should be adapted to the specific characteristics of your experiment.</a:t>
            </a:r>
          </a:p>
        </p:txBody>
      </p:sp>
      <p:sp>
        <p:nvSpPr>
          <p:cNvPr id="3" name="Title 2"/>
          <p:cNvSpPr>
            <a:spLocks noGrp="1"/>
          </p:cNvSpPr>
          <p:nvPr>
            <p:ph type="title"/>
          </p:nvPr>
        </p:nvSpPr>
        <p:spPr/>
        <p:txBody>
          <a:bodyPr/>
          <a:lstStyle/>
          <a:p>
            <a:r>
              <a:rPr lang="en-US" dirty="0"/>
              <a:t>Disclaimer</a:t>
            </a:r>
          </a:p>
        </p:txBody>
      </p:sp>
    </p:spTree>
    <p:extLst>
      <p:ext uri="{BB962C8B-B14F-4D97-AF65-F5344CB8AC3E}">
        <p14:creationId xmlns:p14="http://schemas.microsoft.com/office/powerpoint/2010/main" val="3842335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 Depth</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70000" lnSpcReduction="20000"/>
              </a:bodyPr>
              <a:lstStyle/>
              <a:p>
                <a:pPr marL="0" indent="0" algn="ctr">
                  <a:buNone/>
                </a:pPr>
                <a:r>
                  <a:rPr lang="en-US" sz="4000" dirty="0">
                    <a:solidFill>
                      <a:srgbClr val="FF0000"/>
                    </a:solidFill>
                  </a:rPr>
                  <a:t>Coverage is determined differently for ”Counting” based experiments (RNAseq, amplicons, etc.) where an expected number of reads per sample is typically more suitable.</a:t>
                </a:r>
              </a:p>
              <a:p>
                <a:pPr marL="0" indent="0">
                  <a:buNone/>
                </a:pPr>
                <a:r>
                  <a:rPr lang="en-US" sz="3200" dirty="0"/>
                  <a:t>The first and most basic question is how many reads per sample will I get</a:t>
                </a:r>
                <a:br>
                  <a:rPr lang="en-US" sz="3200" dirty="0"/>
                </a:br>
                <a:r>
                  <a:rPr lang="en-US" sz="3200" dirty="0"/>
                  <a:t>Factors to consider are (per lane): </a:t>
                </a:r>
              </a:p>
              <a:p>
                <a:pPr marL="457200" lvl="1" indent="0">
                  <a:buNone/>
                </a:pPr>
                <a:r>
                  <a:rPr lang="en-US" sz="3200" dirty="0"/>
                  <a:t>1. Number of reads being sequenced</a:t>
                </a:r>
              </a:p>
              <a:p>
                <a:pPr marL="457200" lvl="1" indent="0">
                  <a:buNone/>
                </a:pPr>
                <a:r>
                  <a:rPr lang="en-US" sz="3200" dirty="0"/>
                  <a:t>2. Number of samples being sequenced</a:t>
                </a:r>
              </a:p>
              <a:p>
                <a:pPr marL="457200" lvl="1" indent="0">
                  <a:buNone/>
                </a:pPr>
                <a:r>
                  <a:rPr lang="en-US" sz="3200" dirty="0"/>
                  <a:t>3. Expected percentage of usable data</a:t>
                </a:r>
              </a:p>
              <a:p>
                <a:pPr marL="457200" lvl="1" indent="0">
                  <a:buNone/>
                </a:pPr>
                <a:r>
                  <a:rPr lang="en-US" sz="3200" dirty="0"/>
                  <a:t>4. Number of lanes being sequenced</a:t>
                </a:r>
              </a:p>
              <a:p>
                <a:pPr marL="457200" lvl="1" indent="0">
                  <a:buNone/>
                </a:pPr>
                <a:endParaRPr lang="en-US" dirty="0"/>
              </a:p>
              <a:p>
                <a:pPr marL="0" indent="0" algn="ctr">
                  <a:buNone/>
                </a:pPr>
                <a14:m>
                  <m:oMath xmlns:m="http://schemas.openxmlformats.org/officeDocument/2006/math">
                    <m:f>
                      <m:fPr>
                        <m:ctrlPr>
                          <a:rPr lang="en-US" sz="3500" b="0" i="1" smtClean="0">
                            <a:latin typeface="Cambria Math" panose="02040503050406030204" pitchFamily="18" charset="0"/>
                          </a:rPr>
                        </m:ctrlPr>
                      </m:fPr>
                      <m:num>
                        <m:r>
                          <a:rPr lang="en-US" sz="3500" b="0" i="1" smtClean="0">
                            <a:latin typeface="Cambria Math" charset="0"/>
                          </a:rPr>
                          <m:t>𝑟𝑒𝑎𝑑𝑠</m:t>
                        </m:r>
                      </m:num>
                      <m:den>
                        <m:r>
                          <a:rPr lang="en-US" sz="3500" b="0" i="1" smtClean="0">
                            <a:latin typeface="Cambria Math" charset="0"/>
                          </a:rPr>
                          <m:t>𝑠𝑎𝑚𝑝𝑙𝑒</m:t>
                        </m:r>
                      </m:den>
                    </m:f>
                    <m:r>
                      <a:rPr lang="en-US" sz="3500" b="0" i="1" smtClean="0">
                        <a:latin typeface="Cambria Math" charset="0"/>
                      </a:rPr>
                      <m:t>=</m:t>
                    </m:r>
                    <m:f>
                      <m:fPr>
                        <m:ctrlPr>
                          <a:rPr lang="en-US" sz="3500" b="0" i="1" smtClean="0">
                            <a:latin typeface="Cambria Math" panose="02040503050406030204" pitchFamily="18" charset="0"/>
                          </a:rPr>
                        </m:ctrlPr>
                      </m:fPr>
                      <m:num>
                        <m:r>
                          <a:rPr lang="en-US" sz="3500" b="0" i="1" smtClean="0">
                            <a:latin typeface="Cambria Math" charset="0"/>
                          </a:rPr>
                          <m:t>𝑟𝑒𝑎𝑑𝑠</m:t>
                        </m:r>
                        <m:r>
                          <a:rPr lang="en-US" sz="3500" b="0" i="1" smtClean="0">
                            <a:latin typeface="Cambria Math" charset="0"/>
                          </a:rPr>
                          <m:t>.</m:t>
                        </m:r>
                        <m:r>
                          <a:rPr lang="en-US" sz="3500" b="0" i="1" smtClean="0">
                            <a:latin typeface="Cambria Math" charset="0"/>
                          </a:rPr>
                          <m:t>𝑠𝑒𝑞𝑢𝑒𝑛𝑐𝑒𝑑</m:t>
                        </m:r>
                        <m:r>
                          <a:rPr lang="en-US" sz="3500" b="0" i="1" smtClean="0">
                            <a:latin typeface="Cambria Math" charset="0"/>
                          </a:rPr>
                          <m:t> ∗0.8</m:t>
                        </m:r>
                      </m:num>
                      <m:den>
                        <m:r>
                          <a:rPr lang="en-US" sz="3500" b="0" i="1" smtClean="0">
                            <a:latin typeface="Cambria Math" charset="0"/>
                          </a:rPr>
                          <m:t>𝑠𝑎𝑚𝑝𝑙𝑒𝑠</m:t>
                        </m:r>
                        <m:r>
                          <a:rPr lang="en-US" sz="3500" b="0" i="1" smtClean="0">
                            <a:latin typeface="Cambria Math" charset="0"/>
                          </a:rPr>
                          <m:t>.</m:t>
                        </m:r>
                        <m:r>
                          <a:rPr lang="en-US" sz="3500" b="0" i="1" smtClean="0">
                            <a:latin typeface="Cambria Math" charset="0"/>
                          </a:rPr>
                          <m:t>𝑝𝑜𝑜𝑙𝑒𝑑</m:t>
                        </m:r>
                      </m:den>
                    </m:f>
                    <m:r>
                      <a:rPr lang="en-US" sz="3500" b="0" i="1" smtClean="0">
                        <a:latin typeface="Cambria Math" charset="0"/>
                      </a:rPr>
                      <m:t> </m:t>
                    </m:r>
                  </m:oMath>
                </a14:m>
                <a:r>
                  <a:rPr lang="en-US" sz="3500" dirty="0"/>
                  <a:t>X </a:t>
                </a:r>
                <a:r>
                  <a:rPr lang="en-US" sz="3500" dirty="0" err="1"/>
                  <a:t>num.lanes</a:t>
                </a:r>
                <a:endParaRPr lang="en-US" sz="3500" dirty="0"/>
              </a:p>
              <a:p>
                <a:endParaRPr lang="en-US" dirty="0">
                  <a:solidFill>
                    <a:srgbClr val="FF0000"/>
                  </a:solidFill>
                </a:endParaRPr>
              </a:p>
              <a:p>
                <a:pPr marL="0" indent="0" algn="ctr">
                  <a:buNone/>
                </a:pPr>
                <a:r>
                  <a:rPr lang="en-US" sz="3400" b="1" dirty="0">
                    <a:solidFill>
                      <a:srgbClr val="FF0000"/>
                    </a:solidFill>
                  </a:rPr>
                  <a:t>Read length, or SE vs PE, does not factor into sequencing depth.</a:t>
                </a:r>
                <a:r>
                  <a:rPr lang="en-US" sz="3400" b="1" dirty="0"/>
                  <a:t>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603" t="-4094" r="-241" b="-1754"/>
                </a:stretch>
              </a:blipFill>
            </p:spPr>
            <p:txBody>
              <a:bodyPr/>
              <a:lstStyle/>
              <a:p>
                <a:r>
                  <a:rPr lang="en-US">
                    <a:noFill/>
                  </a:rPr>
                  <a:t> </a:t>
                </a:r>
              </a:p>
            </p:txBody>
          </p:sp>
        </mc:Fallback>
      </mc:AlternateContent>
    </p:spTree>
    <p:extLst>
      <p:ext uri="{BB962C8B-B14F-4D97-AF65-F5344CB8AC3E}">
        <p14:creationId xmlns:p14="http://schemas.microsoft.com/office/powerpoint/2010/main" val="140164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a:t>
            </a:r>
          </a:p>
        </p:txBody>
      </p:sp>
      <p:sp>
        <p:nvSpPr>
          <p:cNvPr id="2" name="Content Placeholder 1"/>
          <p:cNvSpPr>
            <a:spLocks noGrp="1"/>
          </p:cNvSpPr>
          <p:nvPr>
            <p:ph idx="1"/>
          </p:nvPr>
        </p:nvSpPr>
        <p:spPr>
          <a:xfrm>
            <a:off x="838200" y="1714115"/>
            <a:ext cx="10515600" cy="4351338"/>
          </a:xfrm>
        </p:spPr>
        <p:txBody>
          <a:bodyPr>
            <a:normAutofit/>
          </a:bodyPr>
          <a:lstStyle/>
          <a:p>
            <a:pPr marL="45720" indent="0">
              <a:buNone/>
            </a:pPr>
            <a:r>
              <a:rPr lang="en-US" sz="2400" dirty="0"/>
              <a:t>Characterization of transcripts, or differential gene expression</a:t>
            </a:r>
          </a:p>
          <a:p>
            <a:pPr marL="45720" indent="0">
              <a:buNone/>
            </a:pPr>
            <a:r>
              <a:rPr lang="en-US" sz="2400" dirty="0"/>
              <a:t>Factors to consider are: </a:t>
            </a:r>
          </a:p>
          <a:p>
            <a:r>
              <a:rPr lang="en-US" sz="2400" dirty="0"/>
              <a:t>Read length needed depends on likelihood of mapping uniqueness, but generally longer is better and paired-end is better than single-end.</a:t>
            </a:r>
          </a:p>
          <a:p>
            <a:r>
              <a:rPr lang="en-US" sz="2400" dirty="0"/>
              <a:t>Interest in measuring genes expressed at low levels ( &lt;&lt; level, the &gt;&gt; the depth and necessary complexity of library)</a:t>
            </a:r>
          </a:p>
          <a:p>
            <a:r>
              <a:rPr lang="en-US" sz="2400" dirty="0"/>
              <a:t>The fold change you want to be able to detect ( &lt; fold change more replicates, more depth)</a:t>
            </a:r>
          </a:p>
          <a:p>
            <a:r>
              <a:rPr lang="en-US" sz="2400" dirty="0"/>
              <a:t>Detection of novel transcripts, or quantification of isoforms requires &gt;&gt; sequencing depth</a:t>
            </a:r>
          </a:p>
        </p:txBody>
      </p:sp>
      <p:sp>
        <p:nvSpPr>
          <p:cNvPr id="6" name="Rectangle 5"/>
          <p:cNvSpPr/>
          <p:nvPr/>
        </p:nvSpPr>
        <p:spPr>
          <a:xfrm>
            <a:off x="1195037" y="5706334"/>
            <a:ext cx="10515600"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amount of sequencing needed for a given sample/experiment is determined by the goals of the experiment and the nature of the RNA sample.</a:t>
            </a:r>
          </a:p>
        </p:txBody>
      </p:sp>
    </p:spTree>
    <p:extLst>
      <p:ext uri="{BB962C8B-B14F-4D97-AF65-F5344CB8AC3E}">
        <p14:creationId xmlns:p14="http://schemas.microsoft.com/office/powerpoint/2010/main" val="164060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Barcodes and Pooling samples for sequencing</a:t>
            </a:r>
          </a:p>
        </p:txBody>
      </p:sp>
      <p:sp>
        <p:nvSpPr>
          <p:cNvPr id="3" name="Content Placeholder 2"/>
          <p:cNvSpPr>
            <a:spLocks noGrp="1"/>
          </p:cNvSpPr>
          <p:nvPr>
            <p:ph idx="1"/>
          </p:nvPr>
        </p:nvSpPr>
        <p:spPr>
          <a:xfrm>
            <a:off x="838200" y="1825624"/>
            <a:ext cx="10515600" cy="5032375"/>
          </a:xfrm>
        </p:spPr>
        <p:txBody>
          <a:bodyPr>
            <a:normAutofit/>
          </a:bodyPr>
          <a:lstStyle/>
          <a:p>
            <a:r>
              <a:rPr lang="en-US" sz="3200" dirty="0"/>
              <a:t>Best to have as many barcodes as there are samples</a:t>
            </a:r>
          </a:p>
          <a:p>
            <a:pPr lvl="1"/>
            <a:r>
              <a:rPr lang="en-US" sz="2800" dirty="0"/>
              <a:t>Can purchase barcodes from vendor, generate them yourself and purchase from </a:t>
            </a:r>
            <a:r>
              <a:rPr lang="en-US" sz="2800" dirty="0" err="1"/>
              <a:t>IDTdna</a:t>
            </a:r>
            <a:r>
              <a:rPr lang="en-US" sz="2800" dirty="0"/>
              <a:t> (example), or consult with the sequencing core.</a:t>
            </a:r>
          </a:p>
          <a:p>
            <a:r>
              <a:rPr lang="en-US" sz="3200" dirty="0"/>
              <a:t>Best to pool all samples into one large pool, then sequence multiple lanes</a:t>
            </a:r>
          </a:p>
          <a:p>
            <a:r>
              <a:rPr lang="en-US" sz="3200" dirty="0"/>
              <a:t>IF you cannot generate enough barcodes, or pool into one large pool, RANDOMIZE samples into pools.</a:t>
            </a:r>
          </a:p>
          <a:p>
            <a:pPr lvl="1"/>
            <a:r>
              <a:rPr lang="en-US" sz="2800" dirty="0"/>
              <a:t>Bioinformatics core can produce a randomization scheme for you.</a:t>
            </a:r>
          </a:p>
          <a:p>
            <a:pPr lvl="1"/>
            <a:r>
              <a:rPr lang="en-US" sz="2800" dirty="0">
                <a:solidFill>
                  <a:srgbClr val="FF0000"/>
                </a:solidFill>
              </a:rPr>
              <a:t>This must be considered/determined PRIOR to library preparation</a:t>
            </a:r>
            <a:r>
              <a:rPr lang="en-US" sz="2800" dirty="0"/>
              <a:t> </a:t>
            </a:r>
          </a:p>
        </p:txBody>
      </p:sp>
    </p:spTree>
    <p:extLst>
      <p:ext uri="{BB962C8B-B14F-4D97-AF65-F5344CB8AC3E}">
        <p14:creationId xmlns:p14="http://schemas.microsoft.com/office/powerpoint/2010/main" val="2024530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[SUMMARY]</a:t>
            </a:r>
            <a:r>
              <a:rPr lang="en-US" dirty="0"/>
              <a:t> Generating RNA-</a:t>
            </a:r>
            <a:r>
              <a:rPr lang="en-US" dirty="0" err="1"/>
              <a:t>seq</a:t>
            </a:r>
            <a:r>
              <a:rPr lang="en-US" dirty="0"/>
              <a:t> libraries</a:t>
            </a:r>
          </a:p>
        </p:txBody>
      </p:sp>
      <p:sp>
        <p:nvSpPr>
          <p:cNvPr id="2" name="Content Placeholder 1"/>
          <p:cNvSpPr>
            <a:spLocks noGrp="1"/>
          </p:cNvSpPr>
          <p:nvPr>
            <p:ph idx="1"/>
          </p:nvPr>
        </p:nvSpPr>
        <p:spPr/>
        <p:txBody>
          <a:bodyPr>
            <a:normAutofit/>
          </a:bodyPr>
          <a:lstStyle/>
          <a:p>
            <a:pPr marL="45720" indent="0">
              <a:buNone/>
            </a:pPr>
            <a:r>
              <a:rPr lang="en-US" dirty="0"/>
              <a:t>Considerations</a:t>
            </a:r>
          </a:p>
          <a:p>
            <a:r>
              <a:rPr lang="en-US" dirty="0"/>
              <a:t>QA/QC of RNA samples </a:t>
            </a:r>
            <a:r>
              <a:rPr lang="en-US" sz="2400" dirty="0">
                <a:solidFill>
                  <a:srgbClr val="FF0000"/>
                </a:solidFill>
              </a:rPr>
              <a:t>[Consistency across samples is most important.]</a:t>
            </a:r>
          </a:p>
          <a:p>
            <a:r>
              <a:rPr lang="en-US" dirty="0"/>
              <a:t>What is the RNA of interest </a:t>
            </a:r>
            <a:r>
              <a:rPr lang="en-US" sz="2400" dirty="0">
                <a:solidFill>
                  <a:srgbClr val="FF0000"/>
                </a:solidFill>
              </a:rPr>
              <a:t>[</a:t>
            </a:r>
            <a:r>
              <a:rPr lang="en-US" sz="2400" dirty="0" err="1">
                <a:solidFill>
                  <a:srgbClr val="FF0000"/>
                </a:solidFill>
              </a:rPr>
              <a:t>polyA</a:t>
            </a:r>
            <a:r>
              <a:rPr lang="en-US" sz="2400" dirty="0">
                <a:solidFill>
                  <a:srgbClr val="FF0000"/>
                </a:solidFill>
              </a:rPr>
              <a:t> extraction is recommended.]</a:t>
            </a:r>
            <a:endParaRPr lang="en-US" dirty="0">
              <a:solidFill>
                <a:srgbClr val="FF0000"/>
              </a:solidFill>
            </a:endParaRPr>
          </a:p>
          <a:p>
            <a:r>
              <a:rPr lang="en-US" dirty="0"/>
              <a:t>Library Preparation </a:t>
            </a:r>
          </a:p>
          <a:p>
            <a:pPr lvl="1"/>
            <a:r>
              <a:rPr lang="en-US" dirty="0"/>
              <a:t>Stranded Vs. </a:t>
            </a:r>
            <a:r>
              <a:rPr lang="en-US" dirty="0" err="1"/>
              <a:t>Unstranded</a:t>
            </a:r>
            <a:r>
              <a:rPr lang="en-US" dirty="0"/>
              <a:t> </a:t>
            </a:r>
            <a:r>
              <a:rPr lang="en-US" dirty="0">
                <a:solidFill>
                  <a:srgbClr val="FF0000"/>
                </a:solidFill>
              </a:rPr>
              <a:t>[Standard stranded library kits]</a:t>
            </a:r>
            <a:endParaRPr lang="en-US" dirty="0"/>
          </a:p>
          <a:p>
            <a:pPr lvl="1"/>
            <a:r>
              <a:rPr lang="en-US" dirty="0"/>
              <a:t>Whole transcript vs 3-prime biased </a:t>
            </a:r>
            <a:r>
              <a:rPr lang="en-US" dirty="0">
                <a:solidFill>
                  <a:srgbClr val="FF0000"/>
                </a:solidFill>
              </a:rPr>
              <a:t>[IF DE only, 3-prime biased]</a:t>
            </a:r>
            <a:endParaRPr lang="en-US" dirty="0"/>
          </a:p>
          <a:p>
            <a:r>
              <a:rPr lang="en-US" dirty="0"/>
              <a:t>Size Selection/Cleanup </a:t>
            </a:r>
            <a:r>
              <a:rPr lang="en-US" sz="2400" dirty="0">
                <a:solidFill>
                  <a:srgbClr val="FF0000"/>
                </a:solidFill>
              </a:rPr>
              <a:t>[Target mean 150bp or kit recommendation]</a:t>
            </a:r>
            <a:endParaRPr lang="en-US" dirty="0">
              <a:solidFill>
                <a:srgbClr val="FF0000"/>
              </a:solidFill>
            </a:endParaRPr>
          </a:p>
          <a:p>
            <a:pPr lvl="1"/>
            <a:r>
              <a:rPr lang="en-US" dirty="0"/>
              <a:t>Final QA </a:t>
            </a:r>
            <a:r>
              <a:rPr lang="en-US" dirty="0">
                <a:solidFill>
                  <a:srgbClr val="FF0000"/>
                </a:solidFill>
              </a:rPr>
              <a:t>[Consistency across samples is most important.]</a:t>
            </a:r>
          </a:p>
        </p:txBody>
      </p:sp>
    </p:spTree>
    <p:extLst>
      <p:ext uri="{BB962C8B-B14F-4D97-AF65-F5344CB8AC3E}">
        <p14:creationId xmlns:p14="http://schemas.microsoft.com/office/powerpoint/2010/main" val="3845632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a:xfrm>
            <a:off x="838200" y="1721714"/>
            <a:ext cx="10515600" cy="5032375"/>
          </a:xfrm>
        </p:spPr>
        <p:txBody>
          <a:bodyPr>
            <a:normAutofit fontScale="85000" lnSpcReduction="20000"/>
          </a:bodyPr>
          <a:lstStyle/>
          <a:p>
            <a:r>
              <a:rPr lang="en-US" sz="4100" dirty="0"/>
              <a:t>RNA extraction and QA/QC (Per sample)</a:t>
            </a:r>
          </a:p>
          <a:p>
            <a:r>
              <a:rPr lang="en-US" sz="4100" dirty="0"/>
              <a:t>Enrichment of RNA of interest + library preparation (Per sample)</a:t>
            </a:r>
          </a:p>
          <a:p>
            <a:pPr lvl="1"/>
            <a:r>
              <a:rPr lang="en-US" sz="3600" dirty="0"/>
              <a:t>Library QA/QC (</a:t>
            </a:r>
            <a:r>
              <a:rPr lang="en-US" sz="3600" dirty="0" err="1"/>
              <a:t>Bioanalyzer</a:t>
            </a:r>
            <a:r>
              <a:rPr lang="en-US" sz="3600" dirty="0"/>
              <a:t> and Qubit)</a:t>
            </a:r>
          </a:p>
          <a:p>
            <a:pPr lvl="1"/>
            <a:r>
              <a:rPr lang="en-US" sz="3600" dirty="0"/>
              <a:t>Pooling [If you generate your own libraries]</a:t>
            </a:r>
          </a:p>
          <a:p>
            <a:r>
              <a:rPr lang="en-US" sz="4100" dirty="0"/>
              <a:t>Sequencing (Number of lanes)</a:t>
            </a:r>
          </a:p>
          <a:p>
            <a:r>
              <a:rPr lang="en-US" sz="4100" dirty="0"/>
              <a:t>Bioinformatics (General rule is to estimate the same amount as data generation, i.e. double your budget)</a:t>
            </a:r>
          </a:p>
          <a:p>
            <a:endParaRPr lang="en-US" dirty="0"/>
          </a:p>
          <a:p>
            <a:pPr marL="45720" indent="0">
              <a:buNone/>
            </a:pPr>
            <a:r>
              <a:rPr lang="en-US" sz="3400" dirty="0">
                <a:hlinkClick r:id="rId2"/>
              </a:rPr>
              <a:t>http://dnatech.genomecenter.ucdavis.edu/prices/</a:t>
            </a:r>
            <a:r>
              <a:rPr lang="en-US" sz="3400" dirty="0"/>
              <a:t> </a:t>
            </a:r>
          </a:p>
          <a:p>
            <a:pPr marL="45720" indent="0">
              <a:buNone/>
            </a:pPr>
            <a:r>
              <a:rPr lang="en-US" sz="3600" dirty="0">
                <a:hlinkClick r:id="rId3"/>
              </a:rPr>
              <a:t>https://bioinformatics.sf.ucdavis.edu/rates</a:t>
            </a:r>
            <a:endParaRPr lang="en-US" sz="3400" dirty="0"/>
          </a:p>
        </p:txBody>
      </p:sp>
    </p:spTree>
    <p:extLst>
      <p:ext uri="{BB962C8B-B14F-4D97-AF65-F5344CB8AC3E}">
        <p14:creationId xmlns:p14="http://schemas.microsoft.com/office/powerpoint/2010/main" val="1547563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927" y="1429131"/>
            <a:ext cx="9430906" cy="4338872"/>
          </a:xfrm>
          <a:prstGeom prst="rect">
            <a:avLst/>
          </a:prstGeom>
        </p:spPr>
      </p:pic>
      <p:sp>
        <p:nvSpPr>
          <p:cNvPr id="3" name="Title 2"/>
          <p:cNvSpPr>
            <a:spLocks noGrp="1"/>
          </p:cNvSpPr>
          <p:nvPr>
            <p:ph type="title"/>
          </p:nvPr>
        </p:nvSpPr>
        <p:spPr/>
        <p:txBody>
          <a:bodyPr/>
          <a:lstStyle/>
          <a:p>
            <a:r>
              <a:rPr lang="en-US" dirty="0"/>
              <a:t>Illumina sequencing costs</a:t>
            </a:r>
          </a:p>
        </p:txBody>
      </p:sp>
      <p:sp>
        <p:nvSpPr>
          <p:cNvPr id="2" name="Content Placeholder 1"/>
          <p:cNvSpPr>
            <a:spLocks noGrp="1"/>
          </p:cNvSpPr>
          <p:nvPr>
            <p:ph idx="1"/>
          </p:nvPr>
        </p:nvSpPr>
        <p:spPr>
          <a:xfrm>
            <a:off x="838200" y="6204920"/>
            <a:ext cx="10515600" cy="514968"/>
          </a:xfrm>
        </p:spPr>
        <p:txBody>
          <a:bodyPr/>
          <a:lstStyle/>
          <a:p>
            <a:pPr marL="0" indent="0">
              <a:buNone/>
            </a:pPr>
            <a:r>
              <a:rPr lang="en-US" sz="2400" dirty="0">
                <a:hlinkClick r:id="rId3"/>
              </a:rPr>
              <a:t>http://www.illumina.com/systems/hiseq-3000-4000/specifications.html</a:t>
            </a:r>
            <a:endParaRPr lang="en-US" sz="2400" dirty="0"/>
          </a:p>
          <a:p>
            <a:pPr marL="0" indent="0">
              <a:buNone/>
            </a:pPr>
            <a:endParaRPr lang="en-US" dirty="0"/>
          </a:p>
        </p:txBody>
      </p:sp>
      <p:cxnSp>
        <p:nvCxnSpPr>
          <p:cNvPr id="6" name="Straight Arrow Connector 5"/>
          <p:cNvCxnSpPr/>
          <p:nvPr/>
        </p:nvCxnSpPr>
        <p:spPr>
          <a:xfrm>
            <a:off x="838200" y="2610959"/>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95221" y="3137231"/>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165379" y="1913112"/>
            <a:ext cx="756623" cy="448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180279" y="3307572"/>
            <a:ext cx="896" cy="58199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708B40E-FFFC-9F46-9D70-584FA5B95788}"/>
              </a:ext>
            </a:extLst>
          </p:cNvPr>
          <p:cNvSpPr txBox="1"/>
          <p:nvPr/>
        </p:nvSpPr>
        <p:spPr>
          <a:xfrm>
            <a:off x="7225259" y="948587"/>
            <a:ext cx="4586990" cy="369332"/>
          </a:xfrm>
          <a:prstGeom prst="rect">
            <a:avLst/>
          </a:prstGeom>
          <a:noFill/>
        </p:spPr>
        <p:txBody>
          <a:bodyPr wrap="square" rtlCol="0">
            <a:spAutoFit/>
          </a:bodyPr>
          <a:lstStyle/>
          <a:p>
            <a:r>
              <a:rPr lang="en-US" dirty="0"/>
              <a:t>I use </a:t>
            </a:r>
            <a:r>
              <a:rPr lang="en-US" dirty="0">
                <a:solidFill>
                  <a:srgbClr val="FF0000"/>
                </a:solidFill>
              </a:rPr>
              <a:t>350M</a:t>
            </a:r>
            <a:r>
              <a:rPr lang="en-US" dirty="0"/>
              <a:t> fragments per lane</a:t>
            </a:r>
          </a:p>
        </p:txBody>
      </p:sp>
    </p:spTree>
    <p:extLst>
      <p:ext uri="{BB962C8B-B14F-4D97-AF65-F5344CB8AC3E}">
        <p14:creationId xmlns:p14="http://schemas.microsoft.com/office/powerpoint/2010/main" val="23830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a:xfrm>
            <a:off x="974816" y="1629863"/>
            <a:ext cx="11150278" cy="4949358"/>
          </a:xfrm>
        </p:spPr>
        <p:txBody>
          <a:bodyPr>
            <a:normAutofit fontScale="92500" lnSpcReduction="10000"/>
          </a:bodyPr>
          <a:lstStyle/>
          <a:p>
            <a:r>
              <a:rPr lang="en-US" dirty="0"/>
              <a:t>48 Samples, QA/QC and Library Prep (Poly-A)</a:t>
            </a:r>
          </a:p>
          <a:p>
            <a:pPr lvl="1"/>
            <a:r>
              <a:rPr lang="en-US" dirty="0"/>
              <a:t>QA Bioanalyzer</a:t>
            </a:r>
          </a:p>
          <a:p>
            <a:pPr lvl="1"/>
            <a:r>
              <a:rPr lang="en-US" dirty="0"/>
              <a:t>Library Preparation (Poly-A Enrichment)	</a:t>
            </a:r>
          </a:p>
          <a:p>
            <a:r>
              <a:rPr lang="en-US" dirty="0"/>
              <a:t>Sequencing, targeting 30M reads per sample (Illumina </a:t>
            </a:r>
            <a:r>
              <a:rPr lang="en-US" dirty="0" err="1"/>
              <a:t>HiSeq</a:t>
            </a:r>
            <a:r>
              <a:rPr lang="en-US" dirty="0"/>
              <a:t> 4000)</a:t>
            </a:r>
          </a:p>
          <a:p>
            <a:pPr lvl="1"/>
            <a:r>
              <a:rPr lang="en-US" dirty="0"/>
              <a:t>USE 2.1 - 2.5 Billion reads per run / 8 lanes = Approximately 350M reads per lane</a:t>
            </a:r>
          </a:p>
          <a:p>
            <a:r>
              <a:rPr lang="en-US" dirty="0"/>
              <a:t>Bioinformatics</a:t>
            </a:r>
          </a:p>
          <a:p>
            <a:pPr lvl="1"/>
            <a:r>
              <a:rPr lang="en-US" dirty="0"/>
              <a:t>Double your budget</a:t>
            </a:r>
          </a:p>
          <a:p>
            <a:pPr marL="45720" indent="0">
              <a:buNone/>
            </a:pPr>
            <a:r>
              <a:rPr lang="en-US" dirty="0">
                <a:solidFill>
                  <a:srgbClr val="FF0000"/>
                </a:solidFill>
              </a:rPr>
              <a:t>What is the total experiment cost?</a:t>
            </a:r>
          </a:p>
          <a:p>
            <a:pPr marL="45720" indent="0">
              <a:buNone/>
            </a:pPr>
            <a:r>
              <a:rPr lang="en-US" dirty="0">
                <a:solidFill>
                  <a:srgbClr val="FF0000"/>
                </a:solidFill>
              </a:rPr>
              <a:t>What is the cost per sample?</a:t>
            </a:r>
            <a:endParaRPr lang="en-US" dirty="0"/>
          </a:p>
          <a:p>
            <a:pPr lvl="1"/>
            <a:endParaRPr lang="en-US" dirty="0"/>
          </a:p>
          <a:p>
            <a:pPr marL="45720" indent="0">
              <a:buNone/>
            </a:pPr>
            <a:r>
              <a:rPr lang="en-US" sz="3400" dirty="0">
                <a:hlinkClick r:id="rId2"/>
              </a:rPr>
              <a:t>http://dnatech.genomecenter.ucdavis.edu/prices/</a:t>
            </a:r>
            <a:r>
              <a:rPr lang="en-US" sz="3400" dirty="0"/>
              <a:t> </a:t>
            </a:r>
          </a:p>
          <a:p>
            <a:pPr marL="45720" indent="0">
              <a:buNone/>
            </a:pPr>
            <a:r>
              <a:rPr lang="en-US" sz="3600" dirty="0">
                <a:hlinkClick r:id="rId3"/>
              </a:rPr>
              <a:t>https://bioinformatics.sf.ucdavis.edu/rates</a:t>
            </a:r>
            <a:endParaRPr lang="en-US" sz="3400" dirty="0"/>
          </a:p>
          <a:p>
            <a:pPr lvl="1"/>
            <a:endParaRPr lang="en-US" dirty="0"/>
          </a:p>
          <a:p>
            <a:pPr lvl="1"/>
            <a:endParaRPr lang="en-US" dirty="0"/>
          </a:p>
        </p:txBody>
      </p:sp>
    </p:spTree>
    <p:extLst>
      <p:ext uri="{BB962C8B-B14F-4D97-AF65-F5344CB8AC3E}">
        <p14:creationId xmlns:p14="http://schemas.microsoft.com/office/powerpoint/2010/main" val="18528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Differential Expression</a:t>
            </a:r>
          </a:p>
        </p:txBody>
      </p:sp>
      <p:sp>
        <p:nvSpPr>
          <p:cNvPr id="3" name="Content Placeholder 2"/>
          <p:cNvSpPr>
            <a:spLocks noGrp="1"/>
          </p:cNvSpPr>
          <p:nvPr>
            <p:ph idx="1"/>
          </p:nvPr>
        </p:nvSpPr>
        <p:spPr/>
        <p:txBody>
          <a:bodyPr/>
          <a:lstStyle/>
          <a:p>
            <a:pPr marL="0" indent="0">
              <a:buNone/>
            </a:pPr>
            <a:r>
              <a:rPr lang="en-US" dirty="0"/>
              <a:t>Differential expression analysis means taking </a:t>
            </a:r>
            <a:r>
              <a:rPr lang="en-US" i="1" dirty="0"/>
              <a:t>normalized</a:t>
            </a:r>
            <a:r>
              <a:rPr lang="en-US" dirty="0"/>
              <a:t> sequencing fragment count data and performing statistical analysis to discover </a:t>
            </a:r>
            <a:r>
              <a:rPr lang="en-US" i="1" dirty="0"/>
              <a:t>quantitative</a:t>
            </a:r>
            <a:r>
              <a:rPr lang="en-US" dirty="0"/>
              <a:t> changes in expression levels between experimental groups.</a:t>
            </a:r>
          </a:p>
          <a:p>
            <a:pPr marL="0" indent="0">
              <a:buNone/>
            </a:pPr>
            <a:endParaRPr lang="en-US" dirty="0"/>
          </a:p>
          <a:p>
            <a:pPr marL="0" indent="0">
              <a:buNone/>
            </a:pPr>
            <a:r>
              <a:rPr lang="en-US" dirty="0"/>
              <a:t>For example, we use statistical testing to decide whether, for a given gene, an observed difference in fragment counts between group A and group B is significant, that is, whether it is greater than what would be expected just due to natural random variation.</a:t>
            </a:r>
          </a:p>
        </p:txBody>
      </p:sp>
    </p:spTree>
    <p:extLst>
      <p:ext uri="{BB962C8B-B14F-4D97-AF65-F5344CB8AC3E}">
        <p14:creationId xmlns:p14="http://schemas.microsoft.com/office/powerpoint/2010/main" val="25739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Focus on differential </a:t>
            </a:r>
            <a:r>
              <a:rPr lang="en-US" b="1" dirty="0"/>
              <a:t>gene</a:t>
            </a:r>
            <a:r>
              <a:rPr lang="en-US" dirty="0"/>
              <a:t> expression studies</a:t>
            </a:r>
          </a:p>
          <a:p>
            <a:r>
              <a:rPr lang="en-US" dirty="0"/>
              <a:t>Discussion of considerations from sample collection through analysis and analysis output.</a:t>
            </a:r>
          </a:p>
        </p:txBody>
      </p:sp>
    </p:spTree>
    <p:extLst>
      <p:ext uri="{BB962C8B-B14F-4D97-AF65-F5344CB8AC3E}">
        <p14:creationId xmlns:p14="http://schemas.microsoft.com/office/powerpoint/2010/main" val="378507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Treating Bioinformatics as a Data Science</a:t>
            </a:r>
          </a:p>
        </p:txBody>
      </p:sp>
      <p:sp>
        <p:nvSpPr>
          <p:cNvPr id="3" name="Content Placeholder 2"/>
          <p:cNvSpPr>
            <a:spLocks noGrp="1"/>
          </p:cNvSpPr>
          <p:nvPr>
            <p:ph idx="1"/>
          </p:nvPr>
        </p:nvSpPr>
        <p:spPr/>
        <p:txBody>
          <a:bodyPr/>
          <a:lstStyle/>
          <a:p>
            <a:pPr marL="0" indent="0">
              <a:buNone/>
            </a:pPr>
            <a:r>
              <a:rPr lang="en-US" dirty="0"/>
              <a:t>Seven stages to data science</a:t>
            </a:r>
          </a:p>
          <a:p>
            <a:pPr marL="466618" indent="-466618">
              <a:buFont typeface="+mj-lt"/>
              <a:buAutoNum type="arabicPeriod"/>
            </a:pPr>
            <a:r>
              <a:rPr lang="en-US" dirty="0">
                <a:solidFill>
                  <a:srgbClr val="0000FF"/>
                </a:solidFill>
              </a:rPr>
              <a:t>Define the question of interest</a:t>
            </a:r>
          </a:p>
          <a:p>
            <a:pPr marL="466618" indent="-466618">
              <a:buFont typeface="+mj-lt"/>
              <a:buAutoNum type="arabicPeriod"/>
            </a:pPr>
            <a:r>
              <a:rPr lang="en-US" dirty="0">
                <a:solidFill>
                  <a:srgbClr val="008000"/>
                </a:solidFill>
              </a:rPr>
              <a:t>Get the data</a:t>
            </a:r>
          </a:p>
          <a:p>
            <a:pPr marL="466618" indent="-466618">
              <a:buFont typeface="+mj-lt"/>
              <a:buAutoNum type="arabicPeriod"/>
            </a:pPr>
            <a:r>
              <a:rPr lang="en-US" dirty="0">
                <a:solidFill>
                  <a:srgbClr val="008000"/>
                </a:solidFill>
              </a:rPr>
              <a:t>Clean the data</a:t>
            </a:r>
          </a:p>
          <a:p>
            <a:pPr marL="466618" indent="-466618">
              <a:buFont typeface="+mj-lt"/>
              <a:buAutoNum type="arabicPeriod"/>
            </a:pPr>
            <a:r>
              <a:rPr lang="en-US" dirty="0">
                <a:solidFill>
                  <a:srgbClr val="008000"/>
                </a:solidFill>
              </a:rPr>
              <a:t>Explore the data</a:t>
            </a:r>
            <a:endParaRPr lang="en-US" dirty="0"/>
          </a:p>
          <a:p>
            <a:pPr marL="466618" indent="-466618">
              <a:buFont typeface="+mj-lt"/>
              <a:buAutoNum type="arabicPeriod"/>
            </a:pPr>
            <a:r>
              <a:rPr lang="en-US" dirty="0">
                <a:solidFill>
                  <a:srgbClr val="FF0000"/>
                </a:solidFill>
              </a:rPr>
              <a:t>Fit statistical models</a:t>
            </a:r>
            <a:endParaRPr lang="en-US" dirty="0"/>
          </a:p>
          <a:p>
            <a:pPr marL="466618" indent="-466618">
              <a:buFont typeface="+mj-lt"/>
              <a:buAutoNum type="arabicPeriod"/>
            </a:pPr>
            <a:r>
              <a:rPr lang="en-US" dirty="0">
                <a:solidFill>
                  <a:srgbClr val="660066"/>
                </a:solidFill>
              </a:rPr>
              <a:t>Communicate the results</a:t>
            </a:r>
          </a:p>
          <a:p>
            <a:pPr marL="466618" indent="-466618">
              <a:buFont typeface="+mj-lt"/>
              <a:buAutoNum type="arabicPeriod"/>
            </a:pPr>
            <a:r>
              <a:rPr lang="en-US" dirty="0">
                <a:solidFill>
                  <a:srgbClr val="660066"/>
                </a:solidFill>
              </a:rPr>
              <a:t>Make your analysis reproducible</a:t>
            </a:r>
          </a:p>
        </p:txBody>
      </p:sp>
      <p:sp>
        <p:nvSpPr>
          <p:cNvPr id="4" name="TextBox 3"/>
          <p:cNvSpPr txBox="1"/>
          <p:nvPr/>
        </p:nvSpPr>
        <p:spPr>
          <a:xfrm>
            <a:off x="6377651" y="2896801"/>
            <a:ext cx="4976149" cy="2208985"/>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000" b="1" dirty="0"/>
              <a:t>Data science done well looks easy and that</a:t>
            </a:r>
            <a:r>
              <a:rPr lang="fr-FR" sz="2000" b="1" dirty="0"/>
              <a:t>’</a:t>
            </a:r>
            <a:r>
              <a:rPr lang="en-US" sz="2000" b="1" dirty="0"/>
              <a:t>s a big problem for data scientists</a:t>
            </a:r>
          </a:p>
          <a:p>
            <a:endParaRPr lang="en-US" sz="2000" b="1" dirty="0"/>
          </a:p>
          <a:p>
            <a:pPr algn="ctr"/>
            <a:r>
              <a:rPr lang="en-US" sz="2000" b="1" dirty="0" err="1"/>
              <a:t>simplystatistics.org</a:t>
            </a:r>
            <a:r>
              <a:rPr lang="en-US" sz="2000" b="1" dirty="0"/>
              <a:t> </a:t>
            </a:r>
          </a:p>
          <a:p>
            <a:pPr algn="ctr"/>
            <a:r>
              <a:rPr lang="en-US" sz="2000" b="1" dirty="0"/>
              <a:t>March 3, 2015 by Jeff Leek</a:t>
            </a:r>
          </a:p>
        </p:txBody>
      </p:sp>
    </p:spTree>
    <p:extLst>
      <p:ext uri="{BB962C8B-B14F-4D97-AF65-F5344CB8AC3E}">
        <p14:creationId xmlns:p14="http://schemas.microsoft.com/office/powerpoint/2010/main" val="190272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Experiments</a:t>
            </a:r>
          </a:p>
        </p:txBody>
      </p:sp>
      <p:sp>
        <p:nvSpPr>
          <p:cNvPr id="3" name="Content Placeholder 2"/>
          <p:cNvSpPr>
            <a:spLocks noGrp="1"/>
          </p:cNvSpPr>
          <p:nvPr>
            <p:ph idx="1"/>
          </p:nvPr>
        </p:nvSpPr>
        <p:spPr>
          <a:xfrm>
            <a:off x="838200" y="1825624"/>
            <a:ext cx="10515600" cy="4614933"/>
          </a:xfrm>
        </p:spPr>
        <p:txBody>
          <a:bodyPr>
            <a:normAutofit lnSpcReduction="10000"/>
          </a:bodyPr>
          <a:lstStyle/>
          <a:p>
            <a:pPr marL="0" indent="0">
              <a:buNone/>
            </a:pPr>
            <a:r>
              <a:rPr lang="en-US" dirty="0"/>
              <a:t>Beginning with the question of interest ( and work backwards )</a:t>
            </a:r>
          </a:p>
          <a:p>
            <a:r>
              <a:rPr lang="en-US" dirty="0"/>
              <a:t>The final step of a DE analysis is the application of a statistical model to each gene in your dataset.</a:t>
            </a:r>
          </a:p>
          <a:p>
            <a:pPr marL="457200" lvl="1" indent="0">
              <a:buNone/>
            </a:pPr>
            <a:r>
              <a:rPr lang="en-US" dirty="0"/>
              <a:t>Traditional statistical considerations and basic principals of statistical design of experiments apply.</a:t>
            </a:r>
          </a:p>
          <a:p>
            <a:pPr lvl="1"/>
            <a:r>
              <a:rPr lang="en-US" b="1" dirty="0"/>
              <a:t>Control</a:t>
            </a:r>
            <a:r>
              <a:rPr lang="en-US" dirty="0"/>
              <a:t> for effects of outside variables, avoid/consider possible biases, avoid confounding variables in sample preparation.</a:t>
            </a:r>
          </a:p>
          <a:p>
            <a:pPr lvl="1"/>
            <a:r>
              <a:rPr lang="en-US" b="1" dirty="0"/>
              <a:t>Randomization</a:t>
            </a:r>
            <a:r>
              <a:rPr lang="en-US" dirty="0"/>
              <a:t> of samples, plots, etc.</a:t>
            </a:r>
          </a:p>
          <a:p>
            <a:pPr lvl="1"/>
            <a:r>
              <a:rPr lang="en-US" b="1" dirty="0"/>
              <a:t>Replication</a:t>
            </a:r>
            <a:r>
              <a:rPr lang="en-US" dirty="0"/>
              <a:t> is essential (triplicates are THE minimum)</a:t>
            </a:r>
          </a:p>
          <a:p>
            <a:endParaRPr lang="en-US" dirty="0"/>
          </a:p>
          <a:p>
            <a:r>
              <a:rPr lang="en-US" dirty="0"/>
              <a:t>You should know your final (DE) model and comparison contrasts before beginning your experiment.</a:t>
            </a:r>
          </a:p>
        </p:txBody>
      </p:sp>
    </p:spTree>
    <p:extLst>
      <p:ext uri="{BB962C8B-B14F-4D97-AF65-F5344CB8AC3E}">
        <p14:creationId xmlns:p14="http://schemas.microsoft.com/office/powerpoint/2010/main" val="199233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FF40-526C-D44B-9DD2-1E39B6B87154}"/>
              </a:ext>
            </a:extLst>
          </p:cNvPr>
          <p:cNvSpPr>
            <a:spLocks noGrp="1"/>
          </p:cNvSpPr>
          <p:nvPr>
            <p:ph type="title"/>
          </p:nvPr>
        </p:nvSpPr>
        <p:spPr/>
        <p:txBody>
          <a:bodyPr/>
          <a:lstStyle/>
          <a:p>
            <a:r>
              <a:rPr lang="en-US" dirty="0"/>
              <a:t>Power Analysis</a:t>
            </a:r>
          </a:p>
        </p:txBody>
      </p:sp>
      <p:sp>
        <p:nvSpPr>
          <p:cNvPr id="3" name="Content Placeholder 2">
            <a:extLst>
              <a:ext uri="{FF2B5EF4-FFF2-40B4-BE49-F238E27FC236}">
                <a16:creationId xmlns:a16="http://schemas.microsoft.com/office/drawing/2014/main" id="{D94B5C8B-4F5B-8B44-9200-0737DD37C711}"/>
              </a:ext>
            </a:extLst>
          </p:cNvPr>
          <p:cNvSpPr>
            <a:spLocks noGrp="1"/>
          </p:cNvSpPr>
          <p:nvPr>
            <p:ph idx="1"/>
          </p:nvPr>
        </p:nvSpPr>
        <p:spPr>
          <a:xfrm>
            <a:off x="838200" y="2115554"/>
            <a:ext cx="10515600" cy="3907519"/>
          </a:xfrm>
        </p:spPr>
        <p:txBody>
          <a:bodyPr>
            <a:normAutofit fontScale="92500" lnSpcReduction="10000"/>
          </a:bodyPr>
          <a:lstStyle/>
          <a:p>
            <a:pPr fontAlgn="base"/>
            <a:r>
              <a:rPr lang="en-US" dirty="0"/>
              <a:t>A systematic search resulted in six open source tools for sample size calculation for RNA-</a:t>
            </a:r>
            <a:r>
              <a:rPr lang="en-US" dirty="0" err="1"/>
              <a:t>seq</a:t>
            </a:r>
            <a:r>
              <a:rPr lang="en-US" dirty="0"/>
              <a:t> differential expression analysis. </a:t>
            </a:r>
            <a:r>
              <a:rPr lang="en-US" dirty="0">
                <a:solidFill>
                  <a:srgbClr val="FF0000"/>
                </a:solidFill>
              </a:rPr>
              <a:t>As of Jan 2017</a:t>
            </a:r>
          </a:p>
          <a:p>
            <a:pPr fontAlgn="base"/>
            <a:r>
              <a:rPr lang="en-US" dirty="0"/>
              <a:t>Exemplary sample size estimation performed by the remaining six tools using real mouse and human data as input files led to widely different results.</a:t>
            </a:r>
          </a:p>
          <a:p>
            <a:pPr fontAlgn="base"/>
            <a:r>
              <a:rPr lang="en-US" dirty="0"/>
              <a:t>Tool evaluation using simulations showed that most tools estimate the sample sizes incorrect in particular for low true effects and large dispersion.</a:t>
            </a:r>
          </a:p>
          <a:p>
            <a:pPr fontAlgn="base"/>
            <a:r>
              <a:rPr lang="en-US" dirty="0"/>
              <a:t>The use of pilot data is recommended.</a:t>
            </a:r>
            <a:br>
              <a:rPr lang="en-US" dirty="0"/>
            </a:br>
            <a:endParaRPr lang="en-US" dirty="0"/>
          </a:p>
        </p:txBody>
      </p:sp>
      <p:pic>
        <p:nvPicPr>
          <p:cNvPr id="5" name="Picture 4">
            <a:extLst>
              <a:ext uri="{FF2B5EF4-FFF2-40B4-BE49-F238E27FC236}">
                <a16:creationId xmlns:a16="http://schemas.microsoft.com/office/drawing/2014/main" id="{037C56FD-8204-7B4E-A476-4E55D2D39C6C}"/>
              </a:ext>
            </a:extLst>
          </p:cNvPr>
          <p:cNvPicPr>
            <a:picLocks noChangeAspect="1"/>
          </p:cNvPicPr>
          <p:nvPr/>
        </p:nvPicPr>
        <p:blipFill>
          <a:blip r:embed="rId2"/>
          <a:stretch>
            <a:fillRect/>
          </a:stretch>
        </p:blipFill>
        <p:spPr>
          <a:xfrm>
            <a:off x="4371282" y="427041"/>
            <a:ext cx="7773448" cy="1554690"/>
          </a:xfrm>
          <a:prstGeom prst="rect">
            <a:avLst/>
          </a:prstGeom>
        </p:spPr>
      </p:pic>
      <p:pic>
        <p:nvPicPr>
          <p:cNvPr id="7" name="Picture 6">
            <a:extLst>
              <a:ext uri="{FF2B5EF4-FFF2-40B4-BE49-F238E27FC236}">
                <a16:creationId xmlns:a16="http://schemas.microsoft.com/office/drawing/2014/main" id="{4845ACE9-8650-C94D-8708-F0217001A818}"/>
              </a:ext>
            </a:extLst>
          </p:cNvPr>
          <p:cNvPicPr>
            <a:picLocks noChangeAspect="1"/>
          </p:cNvPicPr>
          <p:nvPr/>
        </p:nvPicPr>
        <p:blipFill rotWithShape="1">
          <a:blip r:embed="rId3"/>
          <a:srcRect l="1137" r="285"/>
          <a:stretch/>
        </p:blipFill>
        <p:spPr>
          <a:xfrm>
            <a:off x="4708045" y="5696652"/>
            <a:ext cx="7223760" cy="812800"/>
          </a:xfrm>
          <a:prstGeom prst="rect">
            <a:avLst/>
          </a:prstGeom>
        </p:spPr>
      </p:pic>
    </p:spTree>
    <p:extLst>
      <p:ext uri="{BB962C8B-B14F-4D97-AF65-F5344CB8AC3E}">
        <p14:creationId xmlns:p14="http://schemas.microsoft.com/office/powerpoint/2010/main" val="87050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outcomes</a:t>
            </a:r>
            <a:br>
              <a:rPr lang="en-US" dirty="0"/>
            </a:br>
            <a:r>
              <a:rPr lang="en-US" dirty="0"/>
              <a:t>	Goldilocks and the three bears</a:t>
            </a:r>
          </a:p>
        </p:txBody>
      </p:sp>
      <p:sp>
        <p:nvSpPr>
          <p:cNvPr id="3" name="Content Placeholder 2"/>
          <p:cNvSpPr>
            <a:spLocks noGrp="1"/>
          </p:cNvSpPr>
          <p:nvPr>
            <p:ph idx="1"/>
          </p:nvPr>
        </p:nvSpPr>
        <p:spPr/>
        <p:txBody>
          <a:bodyPr/>
          <a:lstStyle/>
          <a:p>
            <a:r>
              <a:rPr lang="en-US" dirty="0"/>
              <a:t>Technical and/or biological variation exceeds that of experimental variation, results in 0 differentially expressed genes</a:t>
            </a:r>
          </a:p>
          <a:p>
            <a:r>
              <a:rPr lang="en-US" dirty="0"/>
              <a:t>Experiment induces a significant phenotype with cascading effects and/or little to no biological variation between replicates (ala cell lines), results in 1000s of DE genes. Some of which are directly due to experiment; however, most due to cascading effects.</a:t>
            </a:r>
          </a:p>
          <a:p>
            <a:r>
              <a:rPr lang="en-US" dirty="0"/>
              <a:t>Technical artifacts are controlled. Biological variation is induced in the experiment, and cascading effects are controlled, or accounted for, results in 100s of DE genes directly applicable to the question of interest.</a:t>
            </a:r>
          </a:p>
        </p:txBody>
      </p:sp>
    </p:spTree>
    <p:extLst>
      <p:ext uri="{BB962C8B-B14F-4D97-AF65-F5344CB8AC3E}">
        <p14:creationId xmlns:p14="http://schemas.microsoft.com/office/powerpoint/2010/main" val="122568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General rules for preparing and experiment/ samples</a:t>
            </a:r>
          </a:p>
        </p:txBody>
      </p:sp>
      <p:sp>
        <p:nvSpPr>
          <p:cNvPr id="2" name="Content Placeholder 1"/>
          <p:cNvSpPr>
            <a:spLocks noGrp="1"/>
          </p:cNvSpPr>
          <p:nvPr>
            <p:ph idx="1"/>
          </p:nvPr>
        </p:nvSpPr>
        <p:spPr>
          <a:xfrm>
            <a:off x="1020726" y="1690688"/>
            <a:ext cx="10100930" cy="5008286"/>
          </a:xfrm>
        </p:spPr>
        <p:txBody>
          <a:bodyPr>
            <a:noAutofit/>
          </a:bodyPr>
          <a:lstStyle/>
          <a:p>
            <a:r>
              <a:rPr lang="en-US" sz="2400" dirty="0"/>
              <a:t>Prepare more samples then you are going to need, i.e. expect some will be of poor quality, or fail </a:t>
            </a:r>
          </a:p>
          <a:p>
            <a:r>
              <a:rPr lang="en-US" sz="2400" dirty="0"/>
              <a:t>Preparation stages should occur across all samples at the same time (or as close as possible) and by the same person</a:t>
            </a:r>
          </a:p>
          <a:p>
            <a:r>
              <a:rPr lang="en-US" sz="2400" dirty="0"/>
              <a:t>Spend time practicing a new technique to produce the highest quality product you can, reliably</a:t>
            </a:r>
          </a:p>
          <a:p>
            <a:r>
              <a:rPr lang="en-US" sz="2400" dirty="0"/>
              <a:t>Quality should be established using Fragment analysis traces (pseudo-gel images, RNA RIN &gt; 7.0)</a:t>
            </a:r>
          </a:p>
          <a:p>
            <a:r>
              <a:rPr lang="en-US" sz="2400" dirty="0"/>
              <a:t>DNA/RNA should not be degraded</a:t>
            </a:r>
          </a:p>
          <a:p>
            <a:pPr lvl="1"/>
            <a:r>
              <a:rPr lang="en-US" sz="2000" dirty="0"/>
              <a:t>260/280 ratios for RNA should be approximately 2.0 and 260/230 should be between 2.0 and 2.2. Values over 1.8 are acceptable</a:t>
            </a:r>
          </a:p>
          <a:p>
            <a:r>
              <a:rPr lang="en-US" sz="2400" dirty="0"/>
              <a:t>Quantity should be determined with a </a:t>
            </a:r>
            <a:r>
              <a:rPr lang="en-US" sz="2400" dirty="0" err="1"/>
              <a:t>Fluorometer</a:t>
            </a:r>
            <a:r>
              <a:rPr lang="en-US" sz="2400" dirty="0"/>
              <a:t>, such as a Qubit.</a:t>
            </a:r>
          </a:p>
        </p:txBody>
      </p:sp>
    </p:spTree>
    <p:extLst>
      <p:ext uri="{BB962C8B-B14F-4D97-AF65-F5344CB8AC3E}">
        <p14:creationId xmlns:p14="http://schemas.microsoft.com/office/powerpoint/2010/main" val="1643338344"/>
      </p:ext>
    </p:extLst>
  </p:cSld>
  <p:clrMapOvr>
    <a:masterClrMapping/>
  </p:clrMapOvr>
</p:sld>
</file>

<file path=ppt/theme/theme1.xml><?xml version="1.0" encoding="utf-8"?>
<a:theme xmlns:a="http://schemas.openxmlformats.org/drawingml/2006/main" name="UCDavis-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Davis-theme" id="{AE972D25-45FB-BE40-B213-B935FB0AD6AD}" vid="{D73787BA-0B09-294F-A9E2-4655B76E42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UCDavis-theme</Template>
  <TotalTime>2777</TotalTime>
  <Words>1963</Words>
  <Application>Microsoft Macintosh PowerPoint</Application>
  <PresentationFormat>Widescreen</PresentationFormat>
  <Paragraphs>171</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UCDavis-theme</vt:lpstr>
      <vt:lpstr>So you want to do a: RNAseq Experiment Differential Expression Analysis</vt:lpstr>
      <vt:lpstr>Disclaimer</vt:lpstr>
      <vt:lpstr>What is Differential Expression</vt:lpstr>
      <vt:lpstr>Goals</vt:lpstr>
      <vt:lpstr>Treating Bioinformatics as a Data Science</vt:lpstr>
      <vt:lpstr>Designing Experiments</vt:lpstr>
      <vt:lpstr>Power Analysis</vt:lpstr>
      <vt:lpstr>Three outcomes  Goldilocks and the three bears</vt:lpstr>
      <vt:lpstr>General rules for preparing and experiment/ samples</vt:lpstr>
      <vt:lpstr>Sample preparation</vt:lpstr>
      <vt:lpstr>Be Consistent</vt:lpstr>
      <vt:lpstr>Generating RNA-seq libraries</vt:lpstr>
      <vt:lpstr>QA/QC of RNA samples</vt:lpstr>
      <vt:lpstr>RNA of interest</vt:lpstr>
      <vt:lpstr>Library Preparation</vt:lpstr>
      <vt:lpstr> </vt:lpstr>
      <vt:lpstr>Protocol – whole transcript vs 3-prime biased</vt:lpstr>
      <vt:lpstr>3-prime differences from whole transcript</vt:lpstr>
      <vt:lpstr>Size Selection/Cleanup/QA</vt:lpstr>
      <vt:lpstr>Sequencing Depth</vt:lpstr>
      <vt:lpstr>Sequencing</vt:lpstr>
      <vt:lpstr>Barcodes and Pooling samples for sequencing</vt:lpstr>
      <vt:lpstr>[SUMMARY] Generating RNA-seq libraries</vt:lpstr>
      <vt:lpstr>Cost Estimation</vt:lpstr>
      <vt:lpstr>Illumina sequencing costs</vt:lpstr>
      <vt:lpstr>Cost Estimation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dc:title>
  <dc:creator>Matthew Lee Settles</dc:creator>
  <cp:lastModifiedBy>Jie Li</cp:lastModifiedBy>
  <cp:revision>40</cp:revision>
  <dcterms:created xsi:type="dcterms:W3CDTF">2017-02-02T14:49:24Z</dcterms:created>
  <dcterms:modified xsi:type="dcterms:W3CDTF">2022-06-16T22:09:20Z</dcterms:modified>
</cp:coreProperties>
</file>