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7" r:id="rId2"/>
    <p:sldId id="433" r:id="rId3"/>
    <p:sldId id="263" r:id="rId4"/>
    <p:sldId id="264" r:id="rId5"/>
    <p:sldId id="265" r:id="rId6"/>
    <p:sldId id="266" r:id="rId7"/>
    <p:sldId id="267" r:id="rId8"/>
    <p:sldId id="299" r:id="rId9"/>
    <p:sldId id="298" r:id="rId10"/>
    <p:sldId id="382" r:id="rId11"/>
    <p:sldId id="380" r:id="rId12"/>
    <p:sldId id="270" r:id="rId13"/>
    <p:sldId id="381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7" r:id="rId25"/>
    <p:sldId id="288" r:id="rId26"/>
    <p:sldId id="294" r:id="rId27"/>
    <p:sldId id="286" r:id="rId28"/>
    <p:sldId id="434" r:id="rId29"/>
    <p:sldId id="276" r:id="rId30"/>
    <p:sldId id="391" r:id="rId31"/>
    <p:sldId id="296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9"/>
    <p:restoredTop sz="93478"/>
  </p:normalViewPr>
  <p:slideViewPr>
    <p:cSldViewPr snapToGrid="0" snapToObjects="1">
      <p:cViewPr varScale="1">
        <p:scale>
          <a:sx n="57" d="100"/>
          <a:sy n="57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Kirk</a:t>
            </a:r>
            <a:r>
              <a:rPr lang="en-US" baseline="0" dirty="0"/>
              <a:t> Borne – George Mason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9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How-To:</a:t>
            </a:r>
            <a:r>
              <a:rPr lang="en-US" baseline="0" dirty="0"/>
              <a:t> </a:t>
            </a:r>
            <a:r>
              <a:rPr lang="en-US" dirty="0"/>
              <a:t>Workshops</a:t>
            </a:r>
            <a:r>
              <a:rPr lang="en-US" baseline="0" dirty="0"/>
              <a:t> are by and large unaffected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6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b="1" i="1" kern="3000" dirty="0"/>
              <a:t>Big data</a:t>
            </a:r>
            <a:r>
              <a:rPr lang="en-US" sz="1200" i="1" kern="3000" dirty="0"/>
              <a:t> is an evolving term that describes any voluminous amount of structured, semi-structured and unstructured data that has the potential to be mined for information.</a:t>
            </a:r>
          </a:p>
          <a:p>
            <a:endParaRPr lang="en-US" dirty="0"/>
          </a:p>
          <a:p>
            <a:r>
              <a:rPr lang="en-US" dirty="0"/>
              <a:t>The Cloud</a:t>
            </a:r>
            <a:r>
              <a:rPr lang="en-US" baseline="0" dirty="0"/>
              <a:t> is just a rebranding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2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tiff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tif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iff"/><Relationship Id="rId4" Type="http://schemas.openxmlformats.org/officeDocument/2006/relationships/hyperlink" Target="https://www.youtube.com/watch?v=NHCJ8PtYCF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www.youtube.com/watch?v=3UHw22hBp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 Perspective:</a:t>
            </a:r>
          </a:p>
          <a:p>
            <a:pPr algn="ctr"/>
            <a:r>
              <a:rPr lang="en-US" dirty="0"/>
              <a:t>Genomics and Bioinformatics</a:t>
            </a: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Matthew L. Settles, Ph.D.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AC63-CF90-D64E-8A26-C67C7E2C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2FB404-4454-9746-B32B-7B2967F82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75" y="1946092"/>
            <a:ext cx="8229600" cy="379827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BC6982-2EB3-B44E-8428-866B04DBE0C6}"/>
              </a:ext>
            </a:extLst>
          </p:cNvPr>
          <p:cNvSpPr txBox="1"/>
          <p:nvPr/>
        </p:nvSpPr>
        <p:spPr>
          <a:xfrm>
            <a:off x="8686616" y="5768940"/>
            <a:ext cx="404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Appro</a:t>
            </a:r>
            <a:r>
              <a:rPr lang="en-US" sz="2400" dirty="0"/>
              <a:t>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C35B2-43B8-014B-9DEA-FB5DB15C443B}"/>
              </a:ext>
            </a:extLst>
          </p:cNvPr>
          <p:cNvSpPr txBox="1"/>
          <p:nvPr/>
        </p:nvSpPr>
        <p:spPr>
          <a:xfrm>
            <a:off x="1028701" y="3245065"/>
            <a:ext cx="222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Old Way of thinking about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330931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330BA3-7372-3649-8394-AEB6EE2E7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566907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$0.010/Mb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9988" y="1908201"/>
            <a:ext cx="1986266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$942 per Human sized (30x)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5454" y="668804"/>
            <a:ext cx="29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August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7B01A-8370-0941-829A-5D9155FD79E0}"/>
              </a:ext>
            </a:extLst>
          </p:cNvPr>
          <p:cNvSpPr txBox="1"/>
          <p:nvPr/>
        </p:nvSpPr>
        <p:spPr>
          <a:xfrm>
            <a:off x="16824960" y="-18059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CB63E5-3847-614F-BE9B-AD7E5DD5991D}"/>
              </a:ext>
            </a:extLst>
          </p:cNvPr>
          <p:cNvGrpSpPr/>
          <p:nvPr/>
        </p:nvGrpSpPr>
        <p:grpSpPr>
          <a:xfrm>
            <a:off x="2314575" y="2251821"/>
            <a:ext cx="1143000" cy="1228912"/>
            <a:chOff x="2314575" y="2251821"/>
            <a:chExt cx="1143000" cy="122891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73A83E-10EF-8945-9A92-F96D2C312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640" y="2251821"/>
              <a:ext cx="0" cy="705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6033F0-C6A2-CD45-9694-C909EB2070EF}"/>
                </a:ext>
              </a:extLst>
            </p:cNvPr>
            <p:cNvSpPr txBox="1"/>
            <p:nvPr/>
          </p:nvSpPr>
          <p:spPr>
            <a:xfrm>
              <a:off x="2314575" y="295751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First ‘NGS’ Sequencers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3E7328-6516-2848-9B92-019DEBBFFEA8}"/>
              </a:ext>
            </a:extLst>
          </p:cNvPr>
          <p:cNvGrpSpPr/>
          <p:nvPr/>
        </p:nvGrpSpPr>
        <p:grpSpPr>
          <a:xfrm>
            <a:off x="3799523" y="2695903"/>
            <a:ext cx="1926958" cy="523220"/>
            <a:chOff x="3799523" y="2695903"/>
            <a:chExt cx="1926958" cy="5232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EFC5F7-8120-E44B-8FEE-3D8DCDA2E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523" y="2957513"/>
              <a:ext cx="77567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6B962A-F03F-444E-88FD-528F0FF7AC56}"/>
                </a:ext>
              </a:extLst>
            </p:cNvPr>
            <p:cNvSpPr txBox="1"/>
            <p:nvPr/>
          </p:nvSpPr>
          <p:spPr>
            <a:xfrm>
              <a:off x="4583481" y="2695903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Illumina </a:t>
              </a:r>
              <a:r>
                <a:rPr lang="en-US" sz="1400" dirty="0" err="1"/>
                <a:t>HiSeq</a:t>
              </a:r>
              <a:r>
                <a:rPr lang="en-US" sz="1400" dirty="0"/>
                <a:t> 2000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0695F0-A0F2-CE45-93F0-50CCF129AC5F}"/>
              </a:ext>
            </a:extLst>
          </p:cNvPr>
          <p:cNvGrpSpPr/>
          <p:nvPr/>
        </p:nvGrpSpPr>
        <p:grpSpPr>
          <a:xfrm>
            <a:off x="4509315" y="3657410"/>
            <a:ext cx="1143000" cy="977110"/>
            <a:chOff x="4525644" y="3657410"/>
            <a:chExt cx="1143000" cy="97711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00E5F0-64B8-D547-9BDA-7BAFF13035D1}"/>
                </a:ext>
              </a:extLst>
            </p:cNvPr>
            <p:cNvCxnSpPr>
              <a:cxnSpLocks/>
            </p:cNvCxnSpPr>
            <p:nvPr/>
          </p:nvCxnSpPr>
          <p:spPr>
            <a:xfrm>
              <a:off x="4969207" y="4049952"/>
              <a:ext cx="1" cy="5845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CD4BA2-D22C-0044-A2F8-CD494CE8E714}"/>
                </a:ext>
              </a:extLst>
            </p:cNvPr>
            <p:cNvSpPr txBox="1"/>
            <p:nvPr/>
          </p:nvSpPr>
          <p:spPr>
            <a:xfrm>
              <a:off x="4525644" y="365741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Illumina</a:t>
              </a:r>
            </a:p>
            <a:p>
              <a:r>
                <a:rPr lang="en-US" sz="1400" dirty="0"/>
                <a:t>X10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08885B-FA10-1A4F-A088-84D57BE6A727}"/>
              </a:ext>
            </a:extLst>
          </p:cNvPr>
          <p:cNvSpPr txBox="1"/>
          <p:nvPr/>
        </p:nvSpPr>
        <p:spPr>
          <a:xfrm>
            <a:off x="4996507" y="3914831"/>
            <a:ext cx="138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</a:t>
            </a:r>
          </a:p>
          <a:p>
            <a:r>
              <a:rPr lang="en-US" sz="1400" dirty="0" err="1"/>
              <a:t>Novaseq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DF1CF1-4468-834E-8870-3938E11758AE}"/>
              </a:ext>
            </a:extLst>
          </p:cNvPr>
          <p:cNvCxnSpPr>
            <a:cxnSpLocks/>
          </p:cNvCxnSpPr>
          <p:nvPr/>
        </p:nvCxnSpPr>
        <p:spPr>
          <a:xfrm>
            <a:off x="5578810" y="4438051"/>
            <a:ext cx="0" cy="196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Flexibility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10190924" y="2469530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713736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2166944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5139416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2469530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804885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5139913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3342107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825997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37945" y="4302552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/>
              <a:t>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893416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1358" y="2212928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825998"/>
            <a:ext cx="134820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r>
              <a:rPr lang="en-US" sz="1633" dirty="0"/>
              <a:t>/GBS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930218" y="5554180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2028689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BE9B72-12B4-8D45-96A6-85B8897EFC2E}"/>
              </a:ext>
            </a:extLst>
          </p:cNvPr>
          <p:cNvSpPr txBox="1"/>
          <p:nvPr/>
        </p:nvSpPr>
        <p:spPr>
          <a:xfrm>
            <a:off x="7029072" y="3108386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RNA</a:t>
            </a:r>
          </a:p>
        </p:txBody>
      </p:sp>
    </p:spTree>
    <p:extLst>
      <p:ext uri="{BB962C8B-B14F-4D97-AF65-F5344CB8AC3E}">
        <p14:creationId xmlns:p14="http://schemas.microsoft.com/office/powerpoint/2010/main" val="142566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49" y="1469848"/>
            <a:ext cx="2259597" cy="39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Amplicons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CHiP-seq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MeDiP-seq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ddRAD-seq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91422" y="1469847"/>
            <a:ext cx="2259597" cy="5190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62695" y="146984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78A65D-5BA5-9644-A7EE-6E215C16E2C5}"/>
              </a:ext>
            </a:extLst>
          </p:cNvPr>
          <p:cNvSpPr txBox="1">
            <a:spLocks/>
          </p:cNvSpPr>
          <p:nvPr/>
        </p:nvSpPr>
        <p:spPr bwMode="auto">
          <a:xfrm>
            <a:off x="8122292" y="1469844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EnD-seq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Tn-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8936D-02DD-3742-8BA8-A364C9F1BC3C}"/>
              </a:ext>
            </a:extLst>
          </p:cNvPr>
          <p:cNvSpPr txBox="1"/>
          <p:nvPr/>
        </p:nvSpPr>
        <p:spPr>
          <a:xfrm>
            <a:off x="1720149" y="5782990"/>
            <a:ext cx="464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MLA-seq is my favorite seq</a:t>
            </a:r>
          </a:p>
        </p:txBody>
      </p:sp>
    </p:spTree>
    <p:extLst>
      <p:ext uri="{BB962C8B-B14F-4D97-AF65-F5344CB8AC3E}">
        <p14:creationId xmlns:p14="http://schemas.microsoft.com/office/powerpoint/2010/main" val="381238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data deluge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Plucking the biology from the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52" y="1908200"/>
            <a:ext cx="6855120" cy="3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Reality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Its much more difficult than we may first think</a:t>
            </a:r>
          </a:p>
        </p:txBody>
      </p:sp>
      <p:pic>
        <p:nvPicPr>
          <p:cNvPr id="4" name="Picture 3" descr="AssemblyisH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5" y="1562564"/>
            <a:ext cx="6391649" cy="43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56" y="273630"/>
            <a:ext cx="7743693" cy="1143480"/>
          </a:xfrm>
        </p:spPr>
        <p:txBody>
          <a:bodyPr>
            <a:normAutofit/>
          </a:bodyPr>
          <a:lstStyle/>
          <a:p>
            <a:r>
              <a:rPr lang="en-US" sz="4355" dirty="0"/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255" y="2250103"/>
            <a:ext cx="7673126" cy="262448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is the process of formulating a quantitative question that can be answered with data, collecting and cleaning the data, analyzing the data, and communicating the answer to the question to a relevant audience.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747" y="6123890"/>
            <a:ext cx="823622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Five Fundamental Concepts of Data Science</a:t>
            </a:r>
          </a:p>
          <a:p>
            <a:r>
              <a:rPr lang="en-US" sz="1633" b="1" dirty="0" err="1"/>
              <a:t>statisticsviews.com</a:t>
            </a:r>
            <a:r>
              <a:rPr lang="en-US" sz="1633" b="1" dirty="0"/>
              <a:t> November 11, 2013 by Kirk Borne</a:t>
            </a:r>
          </a:p>
        </p:txBody>
      </p:sp>
    </p:spTree>
    <p:extLst>
      <p:ext uri="{BB962C8B-B14F-4D97-AF65-F5344CB8AC3E}">
        <p14:creationId xmlns:p14="http://schemas.microsoft.com/office/powerpoint/2010/main" val="101361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9048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77892" y="1977327"/>
            <a:ext cx="5286447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019" y="2806855"/>
            <a:ext cx="5530181" cy="361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Begin with the end in mind!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is the question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how are we to know we are successful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are our expectations</a:t>
            </a:r>
          </a:p>
          <a:p>
            <a:endParaRPr lang="en-US" sz="2177" dirty="0">
              <a:solidFill>
                <a:srgbClr val="000000"/>
              </a:solidFill>
            </a:endParaRPr>
          </a:p>
          <a:p>
            <a:r>
              <a:rPr lang="en-US" sz="2177" b="1" dirty="0">
                <a:solidFill>
                  <a:srgbClr val="000000"/>
                </a:solidFill>
              </a:rPr>
              <a:t>	dictates 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data that should be collected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features being analyzed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which algorithms should be use</a:t>
            </a:r>
            <a:r>
              <a:rPr lang="en-US" sz="1633" dirty="0"/>
              <a:t>		</a:t>
            </a:r>
          </a:p>
          <a:p>
            <a:r>
              <a:rPr lang="en-US" sz="1633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96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765" y="273630"/>
            <a:ext cx="7467184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08765" y="1908201"/>
            <a:ext cx="4571040" cy="1432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8764" y="3498127"/>
            <a:ext cx="4700654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Know your data!</a:t>
            </a:r>
          </a:p>
          <a:p>
            <a:pPr marL="368686" indent="-368686"/>
            <a:r>
              <a:rPr lang="en-US" sz="2177" dirty="0"/>
              <a:t>	know what the source was</a:t>
            </a:r>
          </a:p>
          <a:p>
            <a:pPr marL="368686" indent="-368686"/>
            <a:r>
              <a:rPr lang="en-US" sz="2177" dirty="0"/>
              <a:t>	technical processing in producing data (bias, artifacts, etc.)</a:t>
            </a:r>
          </a:p>
          <a:p>
            <a:pPr marL="368686" indent="-368686"/>
            <a:r>
              <a:rPr lang="en-US" sz="2177" dirty="0"/>
              <a:t>	“Data Profiling”</a:t>
            </a:r>
          </a:p>
          <a:p>
            <a:r>
              <a:rPr lang="en-US" sz="2177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764" y="5433690"/>
            <a:ext cx="7949635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Data are never perfect but love your data anyway!</a:t>
            </a:r>
          </a:p>
          <a:p>
            <a:pPr marL="368686" indent="-368686"/>
            <a:r>
              <a:rPr lang="en-US" sz="2177" dirty="0"/>
              <a:t>	the collection of massive data sets often leads to unusual , surprising, unexpected and even outrageous. </a:t>
            </a:r>
          </a:p>
        </p:txBody>
      </p:sp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1" y="2322964"/>
            <a:ext cx="2396412" cy="1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6CF8-6B7B-5647-B0CD-C7FAE08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pic>
        <p:nvPicPr>
          <p:cNvPr id="3" name="Picture 2" descr="imgres.jpg">
            <a:extLst>
              <a:ext uri="{FF2B5EF4-FFF2-40B4-BE49-F238E27FC236}">
                <a16:creationId xmlns:a16="http://schemas.microsoft.com/office/drawing/2014/main" id="{4B6F6CDA-92EA-2443-AA99-3CCC2C0E9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5" y="1083129"/>
            <a:ext cx="2826440" cy="1905000"/>
          </a:xfrm>
          <a:prstGeom prst="rect">
            <a:avLst/>
          </a:prstGeom>
        </p:spPr>
      </p:pic>
      <p:pic>
        <p:nvPicPr>
          <p:cNvPr id="4" name="Picture 3" descr="imgres.jpg">
            <a:extLst>
              <a:ext uri="{FF2B5EF4-FFF2-40B4-BE49-F238E27FC236}">
                <a16:creationId xmlns:a16="http://schemas.microsoft.com/office/drawing/2014/main" id="{4D529C58-9DF8-4B48-B85E-4AA3F1AA8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57" y="1886848"/>
            <a:ext cx="1557000" cy="1649848"/>
          </a:xfrm>
          <a:prstGeom prst="rect">
            <a:avLst/>
          </a:prstGeom>
        </p:spPr>
      </p:pic>
      <p:pic>
        <p:nvPicPr>
          <p:cNvPr id="5" name="Picture 4" descr="imgres.jpg">
            <a:extLst>
              <a:ext uri="{FF2B5EF4-FFF2-40B4-BE49-F238E27FC236}">
                <a16:creationId xmlns:a16="http://schemas.microsoft.com/office/drawing/2014/main" id="{40C04AE1-FD02-2342-B450-F89568FB8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93" y="3656397"/>
            <a:ext cx="2715014" cy="2089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E23BA-4D45-AD45-A413-99222CF83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573" y="4659189"/>
            <a:ext cx="1925182" cy="1925182"/>
          </a:xfrm>
          <a:prstGeom prst="rect">
            <a:avLst/>
          </a:prstGeom>
        </p:spPr>
      </p:pic>
      <p:pic>
        <p:nvPicPr>
          <p:cNvPr id="7" name="Picture 6" descr="imgres.jpg">
            <a:extLst>
              <a:ext uri="{FF2B5EF4-FFF2-40B4-BE49-F238E27FC236}">
                <a16:creationId xmlns:a16="http://schemas.microsoft.com/office/drawing/2014/main" id="{84185EB5-64B3-1F48-9DB1-97365D929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16" y="1886848"/>
            <a:ext cx="2565929" cy="1873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E4373-E2AC-2842-9912-31A8C4943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630" y="3695386"/>
            <a:ext cx="1767944" cy="2651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36B0B-2D99-7340-9498-580303CDAF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30" y="2897948"/>
            <a:ext cx="1767945" cy="151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endParaRPr lang="en-US" sz="4355" dirty="0"/>
          </a:p>
        </p:txBody>
      </p:sp>
      <p:sp>
        <p:nvSpPr>
          <p:cNvPr id="7" name="Rectangle 6"/>
          <p:cNvSpPr/>
          <p:nvPr/>
        </p:nvSpPr>
        <p:spPr>
          <a:xfrm>
            <a:off x="2847019" y="2046455"/>
            <a:ext cx="3925883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 startAt="5"/>
            </a:pPr>
            <a:r>
              <a:rPr lang="en-US" sz="2903" dirty="0">
                <a:solidFill>
                  <a:srgbClr val="FF0000"/>
                </a:solidFill>
              </a:rPr>
              <a:t>Fit statistical models 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019" y="2684560"/>
            <a:ext cx="732748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Over fitting is a sin against data science!</a:t>
            </a:r>
          </a:p>
          <a:p>
            <a:r>
              <a:rPr lang="en-US" sz="2177" b="1" dirty="0"/>
              <a:t>	</a:t>
            </a:r>
            <a:r>
              <a:rPr lang="en-US" sz="2177" dirty="0"/>
              <a:t>Model’s should not be over-complicated</a:t>
            </a:r>
            <a:endParaRPr lang="en-US" sz="2177" b="1" dirty="0"/>
          </a:p>
        </p:txBody>
      </p:sp>
      <p:sp>
        <p:nvSpPr>
          <p:cNvPr id="9" name="Rectangle 8"/>
          <p:cNvSpPr/>
          <p:nvPr/>
        </p:nvSpPr>
        <p:spPr>
          <a:xfrm>
            <a:off x="2224874" y="3567254"/>
            <a:ext cx="4908035" cy="310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>
              <a:buFont typeface="Arial"/>
              <a:buChar char="•"/>
            </a:pPr>
            <a:r>
              <a:rPr lang="en-US" sz="2177" dirty="0"/>
              <a:t>If the data scientist has done their job correctly the statistical models don't need to be incredibly complicated to identify important relationships</a:t>
            </a:r>
          </a:p>
          <a:p>
            <a:pPr marL="259232" indent="-259232">
              <a:buFont typeface="Arial"/>
              <a:buChar char="•"/>
            </a:pPr>
            <a:r>
              <a:rPr lang="en-US" sz="2177" dirty="0"/>
              <a:t>In fact, if a complicated statistical model seems necessary, it often means that you don't have the right data to answer the question you really want to answer.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7" y="3705509"/>
            <a:ext cx="3594617" cy="18549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CAA858-AED5-1E4A-A6F9-D41B56A9A4E6}"/>
              </a:ext>
            </a:extLst>
          </p:cNvPr>
          <p:cNvSpPr/>
          <p:nvPr/>
        </p:nvSpPr>
        <p:spPr>
          <a:xfrm>
            <a:off x="6925527" y="2047913"/>
            <a:ext cx="2887329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3" dirty="0">
                <a:solidFill>
                  <a:srgbClr val="7030A0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8900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5" name="Rectangle 4"/>
          <p:cNvSpPr/>
          <p:nvPr/>
        </p:nvSpPr>
        <p:spPr>
          <a:xfrm>
            <a:off x="2570510" y="1839074"/>
            <a:ext cx="6843598" cy="9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29000"/>
            <a:ext cx="5875817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Remember that this is ‘science’!</a:t>
            </a:r>
          </a:p>
          <a:p>
            <a:pPr marL="414772" indent="-414772"/>
            <a:r>
              <a:rPr lang="en-US" sz="2177" dirty="0"/>
              <a:t>	We are experimenting with data selections, processing, algorithms, ensembles of algorithms, measurements, models. At some point these </a:t>
            </a:r>
            <a:r>
              <a:rPr lang="en-US" sz="2177" b="1" i="1" dirty="0"/>
              <a:t>must all be tested for validity and applicability</a:t>
            </a:r>
            <a:r>
              <a:rPr lang="en-US" sz="2177" dirty="0"/>
              <a:t> to the problem you are trying to solve.</a:t>
            </a:r>
          </a:p>
        </p:txBody>
      </p:sp>
      <p:pic>
        <p:nvPicPr>
          <p:cNvPr id="7" name="Picture 6" descr="w14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5" b="-3157"/>
          <a:stretch/>
        </p:blipFill>
        <p:spPr>
          <a:xfrm rot="5400000">
            <a:off x="7453363" y="3196435"/>
            <a:ext cx="4128874" cy="20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318297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3266" b="1" dirty="0"/>
              <a:t>Data science done well looks easy – and that</a:t>
            </a:r>
            <a:r>
              <a:rPr lang="fr-FR" sz="3266" b="1" dirty="0"/>
              <a:t>’</a:t>
            </a:r>
            <a:r>
              <a:rPr lang="en-US" sz="3266" b="1" dirty="0"/>
              <a:t>s a big problem for data scientists</a:t>
            </a:r>
          </a:p>
          <a:p>
            <a:endParaRPr lang="en-US" sz="3266" b="1" dirty="0"/>
          </a:p>
          <a:p>
            <a:pPr algn="ctr"/>
            <a:r>
              <a:rPr lang="en-US" sz="3266" b="1" dirty="0" err="1"/>
              <a:t>simplystatistics.org</a:t>
            </a:r>
            <a:r>
              <a:rPr lang="en-US" sz="3266" b="1" dirty="0"/>
              <a:t> </a:t>
            </a:r>
          </a:p>
          <a:p>
            <a:pPr algn="ctr"/>
            <a:r>
              <a:rPr lang="en-US" sz="3266" b="1" dirty="0"/>
              <a:t>March 3, 2015 by Jeff Leek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12BC8-F36D-3946-B9D7-704F43D9DD80}"/>
              </a:ext>
            </a:extLst>
          </p:cNvPr>
          <p:cNvSpPr txBox="1"/>
          <p:nvPr/>
        </p:nvSpPr>
        <p:spPr>
          <a:xfrm>
            <a:off x="1630019" y="5300562"/>
            <a:ext cx="976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Bad data science (bioinformatics) also looks easy</a:t>
            </a:r>
          </a:p>
        </p:txBody>
      </p:sp>
    </p:spTree>
    <p:extLst>
      <p:ext uri="{BB962C8B-B14F-4D97-AF65-F5344CB8AC3E}">
        <p14:creationId xmlns:p14="http://schemas.microsoft.com/office/powerpoint/2010/main" val="143034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The Data Science in  Bioinformatics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382" y="1819895"/>
            <a:ext cx="7673126" cy="160818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40" dirty="0"/>
              <a:t>Bioinformatics is not something you are taught,</a:t>
            </a:r>
          </a:p>
          <a:p>
            <a:pPr algn="ctr">
              <a:lnSpc>
                <a:spcPct val="120000"/>
              </a:lnSpc>
            </a:pPr>
            <a:r>
              <a:rPr lang="en-US" sz="2540" b="1" i="1" dirty="0"/>
              <a:t>it’s a way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754" y="6194090"/>
            <a:ext cx="352824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Mick Watson – </a:t>
            </a:r>
            <a:r>
              <a:rPr lang="en-US" sz="1633" dirty="0" err="1"/>
              <a:t>Rosland</a:t>
            </a:r>
            <a:r>
              <a:rPr lang="en-US" sz="1633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382" y="4051145"/>
            <a:ext cx="7673126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77" i="1" dirty="0"/>
              <a:t>“The best bioinformaticians I know are </a:t>
            </a:r>
            <a:r>
              <a:rPr lang="en-US" sz="2177" b="1" i="1" dirty="0"/>
              <a:t>problem solvers</a:t>
            </a:r>
            <a:r>
              <a:rPr lang="en-US" sz="2177" i="1" dirty="0"/>
              <a:t> – they start the day not knowing something, and they enjoy finding out (themselves) how to do it. It’s a great skill to have, but for most, it’s not even a skill – it’s a passion, it’s a way of life, it’s a thrill. It’s what these people would do at the weekend (if their families let them).”</a:t>
            </a:r>
          </a:p>
        </p:txBody>
      </p:sp>
    </p:spTree>
    <p:extLst>
      <p:ext uri="{BB962C8B-B14F-4D97-AF65-F5344CB8AC3E}">
        <p14:creationId xmlns:p14="http://schemas.microsoft.com/office/powerpoint/2010/main" val="147255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5" y="273630"/>
            <a:ext cx="795107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Substrate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3014236"/>
            <a:ext cx="2580751" cy="1258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891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Cluster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530345"/>
            <a:ext cx="4101551" cy="1624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873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Cloud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7" name="Picture 6" descr="4400143436_50bcd384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4" y="5013894"/>
            <a:ext cx="2706045" cy="1818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4873" y="4396782"/>
            <a:ext cx="2073818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BAS</a:t>
            </a:r>
            <a:r>
              <a:rPr lang="en-US" sz="2903" baseline="30000" dirty="0">
                <a:solidFill>
                  <a:srgbClr val="FF0000"/>
                </a:solidFill>
              </a:rPr>
              <a:t>TM</a:t>
            </a: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5088054"/>
            <a:ext cx="1935563" cy="12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145" y="4396782"/>
            <a:ext cx="317985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Laptop &amp; Desktop</a:t>
            </a:r>
            <a:endParaRPr lang="en-US" sz="2903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309" y="3982018"/>
            <a:ext cx="2626836" cy="9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43" b="1" dirty="0"/>
              <a:t>LINUX</a:t>
            </a: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1" y="1562564"/>
            <a:ext cx="2360712" cy="15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8" y="273630"/>
            <a:ext cx="7812822" cy="1143480"/>
          </a:xfrm>
        </p:spPr>
        <p:txBody>
          <a:bodyPr>
            <a:normAutofit/>
          </a:bodyPr>
          <a:lstStyle/>
          <a:p>
            <a:r>
              <a:rPr lang="en-US" sz="4355" dirty="0"/>
              <a:t>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8764" y="1769946"/>
            <a:ext cx="7120108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/>
              <a:t>“Command Line” and “Programming Languages”</a:t>
            </a:r>
          </a:p>
          <a:p>
            <a:endParaRPr lang="en-US" sz="2177" b="1" dirty="0"/>
          </a:p>
          <a:p>
            <a:r>
              <a:rPr lang="en-US" sz="2177" b="1" dirty="0"/>
              <a:t>	</a:t>
            </a:r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r>
              <a:rPr lang="en-US" sz="2177" b="1" dirty="0"/>
              <a:t>VS </a:t>
            </a:r>
          </a:p>
          <a:p>
            <a:endParaRPr lang="en-US" sz="2177" b="1" dirty="0"/>
          </a:p>
          <a:p>
            <a:r>
              <a:rPr lang="en-US" sz="2177" b="1" dirty="0"/>
              <a:t>Bioinformatics Software Suite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45674" y="4846109"/>
            <a:ext cx="6922807" cy="2177509"/>
            <a:chOff x="2449512" y="1493837"/>
            <a:chExt cx="7631113" cy="2400300"/>
          </a:xfrm>
        </p:grpSpPr>
        <p:pic>
          <p:nvPicPr>
            <p:cNvPr id="8" name="Picture 7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2027237"/>
              <a:ext cx="4356100" cy="1866900"/>
            </a:xfrm>
            <a:prstGeom prst="rect">
              <a:avLst/>
            </a:prstGeom>
          </p:spPr>
        </p:pic>
        <p:pic>
          <p:nvPicPr>
            <p:cNvPr id="9" name="Picture 8" descr="sear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12" y="2560637"/>
              <a:ext cx="2032000" cy="1181100"/>
            </a:xfrm>
            <a:prstGeom prst="rect">
              <a:avLst/>
            </a:prstGeom>
          </p:spPr>
        </p:pic>
        <p:pic>
          <p:nvPicPr>
            <p:cNvPr id="16" name="Picture 15" descr="sear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12" y="1493837"/>
              <a:ext cx="2832100" cy="78427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21671" y="2115582"/>
            <a:ext cx="8133974" cy="2281199"/>
            <a:chOff x="925512" y="4618037"/>
            <a:chExt cx="8966200" cy="2514600"/>
          </a:xfrm>
        </p:grpSpPr>
        <p:pic>
          <p:nvPicPr>
            <p:cNvPr id="3" name="Picture 2" descr="sear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" y="4618037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 descr="search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2" y="4618037"/>
              <a:ext cx="4394200" cy="1485900"/>
            </a:xfrm>
            <a:prstGeom prst="rect">
              <a:avLst/>
            </a:prstGeom>
          </p:spPr>
        </p:pic>
        <p:pic>
          <p:nvPicPr>
            <p:cNvPr id="10" name="Picture 9" descr="search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12" y="6218237"/>
              <a:ext cx="2857500" cy="825500"/>
            </a:xfrm>
            <a:prstGeom prst="rect">
              <a:avLst/>
            </a:prstGeom>
          </p:spPr>
        </p:pic>
        <p:pic>
          <p:nvPicPr>
            <p:cNvPr id="11" name="Picture 10" descr="sear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12" y="6167977"/>
              <a:ext cx="3429000" cy="964660"/>
            </a:xfrm>
            <a:prstGeom prst="rect">
              <a:avLst/>
            </a:prstGeom>
          </p:spPr>
        </p:pic>
        <p:pic>
          <p:nvPicPr>
            <p:cNvPr id="17" name="Picture 16" descr="search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912" y="4732337"/>
              <a:ext cx="18796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40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 for doing 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06514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Training - Models</a:t>
            </a:r>
            <a:endParaRPr lang="en-US" sz="435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Workshops</a:t>
            </a:r>
          </a:p>
          <a:p>
            <a:pPr marL="933237" lvl="1"/>
            <a:r>
              <a:rPr lang="en-US" sz="2540" dirty="0"/>
              <a:t>Often enrolled too late</a:t>
            </a:r>
          </a:p>
          <a:p>
            <a:pPr marL="414772" indent="-414772"/>
            <a:r>
              <a:rPr lang="en-US" sz="2903" dirty="0"/>
              <a:t>Collaborations</a:t>
            </a:r>
          </a:p>
          <a:p>
            <a:pPr marL="933237" lvl="1"/>
            <a:r>
              <a:rPr lang="en-US" sz="2540" dirty="0"/>
              <a:t>More experience persons</a:t>
            </a:r>
          </a:p>
          <a:p>
            <a:pPr marL="414772" indent="-414772"/>
            <a:r>
              <a:rPr lang="en-US" sz="2903" dirty="0"/>
              <a:t>Apprenticeships</a:t>
            </a:r>
          </a:p>
          <a:p>
            <a:pPr marL="933237" lvl="1"/>
            <a:r>
              <a:rPr lang="en-US" sz="2540" dirty="0"/>
              <a:t>Previous lab personnel to young personnel</a:t>
            </a:r>
          </a:p>
          <a:p>
            <a:pPr marL="414772" indent="-414772"/>
            <a:r>
              <a:rPr lang="en-US" sz="2903" dirty="0"/>
              <a:t>Formal Education</a:t>
            </a:r>
          </a:p>
          <a:p>
            <a:pPr marL="933237" lvl="1"/>
            <a:r>
              <a:rPr lang="en-US" sz="2540" dirty="0"/>
              <a:t>Most programs are </a:t>
            </a:r>
            <a:r>
              <a:rPr lang="en-US" sz="2540"/>
              <a:t>graduate level</a:t>
            </a:r>
          </a:p>
          <a:p>
            <a:pPr marL="933237" lvl="1"/>
            <a:r>
              <a:rPr lang="en-US" sz="2540"/>
              <a:t>Few </a:t>
            </a:r>
            <a:r>
              <a:rPr lang="en-US" sz="2540" dirty="0"/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2252042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88DB-7670-6B47-AA81-BB1DCCAE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Genomics and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47F7-6393-CF48-9C47-4B9B1E96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data science principles, 2 stages in bioinformatics</a:t>
            </a:r>
          </a:p>
          <a:p>
            <a:pPr lvl="1"/>
            <a:r>
              <a:rPr lang="en-US" b="1" dirty="0"/>
              <a:t>Data reduction</a:t>
            </a:r>
          </a:p>
          <a:p>
            <a:pPr marL="457200" lvl="1" indent="0">
              <a:buNone/>
            </a:pPr>
            <a:r>
              <a:rPr lang="en-US" dirty="0"/>
              <a:t>	Sequence data (raw data) to summarized form.</a:t>
            </a:r>
          </a:p>
          <a:p>
            <a:pPr marL="457200" lvl="1" indent="0">
              <a:buNone/>
            </a:pPr>
            <a:r>
              <a:rPr lang="en-US" sz="2000" dirty="0"/>
              <a:t>	* Command line, shell scripting, and programming.</a:t>
            </a:r>
            <a:br>
              <a:rPr lang="en-US" sz="2000" dirty="0"/>
            </a:br>
            <a:r>
              <a:rPr lang="en-US" sz="2000" dirty="0"/>
              <a:t>	* Requires an understanding of the technology, molecular biology.</a:t>
            </a:r>
          </a:p>
          <a:p>
            <a:pPr marL="457200" lvl="1" indent="0">
              <a:buNone/>
            </a:pPr>
            <a:r>
              <a:rPr lang="en-US" sz="2000" dirty="0"/>
              <a:t>	* Removing technical noise from data.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 analysis</a:t>
            </a:r>
          </a:p>
          <a:p>
            <a:pPr marL="457200" lvl="1" indent="0">
              <a:buNone/>
            </a:pPr>
            <a:r>
              <a:rPr lang="en-US" dirty="0"/>
              <a:t>	Summarized data to biological interpretation</a:t>
            </a:r>
          </a:p>
          <a:p>
            <a:pPr marL="457200" lvl="1" indent="0">
              <a:buNone/>
            </a:pPr>
            <a:r>
              <a:rPr lang="en-US" sz="2000" dirty="0"/>
              <a:t>	* R/Python statistical programming</a:t>
            </a:r>
          </a:p>
          <a:p>
            <a:pPr marL="457200" lvl="1" indent="0">
              <a:buNone/>
            </a:pPr>
            <a:r>
              <a:rPr lang="en-US" sz="2000" dirty="0"/>
              <a:t>	* Requires an understanding of the biological question, statistics.</a:t>
            </a:r>
          </a:p>
        </p:txBody>
      </p:sp>
    </p:spTree>
    <p:extLst>
      <p:ext uri="{BB962C8B-B14F-4D97-AF65-F5344CB8AC3E}">
        <p14:creationId xmlns:p14="http://schemas.microsoft.com/office/powerpoint/2010/main" val="50420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022182" y="3290746"/>
            <a:ext cx="2737439" cy="273743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989964" y="1769946"/>
            <a:ext cx="2737439" cy="273743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 dirty="0">
              <a:latin typeface="Arial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957746" y="3318397"/>
            <a:ext cx="2737439" cy="2737439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265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Bioinformatics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7346" y="2479839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Biology</a:t>
            </a:r>
          </a:p>
          <a:p>
            <a:pPr algn="ctr"/>
            <a:r>
              <a:rPr lang="en-US" sz="2540" dirty="0"/>
              <a:t>Genomics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509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Computer</a:t>
            </a:r>
          </a:p>
          <a:p>
            <a:pPr algn="ctr"/>
            <a:r>
              <a:rPr lang="en-US" sz="2540" dirty="0"/>
              <a:t>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1310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Math</a:t>
            </a:r>
          </a:p>
          <a:p>
            <a:pPr algn="ctr"/>
            <a:r>
              <a:rPr lang="en-US" sz="2540" dirty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747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328" y="1248965"/>
            <a:ext cx="34563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Computational Biology</a:t>
            </a: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7" y="1940062"/>
            <a:ext cx="1901000" cy="1627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6619" y="6193018"/>
            <a:ext cx="8018762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/>
              <a:t>‘The data scientist role has been described as “part analyst, part artist.”’</a:t>
            </a:r>
          </a:p>
          <a:p>
            <a:r>
              <a:rPr lang="en-US" sz="1633" dirty="0" err="1"/>
              <a:t>Anjul</a:t>
            </a:r>
            <a:r>
              <a:rPr lang="en-US" sz="1633" dirty="0"/>
              <a:t> </a:t>
            </a:r>
            <a:r>
              <a:rPr lang="en-US" sz="1633" dirty="0" err="1"/>
              <a:t>Bhambhri</a:t>
            </a:r>
            <a:r>
              <a:rPr lang="en-US" sz="1633" dirty="0"/>
              <a:t>, vice president of big data products at IBM</a:t>
            </a:r>
          </a:p>
        </p:txBody>
      </p:sp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85" y="2008161"/>
            <a:ext cx="2051797" cy="13481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985838" y="273630"/>
            <a:ext cx="9534307" cy="1143480"/>
          </a:xfrm>
        </p:spPr>
        <p:txBody>
          <a:bodyPr>
            <a:normAutofit fontScale="90000"/>
          </a:bodyPr>
          <a:lstStyle/>
          <a:p>
            <a:r>
              <a:rPr lang="en-US" sz="4355" dirty="0"/>
              <a:t>Bioinformatician as Genomics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75204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1986 - Dye terminator Sanger sequencing, peaking at about 900kb/day in early 2000s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16" y="3429000"/>
            <a:ext cx="4307680" cy="290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6EDB2-BEE0-D048-8F4F-A2B772DC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11" y="3705561"/>
            <a:ext cx="3158658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“The real cost of sequencing”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</p:spTree>
    <p:extLst>
      <p:ext uri="{BB962C8B-B14F-4D97-AF65-F5344CB8AC3E}">
        <p14:creationId xmlns:p14="http://schemas.microsoft.com/office/powerpoint/2010/main" val="6682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24B8-F313-3F4C-8DB0-B586C9E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7" y="273629"/>
            <a:ext cx="10638214" cy="1143480"/>
          </a:xfrm>
        </p:spPr>
        <p:txBody>
          <a:bodyPr/>
          <a:lstStyle/>
          <a:p>
            <a:r>
              <a:rPr lang="en-US" dirty="0"/>
              <a:t>The last mile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16EBAD-E369-CD47-B793-CD8514F0B5BC}"/>
              </a:ext>
            </a:extLst>
          </p:cNvPr>
          <p:cNvSpPr/>
          <p:nvPr/>
        </p:nvSpPr>
        <p:spPr>
          <a:xfrm>
            <a:off x="897147" y="6349843"/>
            <a:ext cx="40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www.bikeblanket.com</a:t>
            </a:r>
            <a:r>
              <a:rPr lang="en-US" dirty="0"/>
              <a:t>/blog/</a:t>
            </a:r>
            <a:r>
              <a:rPr lang="en-US" dirty="0" err="1"/>
              <a:t>suisse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8578D-1E80-A345-8AA6-69C89581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62" y="1672238"/>
            <a:ext cx="8671520" cy="4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1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Bottom Line:</a:t>
            </a:r>
            <a:br>
              <a:rPr lang="en-US" b="1" dirty="0"/>
            </a:br>
            <a:r>
              <a:rPr lang="en-US" sz="4355" dirty="0"/>
              <a:t>In Genomics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759111"/>
            <a:ext cx="7673126" cy="418798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Spend the time (and money) planning and producing </a:t>
            </a:r>
            <a:r>
              <a:rPr lang="en-US" sz="2540" b="1" dirty="0"/>
              <a:t>good quality, accurate and sufficient data.</a:t>
            </a:r>
          </a:p>
          <a:p>
            <a:endParaRPr lang="en-US" sz="2540" dirty="0"/>
          </a:p>
          <a:p>
            <a:r>
              <a:rPr lang="en-US" sz="2540" dirty="0"/>
              <a:t>Get to know to the data, develop and test expectations, explore and identify patterns.</a:t>
            </a:r>
          </a:p>
          <a:p>
            <a:endParaRPr lang="en-US" sz="2540" dirty="0"/>
          </a:p>
          <a:p>
            <a:r>
              <a:rPr lang="en-US" sz="2540" dirty="0"/>
              <a:t>Result, </a:t>
            </a:r>
            <a:r>
              <a:rPr lang="en-US" sz="2540" b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with fewer failures and reproducible research. 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277085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‘Next’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2005 – ‘Next Generation Sequencing’ as Massively parallel sequencing, both throughput and speed advances. The first was the Genome Sequencer (GS) instrument developed by 454 life Sciences (later acquired by Roche), </a:t>
            </a:r>
            <a:r>
              <a:rPr lang="en-US" sz="2540" dirty="0" err="1"/>
              <a:t>Pyrosequencing</a:t>
            </a:r>
            <a:r>
              <a:rPr lang="en-US" sz="2540" dirty="0"/>
              <a:t> 1.5Gb/day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90" y="3912891"/>
            <a:ext cx="2511624" cy="266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0510" y="6194091"/>
            <a:ext cx="3110727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0" b="1" dirty="0">
                <a:solidFill>
                  <a:srgbClr val="FF0000"/>
                </a:solidFill>
              </a:rPr>
              <a:t>Discontinued</a:t>
            </a:r>
          </a:p>
        </p:txBody>
      </p:sp>
    </p:spTree>
    <p:extLst>
      <p:ext uri="{BB962C8B-B14F-4D97-AF65-F5344CB8AC3E}">
        <p14:creationId xmlns:p14="http://schemas.microsoft.com/office/powerpoint/2010/main" val="39935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Illumina (</a:t>
            </a:r>
            <a:r>
              <a:rPr lang="en-US" sz="4355" dirty="0" err="1"/>
              <a:t>Solexa</a:t>
            </a:r>
            <a:r>
              <a:rPr lang="en-US" sz="4355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platform. Now the dominant platform with 75% market share of sequencer and and estimated &gt;90% of all bases sequenced are from an Illumina machine, Sequencing by Synthesis &gt; 1600Gb/day.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27" y="3459326"/>
            <a:ext cx="4493272" cy="345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7" y="3735812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57" y="5072063"/>
            <a:ext cx="161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NovaSeq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07EEB-5AF4-7A4D-AC11-6699D864FB1F}"/>
              </a:ext>
            </a:extLst>
          </p:cNvPr>
          <p:cNvSpPr txBox="1"/>
          <p:nvPr/>
        </p:nvSpPr>
        <p:spPr>
          <a:xfrm>
            <a:off x="9342332" y="5043628"/>
            <a:ext cx="161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HiSeq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738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Complete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Using DNA </a:t>
            </a:r>
            <a:r>
              <a:rPr lang="en-US" sz="2540" dirty="0" err="1"/>
              <a:t>nanoball</a:t>
            </a:r>
            <a:r>
              <a:rPr lang="en-US" sz="2540" dirty="0"/>
              <a:t> sequencing, has been a leader in Human genome resequencing, having sequenced over 20,000 genomes to date. In 2013 purchased by BGI and is now set to release their first commercial sequencer, the </a:t>
            </a:r>
            <a:r>
              <a:rPr lang="en-US" sz="2540" dirty="0" err="1"/>
              <a:t>Revolocity</a:t>
            </a:r>
            <a:r>
              <a:rPr lang="en-US" sz="2540" dirty="0"/>
              <a:t>. Throughput on par with </a:t>
            </a:r>
            <a:r>
              <a:rPr lang="en-US" sz="2540" dirty="0" err="1"/>
              <a:t>HiSeq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7555"/>
          <a:stretch/>
        </p:blipFill>
        <p:spPr>
          <a:xfrm>
            <a:off x="5971571" y="3705509"/>
            <a:ext cx="4064683" cy="27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4387" y="5809046"/>
            <a:ext cx="3732872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Human </a:t>
            </a:r>
            <a:r>
              <a:rPr lang="en-US" sz="1633"/>
              <a:t>genome/</a:t>
            </a:r>
            <a:r>
              <a:rPr lang="en-US" sz="1633" dirty="0" err="1"/>
              <a:t>exomes</a:t>
            </a:r>
            <a:r>
              <a:rPr lang="en-US" sz="1633" dirty="0"/>
              <a:t> only.</a:t>
            </a:r>
          </a:p>
          <a:p>
            <a:endParaRPr lang="en-US" sz="1633" dirty="0"/>
          </a:p>
          <a:p>
            <a:r>
              <a:rPr lang="en-US" sz="1633" dirty="0"/>
              <a:t>10,000 Human Genomes per year</a:t>
            </a:r>
          </a:p>
        </p:txBody>
      </p:sp>
      <p:sp>
        <p:nvSpPr>
          <p:cNvPr id="6" name="TextBox 5"/>
          <p:cNvSpPr txBox="1"/>
          <p:nvPr/>
        </p:nvSpPr>
        <p:spPr>
          <a:xfrm rot="2112267">
            <a:off x="2812455" y="4985032"/>
            <a:ext cx="449327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DEFUNCT</a:t>
            </a:r>
          </a:p>
        </p:txBody>
      </p:sp>
    </p:spTree>
    <p:extLst>
      <p:ext uri="{BB962C8B-B14F-4D97-AF65-F5344CB8AC3E}">
        <p14:creationId xmlns:p14="http://schemas.microsoft.com/office/powerpoint/2010/main" val="20137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Bench top Sequencers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50" y="1633133"/>
            <a:ext cx="4056905" cy="491054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Life Technologies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Ion Torrent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Ion Proton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Gene Studio S5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Illumina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err="1"/>
              <a:t>MiSeq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err="1"/>
              <a:t>MiniSeq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err="1"/>
              <a:t>iSeq</a:t>
            </a:r>
            <a:r>
              <a:rPr lang="en-US" dirty="0"/>
              <a:t> 100</a:t>
            </a:r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91" y="1951816"/>
            <a:ext cx="2295830" cy="185503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419" y="1880435"/>
            <a:ext cx="1924665" cy="1800226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34" y="4553771"/>
            <a:ext cx="3030798" cy="1603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17E17-7618-B045-A665-FEAEF0383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875" y="4272576"/>
            <a:ext cx="2016125" cy="2016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195F83-FFAA-5641-933C-A7EAE8900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7638" y="4403544"/>
            <a:ext cx="2024063" cy="1754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6585D-6BEC-AC4D-B964-4F4ABEB69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293" y="2127886"/>
            <a:ext cx="2005013" cy="18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8" y="2668728"/>
            <a:ext cx="4734497" cy="345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392B4-FE4B-C744-8FEC-1D46832B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399" y="2456100"/>
            <a:ext cx="2587745" cy="3881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2" dirty="0"/>
              <a:t>The ‘Next, Next’ Generation Sequencers</a:t>
            </a:r>
            <a:br>
              <a:rPr lang="en-US" sz="3992" dirty="0"/>
            </a:br>
            <a:r>
              <a:rPr lang="en-US" sz="3992" dirty="0"/>
              <a:t>	(3</a:t>
            </a:r>
            <a:r>
              <a:rPr lang="en-US" sz="3992" baseline="30000" dirty="0"/>
              <a:t>rd</a:t>
            </a:r>
            <a:r>
              <a:rPr lang="en-US" sz="3992" dirty="0"/>
              <a:t>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2009 – Single Molecule Read Time sequencing by Pacific Biosystems, most successful third generation sequencing platforms, RSII ~2Gb/day, newer Pac Bio Sequel ~14Gb/day, near 100Kb reads.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126652"/>
            <a:ext cx="7067997" cy="551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Iso-seq</a:t>
            </a:r>
            <a:r>
              <a:rPr lang="en-US" sz="2000" dirty="0">
                <a:solidFill>
                  <a:srgbClr val="FF0000"/>
                </a:solidFill>
              </a:rPr>
              <a:t> on Pac Bio possible, transcriptome without ‘assembly’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918" y="3657600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SMRT Sequencing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84C5B-C9F4-184F-A9A6-97820955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" y="4273"/>
            <a:ext cx="609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Oxford Nanopore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2015 – Another 3</a:t>
            </a:r>
            <a:r>
              <a:rPr lang="en-US" baseline="30000" dirty="0"/>
              <a:t>rd</a:t>
            </a:r>
            <a:r>
              <a:rPr lang="en-US" dirty="0"/>
              <a:t> generation sequencer, founded in 2005 and currently in beta testing. The sequencer uses </a:t>
            </a:r>
            <a:r>
              <a:rPr lang="en-US" dirty="0" err="1"/>
              <a:t>nanopore</a:t>
            </a:r>
            <a:r>
              <a:rPr lang="en-US" dirty="0"/>
              <a:t> technology developed in the 90’s to sequence single molecules. Throughput is about 500Mb per </a:t>
            </a:r>
            <a:r>
              <a:rPr lang="en-US" dirty="0" err="1"/>
              <a:t>flowcell</a:t>
            </a:r>
            <a:r>
              <a:rPr lang="en-US" dirty="0"/>
              <a:t>, capable of near 200kb reads.</a:t>
            </a:r>
          </a:p>
        </p:txBody>
      </p:sp>
      <p:pic>
        <p:nvPicPr>
          <p:cNvPr id="5" name="Picture 4" descr="mini_ion_300_open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06" y="3753422"/>
            <a:ext cx="3917211" cy="2592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289" y="6019555"/>
            <a:ext cx="4769781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FYI: 4</a:t>
            </a:r>
            <a:r>
              <a:rPr lang="en-US" sz="1814" baseline="30000" dirty="0"/>
              <a:t>th</a:t>
            </a:r>
            <a:r>
              <a:rPr lang="en-US" sz="1814" dirty="0"/>
              <a:t> generation sequencing is being described as In-situ 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6464" y="3912891"/>
            <a:ext cx="473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 to play with but results are highly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60" y="3491747"/>
            <a:ext cx="3242200" cy="2781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4584" y="230188"/>
            <a:ext cx="5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SmidgION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nanopore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sensing for use with mobile devices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8400" y="5080000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Nanopore Sequencing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FDD0F4-AEF6-EE42-9386-0FC2ACB86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359" y="685728"/>
            <a:ext cx="1894615" cy="10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3134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1662</TotalTime>
  <Words>1428</Words>
  <Application>Microsoft Macintosh PowerPoint</Application>
  <PresentationFormat>Widescreen</PresentationFormat>
  <Paragraphs>245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UCDavis-theme</vt:lpstr>
      <vt:lpstr>PowerPoint Presentation</vt:lpstr>
      <vt:lpstr>A Brief History</vt:lpstr>
      <vt:lpstr>Sequencing Platforms</vt:lpstr>
      <vt:lpstr>‘Next’ Generation</vt:lpstr>
      <vt:lpstr>Illumina (Solexa)</vt:lpstr>
      <vt:lpstr>Complete Genomics</vt:lpstr>
      <vt:lpstr>Bench top Sequencers</vt:lpstr>
      <vt:lpstr>The ‘Next, Next’ Generation Sequencers  (3rd Generation)</vt:lpstr>
      <vt:lpstr>Oxford Nanopore</vt:lpstr>
      <vt:lpstr>Bioinformatics</vt:lpstr>
      <vt:lpstr>Sequencing Costs</vt:lpstr>
      <vt:lpstr>Flexibility</vt:lpstr>
      <vt:lpstr>Sequencing Libraries:</vt:lpstr>
      <vt:lpstr>The data deluge</vt:lpstr>
      <vt:lpstr>Reality</vt:lpstr>
      <vt:lpstr>Data Science</vt:lpstr>
      <vt:lpstr>7 Stages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Data Science in  Bioinformatics</vt:lpstr>
      <vt:lpstr>Substrate</vt:lpstr>
      <vt:lpstr>Environment</vt:lpstr>
      <vt:lpstr>Prerequisites for doing Bioinformatics</vt:lpstr>
      <vt:lpstr>Training - Models</vt:lpstr>
      <vt:lpstr>Genomics and Bioinformatics</vt:lpstr>
      <vt:lpstr>Bioinformatician as Genomics Data Scientist</vt:lpstr>
      <vt:lpstr>“The real cost of sequencing”</vt:lpstr>
      <vt:lpstr>The last mile</vt:lpstr>
      <vt:lpstr>The Bottom Line: In Genomics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52</cp:revision>
  <cp:lastPrinted>2017-07-23T16:43:04Z</cp:lastPrinted>
  <dcterms:created xsi:type="dcterms:W3CDTF">2017-06-19T17:12:18Z</dcterms:created>
  <dcterms:modified xsi:type="dcterms:W3CDTF">2020-09-30T12:28:41Z</dcterms:modified>
</cp:coreProperties>
</file>