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0" r:id="rId2"/>
    <p:sldId id="30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34"/>
    <p:restoredTop sz="94656"/>
  </p:normalViewPr>
  <p:slideViewPr>
    <p:cSldViewPr snapToGrid="0" snapToObjects="1">
      <p:cViewPr varScale="1">
        <p:scale>
          <a:sx n="111" d="100"/>
          <a:sy n="111" d="100"/>
        </p:scale>
        <p:origin x="560" y="208"/>
      </p:cViewPr>
      <p:guideLst>
        <p:guide orient="horz" pos="9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8CEDD-9F7F-A148-B1FE-55F0BF5B6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6DC06-828B-1D4E-BC70-EA508AE38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43F23-C8BD-BC47-B7CE-2FB067EE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6B16-F2DC-F743-A09D-8B0300CDAED8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C022F-AD28-BC48-B6AF-4E050FAEE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39F4E-5C53-154C-82D7-CCD1AC5A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A963-616E-D146-A5C7-F1C7421BF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2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5599-45F0-6C4B-9CAC-43AD914BF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3C257-7E46-FD47-AD11-C6FAEFD59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7EF11-7255-ED4A-A83B-6957DD624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6B16-F2DC-F743-A09D-8B0300CDAED8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83AC6-8CF4-FC49-9AF8-D4BEA640B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6F187-CE72-7D46-9608-8AAB4EBEC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A963-616E-D146-A5C7-F1C7421BF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7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9D5A88-7AC8-9D48-B609-F69D85E183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D096C-051E-DB4F-8C9E-24F3F895F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21090-0072-7D41-8F32-D84549241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6B16-F2DC-F743-A09D-8B0300CDAED8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BE311-2D94-4748-95F3-719309038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4F35C-39C7-FE4C-A406-E98ECAC4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A963-616E-D146-A5C7-F1C7421BF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1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DBF7B-16E8-A24C-835F-B4D142DF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9169F-6ABD-AA40-9E64-E037EB8BF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C48AD-FD05-E141-BA65-C7145CD3B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6B16-F2DC-F743-A09D-8B0300CDAED8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98147-97B8-E54B-93D6-0042569E8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09048-1FDE-5146-8182-9ACDFF37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A963-616E-D146-A5C7-F1C7421BF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8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095C-DAA5-0049-9AA2-6C2E7FA8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B917B-7E8F-1548-AC49-51913ADD0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284D8-F8F4-AE43-A61F-80836FFA8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6B16-F2DC-F743-A09D-8B0300CDAED8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F2619-78A6-A241-9AE5-29E3C2207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583CE-FF97-734A-92AC-7C80CC6C1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A963-616E-D146-A5C7-F1C7421BF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4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37FC6-BBDD-574F-994D-A0A18AD52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F5971-C3F1-A04B-B9FA-E62CAA675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C8B4A-C577-2443-9AC4-E58A8B4D2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EE310-FD2E-6A42-B007-37EC92E5E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6B16-F2DC-F743-A09D-8B0300CDAED8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AA477-E077-D840-BE29-AB0A5BE12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C8ADC-90CC-644F-8C8D-61E465365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A963-616E-D146-A5C7-F1C7421BF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66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99D00-EC73-EF4E-8C19-6CDA187F5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C0DF0-2F77-9E4F-8C79-F376B9898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89D7E-E4DB-3943-98C2-1589C06CD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337502-77DB-7F47-8E5A-354BF4F354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DED78-850C-4146-863C-9C3C305C3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0BEE3B-9D66-9F4B-92C7-6DCFED67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6B16-F2DC-F743-A09D-8B0300CDAED8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6EFC29-1973-134A-8B47-D877DEEEF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4552DB-F28E-4B4B-B2B4-AC35695B5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A963-616E-D146-A5C7-F1C7421BF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2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F6D29-06C1-AE4F-9D8F-2D852185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19A457-36FD-B845-9B32-806BB2A76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6B16-F2DC-F743-A09D-8B0300CDAED8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F3ED3-5486-C14A-B704-49A9B326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860B6-8DE2-A441-8452-11D2564B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A963-616E-D146-A5C7-F1C7421BF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1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D32959-EE7B-6C4B-8145-96CD7800E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6B16-F2DC-F743-A09D-8B0300CDAED8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815141-B927-6642-B58B-32063B6D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DC475-093C-D646-AED7-A71C7BE7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A963-616E-D146-A5C7-F1C7421BF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2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0B375-3E19-A74A-A2C7-308689357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ED7EA-1E3C-D24E-B6D6-8D022CAFD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B0B3C-F393-8B42-8652-7EA2E0B74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F01FF-3DDE-3D4E-9B53-5F8B9C94F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6B16-F2DC-F743-A09D-8B0300CDAED8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CBF91-3F8F-1C4E-975E-30DE7B7B3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95808-5BB5-CE4D-9155-D1B73EB35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A963-616E-D146-A5C7-F1C7421BF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4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8F89-7B51-C748-AC87-DB7A7AD44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D4593A-2736-B34E-8D45-16F423FBFD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D899E-E61E-BB47-ADE6-145FEF587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868B7-9F3F-6A44-AE8F-E65AD7CDC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6B16-F2DC-F743-A09D-8B0300CDAED8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F42-8A1E-C941-913D-14D415BD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D4ABE-9824-4146-BB0E-A3DBF9DC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A963-616E-D146-A5C7-F1C7421BF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7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188039-7661-5340-A303-D4E0FA876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344FC-C2B4-9645-83CB-B2A32BAF1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60142-198A-D04D-B9CC-C6B5532841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F6B16-F2DC-F743-A09D-8B0300CDAED8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D4BA8-465C-8243-97BB-D4D0DF13E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8CBEF-43A5-B542-8C66-E956E3D7D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DA963-616E-D146-A5C7-F1C7421BF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25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UC Davis Bioinformatics Core in the Genome Center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FBFFD06-486C-EA4D-B6F7-E461E4409913}"/>
              </a:ext>
            </a:extLst>
          </p:cNvPr>
          <p:cNvGrpSpPr/>
          <p:nvPr/>
        </p:nvGrpSpPr>
        <p:grpSpPr>
          <a:xfrm>
            <a:off x="359813" y="1449530"/>
            <a:ext cx="11670915" cy="5225215"/>
            <a:chOff x="359813" y="1449530"/>
            <a:chExt cx="11670915" cy="522521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C9C6E7C-6E7C-0649-9613-413B1FCABB22}"/>
                </a:ext>
              </a:extLst>
            </p:cNvPr>
            <p:cNvGrpSpPr/>
            <p:nvPr/>
          </p:nvGrpSpPr>
          <p:grpSpPr>
            <a:xfrm>
              <a:off x="359813" y="1449530"/>
              <a:ext cx="11670915" cy="5225215"/>
              <a:chOff x="359813" y="1449530"/>
              <a:chExt cx="11670915" cy="522521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40FE0E2-91A7-084C-B967-88363CDBCA33}"/>
                  </a:ext>
                </a:extLst>
              </p:cNvPr>
              <p:cNvSpPr/>
              <p:nvPr/>
            </p:nvSpPr>
            <p:spPr>
              <a:xfrm>
                <a:off x="359813" y="2285625"/>
                <a:ext cx="3840480" cy="4389120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078C73-B612-C749-B7FF-B27CE68F8220}"/>
                  </a:ext>
                </a:extLst>
              </p:cNvPr>
              <p:cNvSpPr txBox="1"/>
              <p:nvPr/>
            </p:nvSpPr>
            <p:spPr>
              <a:xfrm>
                <a:off x="2910115" y="1449530"/>
                <a:ext cx="2830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Core Facility Manager</a:t>
                </a:r>
              </a:p>
              <a:p>
                <a:pPr algn="ctr"/>
                <a:r>
                  <a:rPr lang="en-US" dirty="0"/>
                  <a:t>Dr. </a:t>
                </a:r>
                <a:r>
                  <a:rPr lang="en-US" dirty="0" err="1"/>
                  <a:t>Jie</a:t>
                </a:r>
                <a:r>
                  <a:rPr lang="en-US" dirty="0"/>
                  <a:t> (Jessie) Li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6A2649-A224-7A45-A422-8FE6DE4B4E39}"/>
                  </a:ext>
                </a:extLst>
              </p:cNvPr>
              <p:cNvSpPr txBox="1"/>
              <p:nvPr/>
            </p:nvSpPr>
            <p:spPr>
              <a:xfrm>
                <a:off x="7165988" y="1460353"/>
                <a:ext cx="23857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Faculty Advisor</a:t>
                </a:r>
              </a:p>
              <a:p>
                <a:pPr algn="ctr"/>
                <a:r>
                  <a:rPr lang="en-US" dirty="0"/>
                  <a:t>Dr. Ian Korf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B0109E-1358-674A-8A03-9DD76E12E9F3}"/>
                  </a:ext>
                </a:extLst>
              </p:cNvPr>
              <p:cNvSpPr txBox="1"/>
              <p:nvPr/>
            </p:nvSpPr>
            <p:spPr>
              <a:xfrm rot="16200000">
                <a:off x="-1650079" y="4273570"/>
                <a:ext cx="43891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Data Analysis Group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7F403F-C502-774A-B9D1-902EA59AB282}"/>
                  </a:ext>
                </a:extLst>
              </p:cNvPr>
              <p:cNvSpPr txBox="1"/>
              <p:nvPr/>
            </p:nvSpPr>
            <p:spPr>
              <a:xfrm>
                <a:off x="741768" y="2413190"/>
                <a:ext cx="18430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Data Analysts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5B3DA25-494E-334F-B139-C3CFBC566C7E}"/>
                  </a:ext>
                </a:extLst>
              </p:cNvPr>
              <p:cNvSpPr txBox="1"/>
              <p:nvPr/>
            </p:nvSpPr>
            <p:spPr>
              <a:xfrm>
                <a:off x="741766" y="2723907"/>
                <a:ext cx="327465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Dr. </a:t>
                </a:r>
                <a:r>
                  <a:rPr lang="en-US" sz="1600" dirty="0" err="1"/>
                  <a:t>Jie</a:t>
                </a:r>
                <a:r>
                  <a:rPr lang="en-US" sz="1600" dirty="0"/>
                  <a:t> (Jessie) Li</a:t>
                </a:r>
              </a:p>
              <a:p>
                <a:r>
                  <a:rPr lang="en-US" sz="1600" dirty="0"/>
                  <a:t>Dr. Hannah Lyman</a:t>
                </a:r>
              </a:p>
              <a:p>
                <a:r>
                  <a:rPr lang="en-US" sz="1600" dirty="0"/>
                  <a:t>Dr. Monica Britton</a:t>
                </a:r>
              </a:p>
              <a:p>
                <a:r>
                  <a:rPr lang="en-US" sz="1600" dirty="0"/>
                  <a:t>Nik Joshi (75%)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3814BD-0AE3-054B-A72A-34601EBC52A9}"/>
                  </a:ext>
                </a:extLst>
              </p:cNvPr>
              <p:cNvSpPr txBox="1"/>
              <p:nvPr/>
            </p:nvSpPr>
            <p:spPr>
              <a:xfrm>
                <a:off x="767251" y="3812142"/>
                <a:ext cx="18430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Biostatistics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894648-8A6F-C243-B5A9-9A8DA547E0D5}"/>
                  </a:ext>
                </a:extLst>
              </p:cNvPr>
              <p:cNvSpPr txBox="1"/>
              <p:nvPr/>
            </p:nvSpPr>
            <p:spPr>
              <a:xfrm>
                <a:off x="767178" y="4151052"/>
                <a:ext cx="33698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Dr. Blythe Durbin-Johnson (40%)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6B1AED1-716F-2148-BC8F-AB87EE43DBEC}"/>
                  </a:ext>
                </a:extLst>
              </p:cNvPr>
              <p:cNvSpPr txBox="1"/>
              <p:nvPr/>
            </p:nvSpPr>
            <p:spPr>
              <a:xfrm>
                <a:off x="767178" y="5850355"/>
                <a:ext cx="24627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Undergraduate assistant(s)</a:t>
                </a:r>
              </a:p>
              <a:p>
                <a:r>
                  <a:rPr lang="en-US" sz="1600" dirty="0"/>
                  <a:t>Visiting scholars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EC25D77-07CC-6C4B-9894-8BA18EE7A864}"/>
                  </a:ext>
                </a:extLst>
              </p:cNvPr>
              <p:cNvSpPr/>
              <p:nvPr/>
            </p:nvSpPr>
            <p:spPr>
              <a:xfrm>
                <a:off x="4418827" y="2285625"/>
                <a:ext cx="3749039" cy="4389120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6FE3E0-006A-244E-A41D-DF4996D46B43}"/>
                  </a:ext>
                </a:extLst>
              </p:cNvPr>
              <p:cNvSpPr txBox="1"/>
              <p:nvPr/>
            </p:nvSpPr>
            <p:spPr>
              <a:xfrm rot="16200000">
                <a:off x="2405620" y="4284543"/>
                <a:ext cx="4367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Research Computing Group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2953AD-F8FC-C04F-B7A8-A4974D2F2852}"/>
                  </a:ext>
                </a:extLst>
              </p:cNvPr>
              <p:cNvSpPr txBox="1"/>
              <p:nvPr/>
            </p:nvSpPr>
            <p:spPr>
              <a:xfrm>
                <a:off x="4867275" y="2411644"/>
                <a:ext cx="29172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Systems Administration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6DA30C-17B2-0541-9BD1-63C02CA3C6BD}"/>
                  </a:ext>
                </a:extLst>
              </p:cNvPr>
              <p:cNvSpPr txBox="1"/>
              <p:nvPr/>
            </p:nvSpPr>
            <p:spPr>
              <a:xfrm>
                <a:off x="4867275" y="2749140"/>
                <a:ext cx="252909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Mike Lewis</a:t>
                </a:r>
              </a:p>
              <a:p>
                <a:r>
                  <a:rPr lang="en-US" sz="1600" dirty="0"/>
                  <a:t>Richard </a:t>
                </a:r>
                <a:r>
                  <a:rPr lang="en-US" sz="1600" dirty="0" err="1"/>
                  <a:t>Feltstykket</a:t>
                </a:r>
                <a:endParaRPr lang="en-US" sz="1600" dirty="0"/>
              </a:p>
              <a:p>
                <a:r>
                  <a:rPr lang="en-US" sz="1600" dirty="0"/>
                  <a:t>Tom </a:t>
                </a:r>
                <a:r>
                  <a:rPr lang="en-US" sz="1600" dirty="0" err="1"/>
                  <a:t>Neubarth</a:t>
                </a:r>
                <a:endParaRPr lang="en-US" sz="16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179934-A3A9-B941-9F0E-0B13DDCD3BFB}"/>
                  </a:ext>
                </a:extLst>
              </p:cNvPr>
              <p:cNvSpPr txBox="1"/>
              <p:nvPr/>
            </p:nvSpPr>
            <p:spPr>
              <a:xfrm>
                <a:off x="4898822" y="4894039"/>
                <a:ext cx="25290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Applications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50B063-AEB3-8649-99A0-33FC7856FC44}"/>
                  </a:ext>
                </a:extLst>
              </p:cNvPr>
              <p:cNvSpPr txBox="1"/>
              <p:nvPr/>
            </p:nvSpPr>
            <p:spPr>
              <a:xfrm>
                <a:off x="4889664" y="5209251"/>
                <a:ext cx="25290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Adam </a:t>
                </a:r>
                <a:r>
                  <a:rPr lang="en-US" sz="1600" dirty="0" err="1"/>
                  <a:t>Schaal</a:t>
                </a:r>
                <a:r>
                  <a:rPr lang="en-US" sz="1600" dirty="0"/>
                  <a:t> (25%)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EF4A959-AB41-2248-85A4-BDE21390B659}"/>
                  </a:ext>
                </a:extLst>
              </p:cNvPr>
              <p:cNvSpPr txBox="1"/>
              <p:nvPr/>
            </p:nvSpPr>
            <p:spPr>
              <a:xfrm>
                <a:off x="4867275" y="5605117"/>
                <a:ext cx="25290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Undergraduate assistant(s)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62B2F39-75E8-2D43-A065-753E0F673A22}"/>
                  </a:ext>
                </a:extLst>
              </p:cNvPr>
              <p:cNvSpPr txBox="1"/>
              <p:nvPr/>
            </p:nvSpPr>
            <p:spPr>
              <a:xfrm>
                <a:off x="4898822" y="3931512"/>
                <a:ext cx="31138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Software Maintenance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50F990B-D24B-8F49-A083-BAEBC837B68D}"/>
                  </a:ext>
                </a:extLst>
              </p:cNvPr>
              <p:cNvSpPr txBox="1"/>
              <p:nvPr/>
            </p:nvSpPr>
            <p:spPr>
              <a:xfrm>
                <a:off x="4898822" y="4267926"/>
                <a:ext cx="25290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Nik Joshi (25%)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9626AB6-B4EA-8E49-9AB3-D01C1EEAB44F}"/>
                  </a:ext>
                </a:extLst>
              </p:cNvPr>
              <p:cNvSpPr/>
              <p:nvPr/>
            </p:nvSpPr>
            <p:spPr>
              <a:xfrm>
                <a:off x="8373128" y="2263675"/>
                <a:ext cx="3657600" cy="4389120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0D0866A-A233-F940-BB0C-B4A2D323B327}"/>
                  </a:ext>
                </a:extLst>
              </p:cNvPr>
              <p:cNvSpPr txBox="1"/>
              <p:nvPr/>
            </p:nvSpPr>
            <p:spPr>
              <a:xfrm rot="16200000">
                <a:off x="6359921" y="4284542"/>
                <a:ext cx="43671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Software Development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8BD027E-C636-C542-9C59-7F641F1EF7B1}"/>
                  </a:ext>
                </a:extLst>
              </p:cNvPr>
              <p:cNvSpPr txBox="1"/>
              <p:nvPr/>
            </p:nvSpPr>
            <p:spPr>
              <a:xfrm>
                <a:off x="8824706" y="2411644"/>
                <a:ext cx="25290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Software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04E2736-BE5A-A046-A13F-57C5F491110D}"/>
                  </a:ext>
                </a:extLst>
              </p:cNvPr>
              <p:cNvSpPr txBox="1"/>
              <p:nvPr/>
            </p:nvSpPr>
            <p:spPr>
              <a:xfrm>
                <a:off x="8824706" y="2723907"/>
                <a:ext cx="25290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Adam </a:t>
                </a:r>
                <a:r>
                  <a:rPr lang="en-US" sz="1600" dirty="0" err="1"/>
                  <a:t>Schaal</a:t>
                </a:r>
                <a:r>
                  <a:rPr lang="en-US" sz="1600" dirty="0"/>
                  <a:t> (75%)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735E8F3-12B3-254F-B768-0090F43E1565}"/>
                  </a:ext>
                </a:extLst>
              </p:cNvPr>
              <p:cNvSpPr txBox="1"/>
              <p:nvPr/>
            </p:nvSpPr>
            <p:spPr>
              <a:xfrm>
                <a:off x="771654" y="5218758"/>
                <a:ext cx="39904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Graduate Student Researcher(s)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B71F8BE-4460-404B-AA46-8A6875AB3A5B}"/>
                  </a:ext>
                </a:extLst>
              </p:cNvPr>
              <p:cNvSpPr txBox="1"/>
              <p:nvPr/>
            </p:nvSpPr>
            <p:spPr>
              <a:xfrm>
                <a:off x="778901" y="5537495"/>
                <a:ext cx="30188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Keith Mitchell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2DC3DD6-0856-CB45-BEC9-665A9A592F2E}"/>
                  </a:ext>
                </a:extLst>
              </p:cNvPr>
              <p:cNvSpPr txBox="1"/>
              <p:nvPr/>
            </p:nvSpPr>
            <p:spPr>
              <a:xfrm>
                <a:off x="2039817" y="1899138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BAF74B6-2319-9A4C-ABA2-B48EA8B7555C}"/>
                </a:ext>
              </a:extLst>
            </p:cNvPr>
            <p:cNvSpPr txBox="1"/>
            <p:nvPr/>
          </p:nvSpPr>
          <p:spPr>
            <a:xfrm>
              <a:off x="767251" y="4503800"/>
              <a:ext cx="32491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Education Coordinator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4657D92-C494-064B-ABE4-2383BE88CA1C}"/>
                </a:ext>
              </a:extLst>
            </p:cNvPr>
            <p:cNvSpPr txBox="1"/>
            <p:nvPr/>
          </p:nvSpPr>
          <p:spPr>
            <a:xfrm>
              <a:off x="767179" y="4842710"/>
              <a:ext cx="33698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Jess Randhawa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1A59901-45B0-A549-975F-EE26193797B9}"/>
              </a:ext>
            </a:extLst>
          </p:cNvPr>
          <p:cNvSpPr/>
          <p:nvPr/>
        </p:nvSpPr>
        <p:spPr>
          <a:xfrm>
            <a:off x="4867274" y="2411644"/>
            <a:ext cx="2298713" cy="1168493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UC Davis DNA Technologies Core in the Genome Center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FBFFD06-486C-EA4D-B6F7-E461E4409913}"/>
              </a:ext>
            </a:extLst>
          </p:cNvPr>
          <p:cNvGrpSpPr/>
          <p:nvPr/>
        </p:nvGrpSpPr>
        <p:grpSpPr>
          <a:xfrm>
            <a:off x="359813" y="1449530"/>
            <a:ext cx="11670915" cy="5225215"/>
            <a:chOff x="359813" y="1449530"/>
            <a:chExt cx="11670915" cy="522521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C9C6E7C-6E7C-0649-9613-413B1FCABB22}"/>
                </a:ext>
              </a:extLst>
            </p:cNvPr>
            <p:cNvGrpSpPr/>
            <p:nvPr/>
          </p:nvGrpSpPr>
          <p:grpSpPr>
            <a:xfrm>
              <a:off x="359813" y="1449530"/>
              <a:ext cx="11670915" cy="5225215"/>
              <a:chOff x="359813" y="1449530"/>
              <a:chExt cx="11670915" cy="522521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40FE0E2-91A7-084C-B967-88363CDBCA33}"/>
                  </a:ext>
                </a:extLst>
              </p:cNvPr>
              <p:cNvSpPr/>
              <p:nvPr/>
            </p:nvSpPr>
            <p:spPr>
              <a:xfrm>
                <a:off x="359813" y="2285625"/>
                <a:ext cx="3840480" cy="4389120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078C73-B612-C749-B7FF-B27CE68F8220}"/>
                  </a:ext>
                </a:extLst>
              </p:cNvPr>
              <p:cNvSpPr txBox="1"/>
              <p:nvPr/>
            </p:nvSpPr>
            <p:spPr>
              <a:xfrm>
                <a:off x="2910115" y="1449530"/>
                <a:ext cx="2830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Core Facility Manager</a:t>
                </a:r>
              </a:p>
              <a:p>
                <a:pPr algn="ctr"/>
                <a:r>
                  <a:rPr lang="en-US" dirty="0"/>
                  <a:t>Dr. Lutz </a:t>
                </a:r>
                <a:r>
                  <a:rPr lang="en-US" dirty="0" err="1"/>
                  <a:t>Froenicke</a:t>
                </a:r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6A2649-A224-7A45-A422-8FE6DE4B4E39}"/>
                  </a:ext>
                </a:extLst>
              </p:cNvPr>
              <p:cNvSpPr txBox="1"/>
              <p:nvPr/>
            </p:nvSpPr>
            <p:spPr>
              <a:xfrm>
                <a:off x="7165988" y="1460353"/>
                <a:ext cx="23857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Faculty Advisor</a:t>
                </a:r>
              </a:p>
              <a:p>
                <a:pPr algn="ctr"/>
                <a:r>
                  <a:rPr lang="en-US" dirty="0"/>
                  <a:t>Dr. Luca </a:t>
                </a:r>
                <a:r>
                  <a:rPr lang="en-US" dirty="0" err="1"/>
                  <a:t>Comai</a:t>
                </a:r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B0109E-1358-674A-8A03-9DD76E12E9F3}"/>
                  </a:ext>
                </a:extLst>
              </p:cNvPr>
              <p:cNvSpPr txBox="1"/>
              <p:nvPr/>
            </p:nvSpPr>
            <p:spPr>
              <a:xfrm rot="16200000">
                <a:off x="-1650079" y="4273570"/>
                <a:ext cx="43891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Illumina Sequencing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7F403F-C502-774A-B9D1-902EA59AB282}"/>
                  </a:ext>
                </a:extLst>
              </p:cNvPr>
              <p:cNvSpPr txBox="1"/>
              <p:nvPr/>
            </p:nvSpPr>
            <p:spPr>
              <a:xfrm>
                <a:off x="741768" y="2413190"/>
                <a:ext cx="20014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Library Preparations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5B3DA25-494E-334F-B139-C3CFBC566C7E}"/>
                  </a:ext>
                </a:extLst>
              </p:cNvPr>
              <p:cNvSpPr txBox="1"/>
              <p:nvPr/>
            </p:nvSpPr>
            <p:spPr>
              <a:xfrm>
                <a:off x="741766" y="2723907"/>
                <a:ext cx="327465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Emily </a:t>
                </a:r>
                <a:r>
                  <a:rPr lang="en-US" sz="1600" dirty="0" err="1"/>
                  <a:t>Kumimoto</a:t>
                </a:r>
                <a:endParaRPr lang="en-US" sz="1600" dirty="0"/>
              </a:p>
              <a:p>
                <a:r>
                  <a:rPr lang="en-US" sz="1600" dirty="0"/>
                  <a:t>Claire Barron Goldman</a:t>
                </a:r>
              </a:p>
              <a:p>
                <a:r>
                  <a:rPr lang="en-US" sz="1600" dirty="0"/>
                  <a:t>Natasha Mariano</a:t>
                </a:r>
              </a:p>
              <a:p>
                <a:r>
                  <a:rPr lang="en-US" sz="1600" dirty="0" err="1"/>
                  <a:t>Siranoosh</a:t>
                </a:r>
                <a:r>
                  <a:rPr lang="en-US" sz="1600" dirty="0"/>
                  <a:t> </a:t>
                </a:r>
                <a:r>
                  <a:rPr lang="en-US" sz="1600" dirty="0" err="1"/>
                  <a:t>Ashtari</a:t>
                </a:r>
                <a:endParaRPr lang="en-US" sz="16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3814BD-0AE3-054B-A72A-34601EBC52A9}"/>
                  </a:ext>
                </a:extLst>
              </p:cNvPr>
              <p:cNvSpPr txBox="1"/>
              <p:nvPr/>
            </p:nvSpPr>
            <p:spPr>
              <a:xfrm>
                <a:off x="767251" y="3812142"/>
                <a:ext cx="18430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Biostatistics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894648-8A6F-C243-B5A9-9A8DA547E0D5}"/>
                  </a:ext>
                </a:extLst>
              </p:cNvPr>
              <p:cNvSpPr txBox="1"/>
              <p:nvPr/>
            </p:nvSpPr>
            <p:spPr>
              <a:xfrm>
                <a:off x="767178" y="4151052"/>
                <a:ext cx="33698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Dr. Blythe Durbin-Johnson (40%)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6B1AED1-716F-2148-BC8F-AB87EE43DBEC}"/>
                  </a:ext>
                </a:extLst>
              </p:cNvPr>
              <p:cNvSpPr txBox="1"/>
              <p:nvPr/>
            </p:nvSpPr>
            <p:spPr>
              <a:xfrm>
                <a:off x="767178" y="5850355"/>
                <a:ext cx="24627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Undergraduate assistant(s)</a:t>
                </a:r>
              </a:p>
              <a:p>
                <a:r>
                  <a:rPr lang="en-US" sz="1600" dirty="0"/>
                  <a:t>Visiting scholars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EC25D77-07CC-6C4B-9894-8BA18EE7A864}"/>
                  </a:ext>
                </a:extLst>
              </p:cNvPr>
              <p:cNvSpPr/>
              <p:nvPr/>
            </p:nvSpPr>
            <p:spPr>
              <a:xfrm>
                <a:off x="4418827" y="2285625"/>
                <a:ext cx="3749039" cy="4389120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6FE3E0-006A-244E-A41D-DF4996D46B43}"/>
                  </a:ext>
                </a:extLst>
              </p:cNvPr>
              <p:cNvSpPr txBox="1"/>
              <p:nvPr/>
            </p:nvSpPr>
            <p:spPr>
              <a:xfrm rot="16200000">
                <a:off x="2405620" y="4284543"/>
                <a:ext cx="4367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Long Reads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2953AD-F8FC-C04F-B7A8-A4974D2F2852}"/>
                  </a:ext>
                </a:extLst>
              </p:cNvPr>
              <p:cNvSpPr txBox="1"/>
              <p:nvPr/>
            </p:nvSpPr>
            <p:spPr>
              <a:xfrm>
                <a:off x="4867275" y="2411644"/>
                <a:ext cx="29172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Systems Administration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6DA30C-17B2-0541-9BD1-63C02CA3C6BD}"/>
                  </a:ext>
                </a:extLst>
              </p:cNvPr>
              <p:cNvSpPr txBox="1"/>
              <p:nvPr/>
            </p:nvSpPr>
            <p:spPr>
              <a:xfrm>
                <a:off x="4867275" y="2749140"/>
                <a:ext cx="252909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Mike Lewis</a:t>
                </a:r>
              </a:p>
              <a:p>
                <a:r>
                  <a:rPr lang="en-US" sz="1600" dirty="0"/>
                  <a:t>Richard </a:t>
                </a:r>
                <a:r>
                  <a:rPr lang="en-US" sz="1600" dirty="0" err="1"/>
                  <a:t>Feltstykket</a:t>
                </a:r>
                <a:endParaRPr lang="en-US" sz="1600" dirty="0"/>
              </a:p>
              <a:p>
                <a:r>
                  <a:rPr lang="en-US" sz="1600" dirty="0"/>
                  <a:t>Tom </a:t>
                </a:r>
                <a:r>
                  <a:rPr lang="en-US" sz="1600" dirty="0" err="1"/>
                  <a:t>Neubarth</a:t>
                </a:r>
                <a:endParaRPr lang="en-US" sz="16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179934-A3A9-B941-9F0E-0B13DDCD3BFB}"/>
                  </a:ext>
                </a:extLst>
              </p:cNvPr>
              <p:cNvSpPr txBox="1"/>
              <p:nvPr/>
            </p:nvSpPr>
            <p:spPr>
              <a:xfrm>
                <a:off x="4898822" y="4894039"/>
                <a:ext cx="25290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Applications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50B063-AEB3-8649-99A0-33FC7856FC44}"/>
                  </a:ext>
                </a:extLst>
              </p:cNvPr>
              <p:cNvSpPr txBox="1"/>
              <p:nvPr/>
            </p:nvSpPr>
            <p:spPr>
              <a:xfrm>
                <a:off x="4889664" y="5209251"/>
                <a:ext cx="25290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Adam </a:t>
                </a:r>
                <a:r>
                  <a:rPr lang="en-US" sz="1600" dirty="0" err="1"/>
                  <a:t>Schaal</a:t>
                </a:r>
                <a:r>
                  <a:rPr lang="en-US" sz="1600" dirty="0"/>
                  <a:t> (25%)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EF4A959-AB41-2248-85A4-BDE21390B659}"/>
                  </a:ext>
                </a:extLst>
              </p:cNvPr>
              <p:cNvSpPr txBox="1"/>
              <p:nvPr/>
            </p:nvSpPr>
            <p:spPr>
              <a:xfrm>
                <a:off x="4867275" y="5605117"/>
                <a:ext cx="25290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Undergraduate assistant(s)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62B2F39-75E8-2D43-A065-753E0F673A22}"/>
                  </a:ext>
                </a:extLst>
              </p:cNvPr>
              <p:cNvSpPr txBox="1"/>
              <p:nvPr/>
            </p:nvSpPr>
            <p:spPr>
              <a:xfrm>
                <a:off x="4898822" y="3931512"/>
                <a:ext cx="31138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Software Maintenance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50F990B-D24B-8F49-A083-BAEBC837B68D}"/>
                  </a:ext>
                </a:extLst>
              </p:cNvPr>
              <p:cNvSpPr txBox="1"/>
              <p:nvPr/>
            </p:nvSpPr>
            <p:spPr>
              <a:xfrm>
                <a:off x="4898822" y="4267926"/>
                <a:ext cx="25290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Nik Joshi (25%)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9626AB6-B4EA-8E49-9AB3-D01C1EEAB44F}"/>
                  </a:ext>
                </a:extLst>
              </p:cNvPr>
              <p:cNvSpPr/>
              <p:nvPr/>
            </p:nvSpPr>
            <p:spPr>
              <a:xfrm>
                <a:off x="8373128" y="2263675"/>
                <a:ext cx="3657600" cy="4389120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0D0866A-A233-F940-BB0C-B4A2D323B327}"/>
                  </a:ext>
                </a:extLst>
              </p:cNvPr>
              <p:cNvSpPr txBox="1"/>
              <p:nvPr/>
            </p:nvSpPr>
            <p:spPr>
              <a:xfrm rot="16200000">
                <a:off x="6359921" y="4284542"/>
                <a:ext cx="43671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Software Development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8BD027E-C636-C542-9C59-7F641F1EF7B1}"/>
                  </a:ext>
                </a:extLst>
              </p:cNvPr>
              <p:cNvSpPr txBox="1"/>
              <p:nvPr/>
            </p:nvSpPr>
            <p:spPr>
              <a:xfrm>
                <a:off x="8824706" y="2411644"/>
                <a:ext cx="25290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Software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04E2736-BE5A-A046-A13F-57C5F491110D}"/>
                  </a:ext>
                </a:extLst>
              </p:cNvPr>
              <p:cNvSpPr txBox="1"/>
              <p:nvPr/>
            </p:nvSpPr>
            <p:spPr>
              <a:xfrm>
                <a:off x="8824706" y="2723907"/>
                <a:ext cx="25290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Adam </a:t>
                </a:r>
                <a:r>
                  <a:rPr lang="en-US" sz="1600" dirty="0" err="1"/>
                  <a:t>Schaal</a:t>
                </a:r>
                <a:r>
                  <a:rPr lang="en-US" sz="1600" dirty="0"/>
                  <a:t> (75%)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735E8F3-12B3-254F-B768-0090F43E1565}"/>
                  </a:ext>
                </a:extLst>
              </p:cNvPr>
              <p:cNvSpPr txBox="1"/>
              <p:nvPr/>
            </p:nvSpPr>
            <p:spPr>
              <a:xfrm>
                <a:off x="771654" y="5218758"/>
                <a:ext cx="39904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Graduate Student Researcher(s)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B71F8BE-4460-404B-AA46-8A6875AB3A5B}"/>
                  </a:ext>
                </a:extLst>
              </p:cNvPr>
              <p:cNvSpPr txBox="1"/>
              <p:nvPr/>
            </p:nvSpPr>
            <p:spPr>
              <a:xfrm>
                <a:off x="778901" y="5537495"/>
                <a:ext cx="30188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Keith Mitchell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2DC3DD6-0856-CB45-BEC9-665A9A592F2E}"/>
                  </a:ext>
                </a:extLst>
              </p:cNvPr>
              <p:cNvSpPr txBox="1"/>
              <p:nvPr/>
            </p:nvSpPr>
            <p:spPr>
              <a:xfrm>
                <a:off x="2039817" y="1899138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BAF74B6-2319-9A4C-ABA2-B48EA8B7555C}"/>
                </a:ext>
              </a:extLst>
            </p:cNvPr>
            <p:cNvSpPr txBox="1"/>
            <p:nvPr/>
          </p:nvSpPr>
          <p:spPr>
            <a:xfrm>
              <a:off x="767251" y="4503800"/>
              <a:ext cx="32491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Education Coordinator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4657D92-C494-064B-ABE4-2383BE88CA1C}"/>
                </a:ext>
              </a:extLst>
            </p:cNvPr>
            <p:cNvSpPr txBox="1"/>
            <p:nvPr/>
          </p:nvSpPr>
          <p:spPr>
            <a:xfrm>
              <a:off x="767179" y="4842710"/>
              <a:ext cx="33698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Dr. Hannah </a:t>
              </a:r>
              <a:r>
                <a:rPr lang="en-US" sz="1600" dirty="0"/>
                <a:t>Lyman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7020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213</Words>
  <Application>Microsoft Macintosh PowerPoint</Application>
  <PresentationFormat>Widescreen</PresentationFormat>
  <Paragraphs>64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UC Davis Bioinformatics Core in the Genome Center</vt:lpstr>
      <vt:lpstr>UC Davis DNA Technologies Core in the Genome Center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 Davis Bioinformatics Core in the Genome Center</dc:title>
  <dc:creator>Matthew Lee Settles</dc:creator>
  <cp:lastModifiedBy>Jie Li</cp:lastModifiedBy>
  <cp:revision>18</cp:revision>
  <dcterms:created xsi:type="dcterms:W3CDTF">2019-09-03T00:07:05Z</dcterms:created>
  <dcterms:modified xsi:type="dcterms:W3CDTF">2021-11-29T05:18:22Z</dcterms:modified>
</cp:coreProperties>
</file>