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355" r:id="rId3"/>
    <p:sldId id="273" r:id="rId4"/>
    <p:sldId id="259" r:id="rId5"/>
    <p:sldId id="260" r:id="rId6"/>
    <p:sldId id="262" r:id="rId7"/>
    <p:sldId id="264" r:id="rId8"/>
    <p:sldId id="269" r:id="rId9"/>
    <p:sldId id="270" r:id="rId10"/>
    <p:sldId id="271" r:id="rId11"/>
    <p:sldId id="272"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18"/>
    <p:restoredTop sz="94627"/>
  </p:normalViewPr>
  <p:slideViewPr>
    <p:cSldViewPr snapToGrid="0" snapToObjects="1">
      <p:cViewPr varScale="1">
        <p:scale>
          <a:sx n="74" d="100"/>
          <a:sy n="74" d="100"/>
        </p:scale>
        <p:origin x="17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AB5D-84A9-C641-87A4-6248C0AAF646}"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7B4EA-D9D4-C94A-B88F-6BA3B8660084}" type="slidenum">
              <a:rPr lang="en-US" smtClean="0"/>
              <a:t>‹#›</a:t>
            </a:fld>
            <a:endParaRPr lang="en-US"/>
          </a:p>
        </p:txBody>
      </p:sp>
    </p:spTree>
    <p:extLst>
      <p:ext uri="{BB962C8B-B14F-4D97-AF65-F5344CB8AC3E}">
        <p14:creationId xmlns:p14="http://schemas.microsoft.com/office/powerpoint/2010/main" val="199739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E26928-AF02-014C-A64D-747878E94874}" type="slidenum">
              <a:rPr lang="en-US" smtClean="0"/>
              <a:t>1</a:t>
            </a:fld>
            <a:endParaRPr lang="en-US"/>
          </a:p>
        </p:txBody>
      </p:sp>
    </p:spTree>
    <p:extLst>
      <p:ext uri="{BB962C8B-B14F-4D97-AF65-F5344CB8AC3E}">
        <p14:creationId xmlns:p14="http://schemas.microsoft.com/office/powerpoint/2010/main" val="258958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5838AA-1451-D44C-A5FC-B7AF2DBB714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838AA-1451-D44C-A5FC-B7AF2DBB714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838AA-1451-D44C-A5FC-B7AF2DBB714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838AA-1451-D44C-A5FC-B7AF2DBB714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838AA-1451-D44C-A5FC-B7AF2DBB714D}" type="datetimeFigureOut">
              <a:rPr lang="en-US" smtClean="0"/>
              <a:t>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838AA-1451-D44C-A5FC-B7AF2DBB714D}" type="datetimeFigureOut">
              <a:rPr lang="en-US" smtClean="0"/>
              <a:t>12/4/20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838AA-1451-D44C-A5FC-B7AF2DBB714D}" type="datetimeFigureOut">
              <a:rPr lang="en-US" smtClean="0"/>
              <a:t>12/4/20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5838AA-1451-D44C-A5FC-B7AF2DBB714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FBD4-45AD-4D40-A896-12A56B1568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38AA-1451-D44C-A5FC-B7AF2DBB714D}" type="datetimeFigureOut">
              <a:rPr lang="en-US" smtClean="0"/>
              <a:t>12/4/20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FBD4-45AD-4D40-A896-12A56B1568A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8158597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ttles@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ioinformatics.core@ucdav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oinformatics.sf.ucdavis.edu/rates" TargetMode="External"/><Relationship Id="rId2" Type="http://schemas.openxmlformats.org/officeDocument/2006/relationships/hyperlink" Target="http://dnatech.genomecenter.ucdavis.edu/pric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llumina.com/systems/hiseq-3000-4000/specification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 you want to do a:</a:t>
            </a:r>
            <a:br>
              <a:rPr lang="en-US" dirty="0"/>
            </a:br>
            <a:r>
              <a:rPr lang="en-US" dirty="0"/>
              <a:t>Peak based study</a:t>
            </a:r>
          </a:p>
        </p:txBody>
      </p:sp>
      <p:sp>
        <p:nvSpPr>
          <p:cNvPr id="3" name="Subtitle 2"/>
          <p:cNvSpPr>
            <a:spLocks noGrp="1"/>
          </p:cNvSpPr>
          <p:nvPr>
            <p:ph type="subTitle" idx="1"/>
          </p:nvPr>
        </p:nvSpPr>
        <p:spPr>
          <a:xfrm>
            <a:off x="1524000" y="3708362"/>
            <a:ext cx="9144000" cy="2458521"/>
          </a:xfrm>
        </p:spPr>
        <p:txBody>
          <a:bodyPr>
            <a:normAutofit/>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3"/>
              </a:rPr>
              <a:t>settles@ucdavis.edu</a:t>
            </a:r>
            <a:r>
              <a:rPr lang="en-CA" dirty="0">
                <a:latin typeface="Arial" charset="0"/>
                <a:cs typeface="Arial Unicode MS" charset="0"/>
              </a:rPr>
              <a:t>; </a:t>
            </a:r>
            <a:r>
              <a:rPr lang="en-CA" dirty="0">
                <a:latin typeface="Arial" charset="0"/>
                <a:cs typeface="Arial Unicode MS" charset="0"/>
                <a:hlinkClick r:id="rId4"/>
              </a:rPr>
              <a:t>bioinformatics.core@ucdavis.edu</a:t>
            </a:r>
            <a:endParaRPr lang="en-CA" dirty="0">
              <a:latin typeface="Arial" charset="0"/>
              <a:cs typeface="Arial Unicode MS" charset="0"/>
            </a:endParaRPr>
          </a:p>
        </p:txBody>
      </p:sp>
      <p:sp>
        <p:nvSpPr>
          <p:cNvPr id="4" name="TextBox 3"/>
          <p:cNvSpPr txBox="1"/>
          <p:nvPr/>
        </p:nvSpPr>
        <p:spPr>
          <a:xfrm>
            <a:off x="5890437" y="14247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942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Barcodes and Pooling samples for sequencing</a:t>
            </a:r>
          </a:p>
        </p:txBody>
      </p:sp>
      <p:sp>
        <p:nvSpPr>
          <p:cNvPr id="3" name="Content Placeholder 2"/>
          <p:cNvSpPr>
            <a:spLocks noGrp="1"/>
          </p:cNvSpPr>
          <p:nvPr>
            <p:ph idx="1"/>
          </p:nvPr>
        </p:nvSpPr>
        <p:spPr>
          <a:xfrm>
            <a:off x="838200" y="1825624"/>
            <a:ext cx="10515600" cy="5032375"/>
          </a:xfrm>
        </p:spPr>
        <p:txBody>
          <a:bodyPr>
            <a:normAutofit/>
          </a:bodyPr>
          <a:lstStyle/>
          <a:p>
            <a:r>
              <a:rPr lang="en-US" sz="3200" dirty="0"/>
              <a:t>Best to have as many barcodes as there are samples</a:t>
            </a:r>
          </a:p>
          <a:p>
            <a:pPr lvl="1"/>
            <a:r>
              <a:rPr lang="en-US" sz="2800" dirty="0"/>
              <a:t>Can purchase barcodes from vendor, generate them yourself and purchase from </a:t>
            </a:r>
            <a:r>
              <a:rPr lang="en-US" sz="2800" dirty="0" err="1"/>
              <a:t>IDTdna</a:t>
            </a:r>
            <a:r>
              <a:rPr lang="en-US" sz="2800" dirty="0"/>
              <a:t> (example), or consult with the sequencing core.</a:t>
            </a:r>
          </a:p>
          <a:p>
            <a:r>
              <a:rPr lang="en-US" sz="3200" dirty="0"/>
              <a:t>Best to pool all samples into one large pool, then sequence multiple lanes</a:t>
            </a:r>
          </a:p>
          <a:p>
            <a:r>
              <a:rPr lang="en-US" sz="3200" dirty="0"/>
              <a:t>IF you cannot generate enough barcodes, or pool into one large pool, RANDOMIZE samples into pools.</a:t>
            </a:r>
          </a:p>
          <a:p>
            <a:pPr lvl="1"/>
            <a:r>
              <a:rPr lang="en-US" sz="2800" dirty="0"/>
              <a:t>Bioinformatics core can produce a randomization scheme for you.</a:t>
            </a:r>
          </a:p>
          <a:p>
            <a:pPr lvl="1"/>
            <a:r>
              <a:rPr lang="en-US" sz="2800" dirty="0">
                <a:solidFill>
                  <a:srgbClr val="FF0000"/>
                </a:solidFill>
              </a:rPr>
              <a:t>This must be considered/determined PRIOR to library preparation</a:t>
            </a:r>
            <a:r>
              <a:rPr lang="en-US" sz="2800" dirty="0"/>
              <a:t> </a:t>
            </a:r>
          </a:p>
        </p:txBody>
      </p:sp>
    </p:spTree>
    <p:extLst>
      <p:ext uri="{BB962C8B-B14F-4D97-AF65-F5344CB8AC3E}">
        <p14:creationId xmlns:p14="http://schemas.microsoft.com/office/powerpoint/2010/main" val="202453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Cost Estimation</a:t>
            </a:r>
          </a:p>
        </p:txBody>
      </p:sp>
      <p:sp>
        <p:nvSpPr>
          <p:cNvPr id="2" name="Content Placeholder 1"/>
          <p:cNvSpPr>
            <a:spLocks noGrp="1"/>
          </p:cNvSpPr>
          <p:nvPr>
            <p:ph idx="1"/>
          </p:nvPr>
        </p:nvSpPr>
        <p:spPr>
          <a:xfrm>
            <a:off x="838200" y="1721714"/>
            <a:ext cx="10515600" cy="5032375"/>
          </a:xfrm>
        </p:spPr>
        <p:txBody>
          <a:bodyPr>
            <a:normAutofit fontScale="85000" lnSpcReduction="20000"/>
          </a:bodyPr>
          <a:lstStyle/>
          <a:p>
            <a:r>
              <a:rPr lang="en-US" sz="4100" dirty="0"/>
              <a:t>QA/QC (Per sample)</a:t>
            </a:r>
          </a:p>
          <a:p>
            <a:r>
              <a:rPr lang="en-US" sz="4100" dirty="0"/>
              <a:t>Enrichment of DNA of interest + library preparation (Per sample)</a:t>
            </a:r>
          </a:p>
          <a:p>
            <a:pPr lvl="1"/>
            <a:r>
              <a:rPr lang="en-US" sz="3600" dirty="0"/>
              <a:t>Library QA/QC (</a:t>
            </a:r>
            <a:r>
              <a:rPr lang="en-US" sz="3600" dirty="0" err="1"/>
              <a:t>Bioanalyzer</a:t>
            </a:r>
            <a:r>
              <a:rPr lang="en-US" sz="3600" dirty="0"/>
              <a:t> and Qubit)</a:t>
            </a:r>
          </a:p>
          <a:p>
            <a:pPr lvl="1"/>
            <a:r>
              <a:rPr lang="en-US" sz="3600" dirty="0"/>
              <a:t>Pooling [If you generate your own libraries]</a:t>
            </a:r>
          </a:p>
          <a:p>
            <a:r>
              <a:rPr lang="en-US" sz="4100" dirty="0"/>
              <a:t>Sequencing (Number of lanes)</a:t>
            </a:r>
          </a:p>
          <a:p>
            <a:r>
              <a:rPr lang="en-US" sz="4100" dirty="0"/>
              <a:t>Bioinformatics (General rule is to estimate the same amount as data generation, i.e. double your budget)</a:t>
            </a:r>
          </a:p>
          <a:p>
            <a:endParaRPr lang="en-US" dirty="0"/>
          </a:p>
          <a:p>
            <a:pPr marL="45720" indent="0">
              <a:buNone/>
            </a:pPr>
            <a:r>
              <a:rPr lang="en-US" sz="3400" dirty="0">
                <a:hlinkClick r:id="rId2"/>
              </a:rPr>
              <a:t>http://dnatech.genomecenter.ucdavis.edu/prices/</a:t>
            </a:r>
            <a:r>
              <a:rPr lang="en-US" sz="3400" dirty="0"/>
              <a:t> </a:t>
            </a:r>
          </a:p>
          <a:p>
            <a:pPr marL="45720" indent="0">
              <a:buNone/>
            </a:pPr>
            <a:r>
              <a:rPr lang="en-US" sz="3600" dirty="0">
                <a:hlinkClick r:id="rId3"/>
              </a:rPr>
              <a:t>https://bioinformatics.sf.ucdavis.edu/rates</a:t>
            </a:r>
            <a:endParaRPr lang="en-US" sz="3400" dirty="0"/>
          </a:p>
        </p:txBody>
      </p:sp>
    </p:spTree>
    <p:extLst>
      <p:ext uri="{BB962C8B-B14F-4D97-AF65-F5344CB8AC3E}">
        <p14:creationId xmlns:p14="http://schemas.microsoft.com/office/powerpoint/2010/main" val="154756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927" y="1429131"/>
            <a:ext cx="9430906" cy="4338872"/>
          </a:xfrm>
          <a:prstGeom prst="rect">
            <a:avLst/>
          </a:prstGeom>
        </p:spPr>
      </p:pic>
      <p:sp>
        <p:nvSpPr>
          <p:cNvPr id="3" name="Title 2"/>
          <p:cNvSpPr>
            <a:spLocks noGrp="1"/>
          </p:cNvSpPr>
          <p:nvPr>
            <p:ph type="title"/>
          </p:nvPr>
        </p:nvSpPr>
        <p:spPr/>
        <p:txBody>
          <a:bodyPr/>
          <a:lstStyle/>
          <a:p>
            <a:r>
              <a:rPr lang="en-US" dirty="0"/>
              <a:t>Illumina sequencing costs</a:t>
            </a:r>
          </a:p>
        </p:txBody>
      </p:sp>
      <p:sp>
        <p:nvSpPr>
          <p:cNvPr id="2" name="Content Placeholder 1"/>
          <p:cNvSpPr>
            <a:spLocks noGrp="1"/>
          </p:cNvSpPr>
          <p:nvPr>
            <p:ph idx="1"/>
          </p:nvPr>
        </p:nvSpPr>
        <p:spPr>
          <a:xfrm>
            <a:off x="838200" y="6204920"/>
            <a:ext cx="10515600" cy="514968"/>
          </a:xfrm>
        </p:spPr>
        <p:txBody>
          <a:bodyPr/>
          <a:lstStyle/>
          <a:p>
            <a:pPr marL="0" indent="0">
              <a:buNone/>
            </a:pPr>
            <a:r>
              <a:rPr lang="en-US" sz="2400" dirty="0">
                <a:hlinkClick r:id="rId3"/>
              </a:rPr>
              <a:t>http://www.illumina.com/systems/hiseq-3000-4000/specifications.html</a:t>
            </a:r>
            <a:endParaRPr lang="en-US" sz="2400" dirty="0"/>
          </a:p>
          <a:p>
            <a:pPr marL="0" indent="0">
              <a:buNone/>
            </a:pPr>
            <a:endParaRPr lang="en-US" dirty="0"/>
          </a:p>
        </p:txBody>
      </p:sp>
      <p:cxnSp>
        <p:nvCxnSpPr>
          <p:cNvPr id="6" name="Straight Arrow Connector 5"/>
          <p:cNvCxnSpPr/>
          <p:nvPr/>
        </p:nvCxnSpPr>
        <p:spPr>
          <a:xfrm>
            <a:off x="838200" y="2610959"/>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95221" y="3137231"/>
            <a:ext cx="6508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165379" y="1913112"/>
            <a:ext cx="756623" cy="448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180279" y="3307572"/>
            <a:ext cx="896" cy="58199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708B40E-FFFC-9F46-9D70-584FA5B95788}"/>
              </a:ext>
            </a:extLst>
          </p:cNvPr>
          <p:cNvSpPr txBox="1"/>
          <p:nvPr/>
        </p:nvSpPr>
        <p:spPr>
          <a:xfrm>
            <a:off x="7225259" y="948587"/>
            <a:ext cx="4586990" cy="369332"/>
          </a:xfrm>
          <a:prstGeom prst="rect">
            <a:avLst/>
          </a:prstGeom>
          <a:noFill/>
        </p:spPr>
        <p:txBody>
          <a:bodyPr wrap="square" rtlCol="0">
            <a:spAutoFit/>
          </a:bodyPr>
          <a:lstStyle/>
          <a:p>
            <a:r>
              <a:rPr lang="en-US" dirty="0"/>
              <a:t>I use </a:t>
            </a:r>
            <a:r>
              <a:rPr lang="en-US" dirty="0">
                <a:solidFill>
                  <a:srgbClr val="FF0000"/>
                </a:solidFill>
              </a:rPr>
              <a:t>350M</a:t>
            </a:r>
            <a:r>
              <a:rPr lang="en-US" dirty="0"/>
              <a:t> fragments per lane</a:t>
            </a:r>
          </a:p>
        </p:txBody>
      </p:sp>
    </p:spTree>
    <p:extLst>
      <p:ext uri="{BB962C8B-B14F-4D97-AF65-F5344CB8AC3E}">
        <p14:creationId xmlns:p14="http://schemas.microsoft.com/office/powerpoint/2010/main" val="23830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talk/workshop is full of opinion, there are as many different way to perform analysis as there are Bioinformaticians.</a:t>
            </a:r>
          </a:p>
          <a:p>
            <a:r>
              <a:rPr lang="en-US" dirty="0"/>
              <a:t>My opinion is based on over a decade of experience and spending a considerable amount of time to understand data, how its created and how it relates to the biological questions of interest.</a:t>
            </a:r>
          </a:p>
          <a:p>
            <a:r>
              <a:rPr lang="en-US" dirty="0"/>
              <a:t>Each experiment is unique, this lecture is a starting place and should be adapted to the specific characteristics of your experiment.</a:t>
            </a:r>
          </a:p>
        </p:txBody>
      </p:sp>
      <p:sp>
        <p:nvSpPr>
          <p:cNvPr id="3" name="Title 2"/>
          <p:cNvSpPr>
            <a:spLocks noGrp="1"/>
          </p:cNvSpPr>
          <p:nvPr>
            <p:ph type="title"/>
          </p:nvPr>
        </p:nvSpPr>
        <p:spPr/>
        <p:txBody>
          <a:bodyPr/>
          <a:lstStyle/>
          <a:p>
            <a:r>
              <a:rPr lang="en-US" dirty="0"/>
              <a:t>Disclaimer</a:t>
            </a:r>
          </a:p>
        </p:txBody>
      </p:sp>
    </p:spTree>
    <p:extLst>
      <p:ext uri="{BB962C8B-B14F-4D97-AF65-F5344CB8AC3E}">
        <p14:creationId xmlns:p14="http://schemas.microsoft.com/office/powerpoint/2010/main" val="38423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Bioinformatics as a Data Science</a:t>
            </a:r>
          </a:p>
        </p:txBody>
      </p:sp>
      <p:sp>
        <p:nvSpPr>
          <p:cNvPr id="3" name="Content Placeholder 2"/>
          <p:cNvSpPr>
            <a:spLocks noGrp="1"/>
          </p:cNvSpPr>
          <p:nvPr>
            <p:ph idx="1"/>
          </p:nvPr>
        </p:nvSpPr>
        <p:spPr/>
        <p:txBody>
          <a:bodyPr/>
          <a:lstStyle/>
          <a:p>
            <a:pPr marL="0" indent="0">
              <a:buNone/>
            </a:pPr>
            <a:r>
              <a:rPr lang="en-US" dirty="0"/>
              <a:t>Seven stages to data science</a:t>
            </a:r>
          </a:p>
          <a:p>
            <a:pPr marL="466618" indent="-466618">
              <a:buFont typeface="+mj-lt"/>
              <a:buAutoNum type="arabicPeriod"/>
            </a:pPr>
            <a:r>
              <a:rPr lang="en-US" dirty="0">
                <a:solidFill>
                  <a:srgbClr val="0000FF"/>
                </a:solidFill>
              </a:rPr>
              <a:t>Define the question of interest</a:t>
            </a:r>
          </a:p>
          <a:p>
            <a:pPr marL="466618" indent="-466618">
              <a:buFont typeface="+mj-lt"/>
              <a:buAutoNum type="arabicPeriod"/>
            </a:pPr>
            <a:r>
              <a:rPr lang="en-US" dirty="0">
                <a:solidFill>
                  <a:srgbClr val="008000"/>
                </a:solidFill>
              </a:rPr>
              <a:t>Get the data</a:t>
            </a:r>
          </a:p>
          <a:p>
            <a:pPr marL="466618" indent="-466618">
              <a:buFont typeface="+mj-lt"/>
              <a:buAutoNum type="arabicPeriod"/>
            </a:pPr>
            <a:r>
              <a:rPr lang="en-US" dirty="0">
                <a:solidFill>
                  <a:srgbClr val="008000"/>
                </a:solidFill>
              </a:rPr>
              <a:t>Clean the data</a:t>
            </a:r>
          </a:p>
          <a:p>
            <a:pPr marL="466618" indent="-466618">
              <a:buFont typeface="+mj-lt"/>
              <a:buAutoNum type="arabicPeriod"/>
            </a:pPr>
            <a:r>
              <a:rPr lang="en-US" dirty="0">
                <a:solidFill>
                  <a:srgbClr val="008000"/>
                </a:solidFill>
              </a:rPr>
              <a:t>Explore the data</a:t>
            </a:r>
            <a:endParaRPr lang="en-US" dirty="0"/>
          </a:p>
          <a:p>
            <a:pPr marL="466618" indent="-466618">
              <a:buFont typeface="+mj-lt"/>
              <a:buAutoNum type="arabicPeriod"/>
            </a:pPr>
            <a:r>
              <a:rPr lang="en-US" dirty="0">
                <a:solidFill>
                  <a:srgbClr val="FF0000"/>
                </a:solidFill>
              </a:rPr>
              <a:t>Fit statistical models</a:t>
            </a:r>
            <a:endParaRPr lang="en-US" dirty="0"/>
          </a:p>
          <a:p>
            <a:pPr marL="466618" indent="-466618">
              <a:buFont typeface="+mj-lt"/>
              <a:buAutoNum type="arabicPeriod"/>
            </a:pPr>
            <a:r>
              <a:rPr lang="en-US" dirty="0">
                <a:solidFill>
                  <a:srgbClr val="660066"/>
                </a:solidFill>
              </a:rPr>
              <a:t>Communicate the results</a:t>
            </a:r>
          </a:p>
          <a:p>
            <a:pPr marL="466618" indent="-466618">
              <a:buFont typeface="+mj-lt"/>
              <a:buAutoNum type="arabicPeriod"/>
            </a:pPr>
            <a:r>
              <a:rPr lang="en-US" dirty="0">
                <a:solidFill>
                  <a:srgbClr val="660066"/>
                </a:solidFill>
              </a:rPr>
              <a:t>Make your analysis reproducible</a:t>
            </a:r>
          </a:p>
        </p:txBody>
      </p:sp>
      <p:sp>
        <p:nvSpPr>
          <p:cNvPr id="4" name="TextBox 3"/>
          <p:cNvSpPr txBox="1"/>
          <p:nvPr/>
        </p:nvSpPr>
        <p:spPr>
          <a:xfrm>
            <a:off x="6377651" y="2896801"/>
            <a:ext cx="4976149" cy="2208985"/>
          </a:xfrm>
          <a:prstGeom prst="rect">
            <a:avLst/>
          </a:prstGeom>
          <a:solidFill>
            <a:srgbClr val="0000FF">
              <a:alpha val="25000"/>
            </a:srgbClr>
          </a:solidFill>
          <a:ln>
            <a:solidFill>
              <a:srgbClr val="0000FF"/>
            </a:solidFill>
          </a:ln>
          <a:effectLst>
            <a:glow rad="101600">
              <a:schemeClr val="accent1">
                <a:lumMod val="60000"/>
                <a:lumOff val="40000"/>
                <a:alpha val="75000"/>
              </a:schemeClr>
            </a:glow>
          </a:effectLst>
          <a:scene3d>
            <a:camera prst="orthographicFront"/>
            <a:lightRig rig="threePt" dir="t"/>
          </a:scene3d>
          <a:sp3d>
            <a:bevelT/>
          </a:sp3d>
        </p:spPr>
        <p:txBody>
          <a:bodyPr wrap="square" lIns="331811" tIns="331811" rIns="331811" bIns="331811" rtlCol="0">
            <a:spAutoFit/>
          </a:bodyPr>
          <a:lstStyle/>
          <a:p>
            <a:r>
              <a:rPr lang="en-US" sz="2000" b="1" dirty="0"/>
              <a:t>Data science done well looks easy and that</a:t>
            </a:r>
            <a:r>
              <a:rPr lang="fr-FR" sz="2000" b="1" dirty="0"/>
              <a:t>’</a:t>
            </a:r>
            <a:r>
              <a:rPr lang="en-US" sz="2000" b="1" dirty="0"/>
              <a:t>s a big problem for data scientists</a:t>
            </a:r>
          </a:p>
          <a:p>
            <a:endParaRPr lang="en-US" sz="2000" b="1" dirty="0"/>
          </a:p>
          <a:p>
            <a:pPr algn="ctr"/>
            <a:r>
              <a:rPr lang="en-US" sz="2000" b="1" dirty="0" err="1"/>
              <a:t>simplystatistics.org</a:t>
            </a:r>
            <a:r>
              <a:rPr lang="en-US" sz="2000" b="1" dirty="0"/>
              <a:t> </a:t>
            </a:r>
          </a:p>
          <a:p>
            <a:pPr algn="ctr"/>
            <a:r>
              <a:rPr lang="en-US" sz="2000" b="1" dirty="0"/>
              <a:t>March 3, 2015 by Jeff Leek</a:t>
            </a:r>
          </a:p>
        </p:txBody>
      </p:sp>
    </p:spTree>
    <p:extLst>
      <p:ext uri="{BB962C8B-B14F-4D97-AF65-F5344CB8AC3E}">
        <p14:creationId xmlns:p14="http://schemas.microsoft.com/office/powerpoint/2010/main" val="190272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Experiments</a:t>
            </a:r>
          </a:p>
        </p:txBody>
      </p:sp>
      <p:sp>
        <p:nvSpPr>
          <p:cNvPr id="3" name="Content Placeholder 2"/>
          <p:cNvSpPr>
            <a:spLocks noGrp="1"/>
          </p:cNvSpPr>
          <p:nvPr>
            <p:ph idx="1"/>
          </p:nvPr>
        </p:nvSpPr>
        <p:spPr>
          <a:xfrm>
            <a:off x="838200" y="1825624"/>
            <a:ext cx="10515600" cy="4614933"/>
          </a:xfrm>
        </p:spPr>
        <p:txBody>
          <a:bodyPr>
            <a:normAutofit lnSpcReduction="10000"/>
          </a:bodyPr>
          <a:lstStyle/>
          <a:p>
            <a:pPr marL="0" indent="0">
              <a:buNone/>
            </a:pPr>
            <a:r>
              <a:rPr lang="en-US" dirty="0"/>
              <a:t>Beginning with the question of interest ( and work backwards )</a:t>
            </a:r>
          </a:p>
          <a:p>
            <a:r>
              <a:rPr lang="en-US" dirty="0"/>
              <a:t>The final step of a DE analysis is the application of a statistical model to each gene in your dataset.</a:t>
            </a:r>
          </a:p>
          <a:p>
            <a:pPr marL="457200" lvl="1" indent="0">
              <a:buNone/>
            </a:pPr>
            <a:r>
              <a:rPr lang="en-US" dirty="0"/>
              <a:t>Traditional statistical considerations and basic principals of statistical design of experiments apply.</a:t>
            </a:r>
          </a:p>
          <a:p>
            <a:pPr lvl="1"/>
            <a:r>
              <a:rPr lang="en-US" b="1" dirty="0"/>
              <a:t>Control</a:t>
            </a:r>
            <a:r>
              <a:rPr lang="en-US" dirty="0"/>
              <a:t> for effects of outside variables, avoid/consider possible biases, avoid confounding variables in sample preparation.</a:t>
            </a:r>
          </a:p>
          <a:p>
            <a:pPr lvl="1"/>
            <a:r>
              <a:rPr lang="en-US" b="1" dirty="0"/>
              <a:t>Randomization</a:t>
            </a:r>
            <a:r>
              <a:rPr lang="en-US" dirty="0"/>
              <a:t> of samples, plots, etc.</a:t>
            </a:r>
          </a:p>
          <a:p>
            <a:pPr lvl="1"/>
            <a:r>
              <a:rPr lang="en-US" b="1" dirty="0"/>
              <a:t>Replication</a:t>
            </a:r>
            <a:r>
              <a:rPr lang="en-US" dirty="0"/>
              <a:t> is essential (triplicates are THE minimum)</a:t>
            </a:r>
          </a:p>
          <a:p>
            <a:endParaRPr lang="en-US" dirty="0"/>
          </a:p>
          <a:p>
            <a:r>
              <a:rPr lang="en-US" dirty="0"/>
              <a:t>You should know your final (DE) model and comparison contrasts before beginning your experiment.</a:t>
            </a:r>
          </a:p>
        </p:txBody>
      </p:sp>
    </p:spTree>
    <p:extLst>
      <p:ext uri="{BB962C8B-B14F-4D97-AF65-F5344CB8AC3E}">
        <p14:creationId xmlns:p14="http://schemas.microsoft.com/office/powerpoint/2010/main" val="199233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General rules for preparing and experiment/ samples</a:t>
            </a:r>
          </a:p>
        </p:txBody>
      </p:sp>
      <p:sp>
        <p:nvSpPr>
          <p:cNvPr id="2" name="Content Placeholder 1"/>
          <p:cNvSpPr>
            <a:spLocks noGrp="1"/>
          </p:cNvSpPr>
          <p:nvPr>
            <p:ph idx="1"/>
          </p:nvPr>
        </p:nvSpPr>
        <p:spPr>
          <a:xfrm>
            <a:off x="1020726" y="1690688"/>
            <a:ext cx="10100930" cy="5008286"/>
          </a:xfrm>
        </p:spPr>
        <p:txBody>
          <a:bodyPr>
            <a:noAutofit/>
          </a:bodyPr>
          <a:lstStyle/>
          <a:p>
            <a:r>
              <a:rPr lang="en-US" sz="2400" dirty="0"/>
              <a:t>Prepare more samples then you are going to need, i.e. expect some will be of poor quality, or fail </a:t>
            </a:r>
          </a:p>
          <a:p>
            <a:r>
              <a:rPr lang="en-US" sz="2400" dirty="0"/>
              <a:t>Preparation stages should occur across all samples at the same time (or as close as possible) and by the same person</a:t>
            </a:r>
          </a:p>
          <a:p>
            <a:r>
              <a:rPr lang="en-US" sz="2400" dirty="0"/>
              <a:t>Spend time practicing a new technique to produce the highest quality product you can, reliably</a:t>
            </a:r>
          </a:p>
          <a:p>
            <a:r>
              <a:rPr lang="en-US" sz="2400" dirty="0"/>
              <a:t>Quality should be established using Fragment analysis traces (pseudo-gel images, RNA RIN &gt; 7.0)</a:t>
            </a:r>
          </a:p>
          <a:p>
            <a:r>
              <a:rPr lang="en-US" sz="2400" dirty="0"/>
              <a:t>DNA/RNA should not be degraded</a:t>
            </a:r>
          </a:p>
          <a:p>
            <a:pPr lvl="1"/>
            <a:r>
              <a:rPr lang="en-US" sz="2000" dirty="0"/>
              <a:t>260/280 </a:t>
            </a:r>
            <a:r>
              <a:rPr lang="en-US" sz="2000"/>
              <a:t>ratios should </a:t>
            </a:r>
            <a:r>
              <a:rPr lang="en-US" sz="2000" dirty="0"/>
              <a:t>be approximately 2.0 and 260/230 should be between 2.0 and 2.2. Values over 1.8 are acceptable</a:t>
            </a:r>
          </a:p>
          <a:p>
            <a:r>
              <a:rPr lang="en-US" sz="2400" dirty="0"/>
              <a:t>Quantity should be determined with a </a:t>
            </a:r>
            <a:r>
              <a:rPr lang="en-US" sz="2400" dirty="0" err="1"/>
              <a:t>Fluorometer</a:t>
            </a:r>
            <a:r>
              <a:rPr lang="en-US" sz="2400" dirty="0"/>
              <a:t>, such as a Qubit.</a:t>
            </a:r>
          </a:p>
        </p:txBody>
      </p:sp>
    </p:spTree>
    <p:extLst>
      <p:ext uri="{BB962C8B-B14F-4D97-AF65-F5344CB8AC3E}">
        <p14:creationId xmlns:p14="http://schemas.microsoft.com/office/powerpoint/2010/main" val="164333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Consistent</a:t>
            </a:r>
          </a:p>
        </p:txBody>
      </p:sp>
      <p:sp>
        <p:nvSpPr>
          <p:cNvPr id="4" name="Rectangle 3"/>
          <p:cNvSpPr/>
          <p:nvPr/>
        </p:nvSpPr>
        <p:spPr>
          <a:xfrm>
            <a:off x="1307756" y="2504702"/>
            <a:ext cx="9576487" cy="2993183"/>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solidFill>
                  <a:srgbClr val="FF0000"/>
                </a:solidFill>
              </a:rPr>
              <a:t>BE CONSISTENT ACROSS ALL SAMPLES!!! </a:t>
            </a:r>
          </a:p>
        </p:txBody>
      </p:sp>
    </p:spTree>
    <p:extLst>
      <p:ext uri="{BB962C8B-B14F-4D97-AF65-F5344CB8AC3E}">
        <p14:creationId xmlns:p14="http://schemas.microsoft.com/office/powerpoint/2010/main" val="201995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oanalyzer electropherogram of a ChIP-seq DNA library from sonicated chromatin. The two peaks at 35 bp and 10.380 bp represents the lower and upper marker peaks from the Agilent High sensitivity DNA kits. These markers are important to calculate the size and concentration of the peak sample. The DNA library has a size ranging between 200 and 600 bp with enrichment for DNA molecules between 300 and 400 bp. Adapter dimers are marked with a black arrow and have a length between 120 and 140 bp. It is advisable to minimize the presence of adapter dimers before proceeding to next-generation sequencing">
            <a:extLst>
              <a:ext uri="{FF2B5EF4-FFF2-40B4-BE49-F238E27FC236}">
                <a16:creationId xmlns:a16="http://schemas.microsoft.com/office/drawing/2014/main" id="{ABAC5083-F408-2742-981E-4E3A21F16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2997598"/>
            <a:ext cx="5449858" cy="321270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QA/QC traces</a:t>
            </a:r>
          </a:p>
        </p:txBody>
      </p:sp>
      <p:sp>
        <p:nvSpPr>
          <p:cNvPr id="4" name="Rectangle 3"/>
          <p:cNvSpPr/>
          <p:nvPr/>
        </p:nvSpPr>
        <p:spPr>
          <a:xfrm>
            <a:off x="9583554" y="6047282"/>
            <a:ext cx="2151701" cy="529235"/>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3366FF"/>
                </a:solidFill>
              </a:rPr>
              <a:t>BE CONSISTANT!!!</a:t>
            </a:r>
          </a:p>
        </p:txBody>
      </p:sp>
      <p:pic>
        <p:nvPicPr>
          <p:cNvPr id="1026" name="Picture 2">
            <a:extLst>
              <a:ext uri="{FF2B5EF4-FFF2-40B4-BE49-F238E27FC236}">
                <a16:creationId xmlns:a16="http://schemas.microsoft.com/office/drawing/2014/main" id="{E41D4250-CBCC-394D-88AF-89611516D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562" y="365125"/>
            <a:ext cx="5449858" cy="446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81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 Depth</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70000" lnSpcReduction="20000"/>
              </a:bodyPr>
              <a:lstStyle/>
              <a:p>
                <a:pPr marL="0" indent="0" algn="ctr">
                  <a:buNone/>
                </a:pPr>
                <a:r>
                  <a:rPr lang="en-US" sz="4000" dirty="0">
                    <a:solidFill>
                      <a:srgbClr val="FF0000"/>
                    </a:solidFill>
                  </a:rPr>
                  <a:t>Coverage is determined differently for ”Counting” based experiments (RNAseq, </a:t>
                </a:r>
                <a:r>
                  <a:rPr lang="en-US" sz="4000" dirty="0" err="1">
                    <a:solidFill>
                      <a:srgbClr val="FF0000"/>
                    </a:solidFill>
                  </a:rPr>
                  <a:t>ChIPseq</a:t>
                </a:r>
                <a:r>
                  <a:rPr lang="en-US" sz="4000" dirty="0">
                    <a:solidFill>
                      <a:srgbClr val="FF0000"/>
                    </a:solidFill>
                  </a:rPr>
                  <a:t>, amplicons, etc.) where an expected number of reads per sample is typically more suitable.</a:t>
                </a:r>
              </a:p>
              <a:p>
                <a:pPr marL="0" indent="0">
                  <a:buNone/>
                </a:pPr>
                <a:r>
                  <a:rPr lang="en-US" sz="3200" dirty="0"/>
                  <a:t>The first and most basic question is how many reads per sample will I get</a:t>
                </a:r>
                <a:br>
                  <a:rPr lang="en-US" sz="3200" dirty="0"/>
                </a:br>
                <a:r>
                  <a:rPr lang="en-US" sz="3200" dirty="0"/>
                  <a:t>Factors to consider are (per lane): </a:t>
                </a:r>
              </a:p>
              <a:p>
                <a:pPr marL="457200" lvl="1" indent="0">
                  <a:buNone/>
                </a:pPr>
                <a:r>
                  <a:rPr lang="en-US" sz="3200" dirty="0"/>
                  <a:t>1. Number of reads being sequenced</a:t>
                </a:r>
              </a:p>
              <a:p>
                <a:pPr marL="457200" lvl="1" indent="0">
                  <a:buNone/>
                </a:pPr>
                <a:r>
                  <a:rPr lang="en-US" sz="3200" dirty="0"/>
                  <a:t>2. Number of samples being sequenced</a:t>
                </a:r>
              </a:p>
              <a:p>
                <a:pPr marL="457200" lvl="1" indent="0">
                  <a:buNone/>
                </a:pPr>
                <a:r>
                  <a:rPr lang="en-US" sz="3200" dirty="0"/>
                  <a:t>3. Expected percentage of usable data</a:t>
                </a:r>
              </a:p>
              <a:p>
                <a:pPr marL="457200" lvl="1" indent="0">
                  <a:buNone/>
                </a:pPr>
                <a:r>
                  <a:rPr lang="en-US" sz="3200" dirty="0"/>
                  <a:t>4. Number of lanes being sequenced</a:t>
                </a:r>
              </a:p>
              <a:p>
                <a:pPr marL="457200" lvl="1" indent="0">
                  <a:buNone/>
                </a:pPr>
                <a:endParaRPr lang="en-US" dirty="0"/>
              </a:p>
              <a:p>
                <a:pPr marL="0" indent="0" algn="ctr">
                  <a:buNone/>
                </a:pPr>
                <a14:m>
                  <m:oMath xmlns:m="http://schemas.openxmlformats.org/officeDocument/2006/math">
                    <m:f>
                      <m:fPr>
                        <m:ctrlPr>
                          <a:rPr lang="en-US" sz="3500" b="0" i="1" smtClean="0">
                            <a:latin typeface="Cambria Math" panose="02040503050406030204" pitchFamily="18" charset="0"/>
                          </a:rPr>
                        </m:ctrlPr>
                      </m:fPr>
                      <m:num>
                        <m:r>
                          <a:rPr lang="en-US" sz="3500" b="0" i="1" smtClean="0">
                            <a:latin typeface="Cambria Math" charset="0"/>
                          </a:rPr>
                          <m:t>𝑟𝑒𝑎𝑑𝑠</m:t>
                        </m:r>
                      </m:num>
                      <m:den>
                        <m:r>
                          <a:rPr lang="en-US" sz="3500" b="0" i="1" smtClean="0">
                            <a:latin typeface="Cambria Math" charset="0"/>
                          </a:rPr>
                          <m:t>𝑠𝑎𝑚𝑝𝑙𝑒</m:t>
                        </m:r>
                      </m:den>
                    </m:f>
                    <m:r>
                      <a:rPr lang="en-US" sz="3500" b="0" i="1" smtClean="0">
                        <a:latin typeface="Cambria Math" charset="0"/>
                      </a:rPr>
                      <m:t>=</m:t>
                    </m:r>
                    <m:f>
                      <m:fPr>
                        <m:ctrlPr>
                          <a:rPr lang="en-US" sz="3500" b="0" i="1" smtClean="0">
                            <a:latin typeface="Cambria Math" panose="02040503050406030204" pitchFamily="18" charset="0"/>
                          </a:rPr>
                        </m:ctrlPr>
                      </m:fPr>
                      <m:num>
                        <m:r>
                          <a:rPr lang="en-US" sz="3500" b="0" i="1" smtClean="0">
                            <a:latin typeface="Cambria Math" charset="0"/>
                          </a:rPr>
                          <m:t>𝑟𝑒𝑎𝑑𝑠</m:t>
                        </m:r>
                        <m:r>
                          <a:rPr lang="en-US" sz="3500" b="0" i="1" smtClean="0">
                            <a:latin typeface="Cambria Math" charset="0"/>
                          </a:rPr>
                          <m:t>.</m:t>
                        </m:r>
                        <m:r>
                          <a:rPr lang="en-US" sz="3500" b="0" i="1" smtClean="0">
                            <a:latin typeface="Cambria Math" charset="0"/>
                          </a:rPr>
                          <m:t>𝑠𝑒𝑞𝑢𝑒𝑛𝑐𝑒𝑑</m:t>
                        </m:r>
                        <m:r>
                          <a:rPr lang="en-US" sz="3500" b="0" i="1" smtClean="0">
                            <a:latin typeface="Cambria Math" charset="0"/>
                          </a:rPr>
                          <m:t> ∗0.8</m:t>
                        </m:r>
                      </m:num>
                      <m:den>
                        <m:r>
                          <a:rPr lang="en-US" sz="3500" b="0" i="1" smtClean="0">
                            <a:latin typeface="Cambria Math" charset="0"/>
                          </a:rPr>
                          <m:t>𝑠𝑎𝑚𝑝𝑙𝑒𝑠</m:t>
                        </m:r>
                        <m:r>
                          <a:rPr lang="en-US" sz="3500" b="0" i="1" smtClean="0">
                            <a:latin typeface="Cambria Math" charset="0"/>
                          </a:rPr>
                          <m:t>.</m:t>
                        </m:r>
                        <m:r>
                          <a:rPr lang="en-US" sz="3500" b="0" i="1" smtClean="0">
                            <a:latin typeface="Cambria Math" charset="0"/>
                          </a:rPr>
                          <m:t>𝑝𝑜𝑜𝑙𝑒𝑑</m:t>
                        </m:r>
                      </m:den>
                    </m:f>
                    <m:r>
                      <a:rPr lang="en-US" sz="3500" b="0" i="1" smtClean="0">
                        <a:latin typeface="Cambria Math" charset="0"/>
                      </a:rPr>
                      <m:t> </m:t>
                    </m:r>
                  </m:oMath>
                </a14:m>
                <a:r>
                  <a:rPr lang="en-US" sz="3500" dirty="0"/>
                  <a:t>X </a:t>
                </a:r>
                <a:r>
                  <a:rPr lang="en-US" sz="3500" dirty="0" err="1"/>
                  <a:t>num.lanes</a:t>
                </a:r>
                <a:endParaRPr lang="en-US" sz="3500" dirty="0"/>
              </a:p>
              <a:p>
                <a:endParaRPr lang="en-US" dirty="0">
                  <a:solidFill>
                    <a:srgbClr val="FF0000"/>
                  </a:solidFill>
                </a:endParaRPr>
              </a:p>
              <a:p>
                <a:pPr marL="0" indent="0" algn="ctr">
                  <a:buNone/>
                </a:pPr>
                <a:r>
                  <a:rPr lang="en-US" sz="3400" b="1" dirty="0">
                    <a:solidFill>
                      <a:srgbClr val="FF0000"/>
                    </a:solidFill>
                  </a:rPr>
                  <a:t>Read length, or SE vs PE, does not factor into sequencing depth.</a:t>
                </a:r>
                <a:r>
                  <a:rPr lang="en-US" sz="3400" b="1" dirty="0"/>
                  <a:t> </a:t>
                </a: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206" t="-3779" r="-1809" b="-1744"/>
                </a:stretch>
              </a:blipFill>
            </p:spPr>
            <p:txBody>
              <a:bodyPr/>
              <a:lstStyle/>
              <a:p>
                <a:r>
                  <a:rPr lang="en-US">
                    <a:noFill/>
                  </a:rPr>
                  <a:t> </a:t>
                </a:r>
              </a:p>
            </p:txBody>
          </p:sp>
        </mc:Fallback>
      </mc:AlternateContent>
    </p:spTree>
    <p:extLst>
      <p:ext uri="{BB962C8B-B14F-4D97-AF65-F5344CB8AC3E}">
        <p14:creationId xmlns:p14="http://schemas.microsoft.com/office/powerpoint/2010/main" val="14016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Sequencing</a:t>
            </a:r>
          </a:p>
        </p:txBody>
      </p:sp>
      <p:sp>
        <p:nvSpPr>
          <p:cNvPr id="2" name="Content Placeholder 1"/>
          <p:cNvSpPr>
            <a:spLocks noGrp="1"/>
          </p:cNvSpPr>
          <p:nvPr>
            <p:ph idx="1"/>
          </p:nvPr>
        </p:nvSpPr>
        <p:spPr>
          <a:xfrm>
            <a:off x="838200" y="1714115"/>
            <a:ext cx="10515600" cy="4351338"/>
          </a:xfrm>
        </p:spPr>
        <p:txBody>
          <a:bodyPr>
            <a:normAutofit/>
          </a:bodyPr>
          <a:lstStyle/>
          <a:p>
            <a:pPr marL="45720" indent="0">
              <a:buNone/>
            </a:pPr>
            <a:r>
              <a:rPr lang="en-US" sz="2400" dirty="0"/>
              <a:t>Characterization of peaks</a:t>
            </a:r>
          </a:p>
          <a:p>
            <a:pPr marL="45720" indent="0">
              <a:buNone/>
            </a:pPr>
            <a:r>
              <a:rPr lang="en-US" sz="2400" dirty="0"/>
              <a:t>Factors to consider are: </a:t>
            </a:r>
          </a:p>
          <a:p>
            <a:r>
              <a:rPr lang="en-US" sz="2400" dirty="0"/>
              <a:t>Read length needed depends on likelihood of mapping uniqueness, but generally longer is better and paired-end is better than single-end. (2 x &gt;75bp is best)</a:t>
            </a:r>
          </a:p>
          <a:p>
            <a:r>
              <a:rPr lang="en-US" sz="2400" dirty="0"/>
              <a:t>Interest in measuring peaks expressed at low levels ( &lt;&lt; level, the &gt;&gt; the depth and necessary complexity of library)</a:t>
            </a:r>
          </a:p>
          <a:p>
            <a:r>
              <a:rPr lang="en-US" sz="2400" dirty="0"/>
              <a:t>The change you want to be able to detect ( &lt; fold change more replicates, more depth)</a:t>
            </a:r>
          </a:p>
          <a:p>
            <a:r>
              <a:rPr lang="en-US" sz="2400" dirty="0"/>
              <a:t>Paired end allows you to better define the start and end region of the peak.</a:t>
            </a:r>
          </a:p>
        </p:txBody>
      </p:sp>
      <p:sp>
        <p:nvSpPr>
          <p:cNvPr id="6" name="Rectangle 5"/>
          <p:cNvSpPr/>
          <p:nvPr/>
        </p:nvSpPr>
        <p:spPr>
          <a:xfrm>
            <a:off x="1195037" y="5517348"/>
            <a:ext cx="10515600" cy="1096210"/>
          </a:xfrm>
          <a:prstGeom prst="rect">
            <a:avLst/>
          </a:prstGeom>
          <a:solidFill>
            <a:schemeClr val="accent6">
              <a:lumMod val="40000"/>
              <a:lumOff val="6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0000"/>
                </a:solidFill>
              </a:rPr>
              <a:t>The amount of sequencing needed for a given sample/experiment is determined by the goals of the experiment and the nature of the sample.</a:t>
            </a:r>
          </a:p>
        </p:txBody>
      </p:sp>
    </p:spTree>
    <p:extLst>
      <p:ext uri="{BB962C8B-B14F-4D97-AF65-F5344CB8AC3E}">
        <p14:creationId xmlns:p14="http://schemas.microsoft.com/office/powerpoint/2010/main" val="1640600171"/>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2796</TotalTime>
  <Words>861</Words>
  <Application>Microsoft Macintosh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UCDavis-theme</vt:lpstr>
      <vt:lpstr>So you want to do a: Peak based study</vt:lpstr>
      <vt:lpstr>Disclaimer</vt:lpstr>
      <vt:lpstr>Treating Bioinformatics as a Data Science</vt:lpstr>
      <vt:lpstr>Designing Experiments</vt:lpstr>
      <vt:lpstr>General rules for preparing and experiment/ samples</vt:lpstr>
      <vt:lpstr>Be Consistent</vt:lpstr>
      <vt:lpstr>QA/QC traces</vt:lpstr>
      <vt:lpstr>Sequencing Depth</vt:lpstr>
      <vt:lpstr>Sequencing</vt:lpstr>
      <vt:lpstr>Barcodes and Pooling samples for sequencing</vt:lpstr>
      <vt:lpstr>Cost Estimation</vt:lpstr>
      <vt:lpstr>Illumina sequencing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dc:title>
  <dc:creator>Matthew Lee Settles</dc:creator>
  <cp:lastModifiedBy>Matthew Lee Settles</cp:lastModifiedBy>
  <cp:revision>49</cp:revision>
  <dcterms:created xsi:type="dcterms:W3CDTF">2017-02-02T14:49:24Z</dcterms:created>
  <dcterms:modified xsi:type="dcterms:W3CDTF">2020-12-04T22:54:54Z</dcterms:modified>
</cp:coreProperties>
</file>