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84" r:id="rId2"/>
    <p:sldId id="373" r:id="rId3"/>
    <p:sldId id="431" r:id="rId4"/>
    <p:sldId id="435" r:id="rId5"/>
    <p:sldId id="436" r:id="rId6"/>
    <p:sldId id="415" r:id="rId7"/>
    <p:sldId id="430" r:id="rId8"/>
    <p:sldId id="409" r:id="rId9"/>
    <p:sldId id="432" r:id="rId10"/>
    <p:sldId id="437" r:id="rId11"/>
    <p:sldId id="411" r:id="rId12"/>
    <p:sldId id="412" r:id="rId13"/>
    <p:sldId id="424" r:id="rId14"/>
    <p:sldId id="438" r:id="rId15"/>
    <p:sldId id="428" r:id="rId16"/>
    <p:sldId id="417" r:id="rId17"/>
    <p:sldId id="416" r:id="rId18"/>
    <p:sldId id="440" r:id="rId19"/>
    <p:sldId id="43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6F7730-8DA8-3F47-89BA-F8367FFB688E}">
          <p14:sldIdLst>
            <p14:sldId id="384"/>
            <p14:sldId id="373"/>
            <p14:sldId id="431"/>
            <p14:sldId id="435"/>
            <p14:sldId id="436"/>
            <p14:sldId id="415"/>
            <p14:sldId id="430"/>
            <p14:sldId id="409"/>
            <p14:sldId id="432"/>
            <p14:sldId id="437"/>
            <p14:sldId id="411"/>
            <p14:sldId id="412"/>
            <p14:sldId id="424"/>
            <p14:sldId id="438"/>
            <p14:sldId id="428"/>
            <p14:sldId id="417"/>
            <p14:sldId id="416"/>
            <p14:sldId id="440"/>
            <p14:sldId id="43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0"/>
    <p:restoredTop sz="90846"/>
  </p:normalViewPr>
  <p:slideViewPr>
    <p:cSldViewPr snapToGrid="0" snapToObjects="1">
      <p:cViewPr varScale="1">
        <p:scale>
          <a:sx n="94" d="100"/>
          <a:sy n="94" d="100"/>
        </p:scale>
        <p:origin x="216" y="3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664A-E94C-1E48-87DE-6B2D861CC4E3}" type="datetimeFigureOut">
              <a:rPr lang="en-US" smtClean="0"/>
              <a:t>3/23/22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6928-AF02-014C-A64D-747878E94874}" type="slidenum">
              <a:rPr lang="en-US" smtClean="0"/>
              <a:t>‹#›</a:t>
            </a:fld>
            <a:endParaRPr lang="en-US"/>
          </a:p>
        </p:txBody>
      </p:sp>
    </p:spTree>
    <p:extLst>
      <p:ext uri="{BB962C8B-B14F-4D97-AF65-F5344CB8AC3E}">
        <p14:creationId xmlns:p14="http://schemas.microsoft.com/office/powerpoint/2010/main" val="155439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stochastic gene expression - </a:t>
            </a:r>
            <a:r>
              <a:rPr lang="en-US" sz="1200" b="0" i="0" kern="1200" dirty="0">
                <a:solidFill>
                  <a:schemeClr val="tx1"/>
                </a:solidFill>
                <a:effectLst/>
                <a:latin typeface="+mn-lt"/>
                <a:ea typeface="+mn-ea"/>
                <a:cs typeface="+mn-cs"/>
              </a:rPr>
              <a:t>Clonal populations of cells exhibit substantial phenotypic variation. Such heterogeneity can be essential for many biological processes and is conjectured to arise from stochasticity, or noise, in gene expression.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Bulk</a:t>
            </a:r>
            <a:r>
              <a:rPr lang="en-US" sz="1200" b="0" i="0" kern="1200" baseline="0" dirty="0">
                <a:solidFill>
                  <a:schemeClr val="tx1"/>
                </a:solidFill>
                <a:effectLst/>
                <a:latin typeface="+mn-lt"/>
                <a:ea typeface="+mn-ea"/>
                <a:cs typeface="+mn-cs"/>
              </a:rPr>
              <a:t> RNAseq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averages that expression</a:t>
            </a:r>
            <a:endParaRPr lang="en-US" dirty="0"/>
          </a:p>
        </p:txBody>
      </p:sp>
      <p:sp>
        <p:nvSpPr>
          <p:cNvPr id="4" name="Slide Number Placeholder 3"/>
          <p:cNvSpPr>
            <a:spLocks noGrp="1"/>
          </p:cNvSpPr>
          <p:nvPr>
            <p:ph type="sldNum" sz="quarter" idx="10"/>
          </p:nvPr>
        </p:nvSpPr>
        <p:spPr/>
        <p:txBody>
          <a:bodyPr/>
          <a:lstStyle/>
          <a:p>
            <a:fld id="{76E26928-AF02-014C-A64D-747878E94874}" type="slidenum">
              <a:rPr lang="en-US" smtClean="0"/>
              <a:t>2</a:t>
            </a:fld>
            <a:endParaRPr lang="en-US"/>
          </a:p>
        </p:txBody>
      </p:sp>
    </p:spTree>
    <p:extLst>
      <p:ext uri="{BB962C8B-B14F-4D97-AF65-F5344CB8AC3E}">
        <p14:creationId xmlns:p14="http://schemas.microsoft.com/office/powerpoint/2010/main" val="16827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77218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1742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9796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96801" y="273629"/>
            <a:ext cx="7138560" cy="114348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CA"/>
          </a:p>
        </p:txBody>
      </p:sp>
      <p:sp>
        <p:nvSpPr>
          <p:cNvPr id="4" name="Rectangle 4"/>
          <p:cNvSpPr>
            <a:spLocks noGrp="1" noChangeArrowheads="1"/>
          </p:cNvSpPr>
          <p:nvPr>
            <p:ph type="ftr" idx="11"/>
          </p:nvPr>
        </p:nvSpPr>
        <p:spPr>
          <a:ln/>
        </p:spPr>
        <p:txBody>
          <a:bodyPr/>
          <a:lstStyle>
            <a:lvl1pPr>
              <a:defRPr/>
            </a:lvl1pPr>
          </a:lstStyle>
          <a:p>
            <a:pPr>
              <a:defRPr/>
            </a:pPr>
            <a:endParaRPr lang="en-CA"/>
          </a:p>
        </p:txBody>
      </p:sp>
      <p:sp>
        <p:nvSpPr>
          <p:cNvPr id="5" name="Rectangle 5"/>
          <p:cNvSpPr>
            <a:spLocks noGrp="1" noChangeArrowheads="1"/>
          </p:cNvSpPr>
          <p:nvPr>
            <p:ph type="sldNum" idx="12"/>
          </p:nvPr>
        </p:nvSpPr>
        <p:spPr>
          <a:ln/>
        </p:spPr>
        <p:txBody>
          <a:bodyPr/>
          <a:lstStyle>
            <a:lvl1pPr>
              <a:defRPr/>
            </a:lvl1pPr>
          </a:lstStyle>
          <a:p>
            <a:fld id="{2B247B3E-5D46-794F-84B8-56165696AC32}" type="slidenum">
              <a:rPr lang="en-CA"/>
              <a:pPr/>
              <a:t>‹#›</a:t>
            </a:fld>
            <a:endParaRPr lang="en-CA"/>
          </a:p>
        </p:txBody>
      </p:sp>
    </p:spTree>
    <p:extLst>
      <p:ext uri="{BB962C8B-B14F-4D97-AF65-F5344CB8AC3E}">
        <p14:creationId xmlns:p14="http://schemas.microsoft.com/office/powerpoint/2010/main" val="47390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80851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9104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F27B2-3269-4E45-84E0-3A554EA5F6EB}" type="datetimeFigureOut">
              <a:rPr lang="en-US" smtClean="0"/>
              <a:t>3/23/22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6238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F27B2-3269-4E45-84E0-3A554EA5F6EB}" type="datetimeFigureOut">
              <a:rPr lang="en-US" smtClean="0"/>
              <a:t>3/23/22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3187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F27B2-3269-4E45-84E0-3A554EA5F6EB}" type="datetimeFigureOut">
              <a:rPr lang="en-US" smtClean="0"/>
              <a:t>3/23/22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2783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F27B2-3269-4E45-84E0-3A554EA5F6EB}" type="datetimeFigureOut">
              <a:rPr lang="en-US" smtClean="0"/>
              <a:t>3/23/22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01143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3/23/22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1015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3/23/22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6517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F27B2-3269-4E45-84E0-3A554EA5F6EB}" type="datetimeFigureOut">
              <a:rPr lang="en-US" smtClean="0"/>
              <a:t>3/23/22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r>
              <a:rPr lang="en-US" dirty="0" err="1"/>
              <a:t>Bioinformatics.core@ucdavis.edu</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7A8BD-42EC-854E-AF4A-0719632645B3}" type="slidenum">
              <a:rPr lang="en-US" smtClean="0"/>
              <a:t>‹#›</a:t>
            </a:fld>
            <a:endParaRPr lang="en-US" dirty="0"/>
          </a:p>
        </p:txBody>
      </p:sp>
      <p:sp>
        <p:nvSpPr>
          <p:cNvPr id="7" name="Rectangle 6"/>
          <p:cNvSpPr/>
          <p:nvPr userDrawn="1"/>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73837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hyperlink" Target="mailto:settles@ucdav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ioinformatics.ucdavis.edu/rates"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atijalab.org/howmanycel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ature.com/articles/s41592-019-0433-8"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satijalab.org/costperc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 Cell Transcriptomics</a:t>
            </a:r>
          </a:p>
        </p:txBody>
      </p:sp>
      <p:sp>
        <p:nvSpPr>
          <p:cNvPr id="3" name="Subtitle 2"/>
          <p:cNvSpPr>
            <a:spLocks noGrp="1"/>
          </p:cNvSpPr>
          <p:nvPr>
            <p:ph type="subTitle" idx="1"/>
          </p:nvPr>
        </p:nvSpPr>
        <p:spPr>
          <a:xfrm>
            <a:off x="1524000" y="3602037"/>
            <a:ext cx="9144000" cy="2133599"/>
          </a:xfrm>
        </p:spPr>
        <p:txBody>
          <a:bodyPr>
            <a:normAutofit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err="1">
                <a:latin typeface="Arial" charset="0"/>
                <a:cs typeface="Arial Unicode MS" charset="0"/>
              </a:rPr>
              <a:t>Jie</a:t>
            </a:r>
            <a:r>
              <a:rPr lang="en-CA" dirty="0">
                <a:latin typeface="Arial" charset="0"/>
                <a:cs typeface="Arial Unicode MS" charset="0"/>
              </a:rPr>
              <a:t> (Jessie) Li</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2"/>
              </a:rPr>
              <a:t>jjsli@ucdavis.edu</a:t>
            </a:r>
            <a:r>
              <a:rPr lang="en-CA" dirty="0">
                <a:latin typeface="Arial" charset="0"/>
                <a:cs typeface="Arial Unicode MS" charset="0"/>
              </a:rPr>
              <a:t>; </a:t>
            </a:r>
            <a:r>
              <a:rPr lang="en-CA" dirty="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112956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331C-E8AF-F94A-B7A9-5E26E9A171C9}"/>
              </a:ext>
            </a:extLst>
          </p:cNvPr>
          <p:cNvSpPr>
            <a:spLocks noGrp="1"/>
          </p:cNvSpPr>
          <p:nvPr>
            <p:ph type="title"/>
          </p:nvPr>
        </p:nvSpPr>
        <p:spPr>
          <a:xfrm>
            <a:off x="648929" y="629266"/>
            <a:ext cx="3505495" cy="1622321"/>
          </a:xfrm>
        </p:spPr>
        <p:txBody>
          <a:bodyPr>
            <a:normAutofit/>
          </a:bodyPr>
          <a:lstStyle/>
          <a:p>
            <a:r>
              <a:rPr lang="en-US" dirty="0"/>
              <a:t>Multiplexing – cell hashing</a:t>
            </a:r>
          </a:p>
        </p:txBody>
      </p:sp>
      <p:sp>
        <p:nvSpPr>
          <p:cNvPr id="3078" name="Content Placeholder 3077">
            <a:extLst>
              <a:ext uri="{FF2B5EF4-FFF2-40B4-BE49-F238E27FC236}">
                <a16:creationId xmlns:a16="http://schemas.microsoft.com/office/drawing/2014/main" id="{1DDFA25A-F710-9A3C-C789-3BC1BC2D9441}"/>
              </a:ext>
            </a:extLst>
          </p:cNvPr>
          <p:cNvSpPr>
            <a:spLocks noGrp="1"/>
          </p:cNvSpPr>
          <p:nvPr>
            <p:ph idx="1"/>
          </p:nvPr>
        </p:nvSpPr>
        <p:spPr>
          <a:xfrm>
            <a:off x="648931" y="2438400"/>
            <a:ext cx="3505494" cy="495869"/>
          </a:xfrm>
        </p:spPr>
        <p:txBody>
          <a:bodyPr>
            <a:normAutofit fontScale="85000" lnSpcReduction="20000"/>
          </a:bodyPr>
          <a:lstStyle/>
          <a:p>
            <a:r>
              <a:rPr lang="en-US" sz="2000" dirty="0"/>
              <a:t>Parse Biosciences Mega kit – 1M cells</a:t>
            </a:r>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33C98B26-D0D5-BC46-8D63-89DDDF37F0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37336" y="102287"/>
            <a:ext cx="6584098" cy="665060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25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Sequencing Depth</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dirty="0"/>
                  <a:t>Coverage is determined differently for “Counting” based experiments (RNAseq, amplicons, etc.) where an expected number of reads per </a:t>
                </a:r>
                <a:r>
                  <a:rPr lang="en-US" dirty="0">
                    <a:solidFill>
                      <a:srgbClr val="FF0000"/>
                    </a:solidFill>
                  </a:rPr>
                  <a:t>cell</a:t>
                </a:r>
                <a:r>
                  <a:rPr lang="en-US" dirty="0"/>
                  <a:t> is typically more suitable.</a:t>
                </a:r>
              </a:p>
              <a:p>
                <a:r>
                  <a:rPr lang="en-US" dirty="0"/>
                  <a:t>The first and most basic question is how many reads per </a:t>
                </a:r>
                <a:r>
                  <a:rPr lang="en-US" dirty="0">
                    <a:solidFill>
                      <a:srgbClr val="FF0000"/>
                    </a:solidFill>
                  </a:rPr>
                  <a:t>cell</a:t>
                </a:r>
                <a:r>
                  <a:rPr lang="en-US" dirty="0"/>
                  <a:t> will I get</a:t>
                </a:r>
                <a:br>
                  <a:rPr lang="en-US" dirty="0"/>
                </a:br>
                <a:r>
                  <a:rPr lang="en-US" dirty="0"/>
                  <a:t>Factors to consider are (per lane): </a:t>
                </a:r>
              </a:p>
              <a:p>
                <a:pPr marL="457200" lvl="1" indent="0">
                  <a:buNone/>
                </a:pPr>
                <a:r>
                  <a:rPr lang="en-US" dirty="0"/>
                  <a:t>1. Number of reads being sequenced</a:t>
                </a:r>
              </a:p>
              <a:p>
                <a:pPr marL="457200" lvl="1" indent="0">
                  <a:buNone/>
                </a:pPr>
                <a:r>
                  <a:rPr lang="en-US" dirty="0"/>
                  <a:t>2. Number of </a:t>
                </a:r>
                <a:r>
                  <a:rPr lang="en-US" dirty="0">
                    <a:solidFill>
                      <a:srgbClr val="FF0000"/>
                    </a:solidFill>
                  </a:rPr>
                  <a:t>cells</a:t>
                </a:r>
                <a:r>
                  <a:rPr lang="en-US" dirty="0"/>
                  <a:t> being sequenced (estimates)</a:t>
                </a:r>
              </a:p>
              <a:p>
                <a:pPr marL="457200" lvl="1" indent="0">
                  <a:buNone/>
                </a:pPr>
                <a:r>
                  <a:rPr lang="en-US" dirty="0"/>
                  <a:t>3. Expected percentage of usable data</a:t>
                </a:r>
              </a:p>
              <a:p>
                <a:pPr marL="457200" lvl="1"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𝑟𝑒𝑎𝑑𝑠</m:t>
                          </m:r>
                        </m:num>
                        <m:den>
                          <m:r>
                            <a:rPr lang="en-US" b="0" i="1" smtClean="0">
                              <a:solidFill>
                                <a:srgbClr val="FF0000"/>
                              </a:solidFill>
                              <a:latin typeface="Cambria Math" charset="0"/>
                            </a:rPr>
                            <m:t>𝑐𝑒𝑙𝑙</m:t>
                          </m:r>
                        </m:den>
                      </m:f>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𝑟𝑒𝑎𝑑𝑠</m:t>
                          </m:r>
                          <m:r>
                            <a:rPr lang="en-US" b="0" i="1" smtClean="0">
                              <a:latin typeface="Cambria Math" charset="0"/>
                            </a:rPr>
                            <m:t>.</m:t>
                          </m:r>
                          <m:r>
                            <a:rPr lang="en-US" b="0" i="1" smtClean="0">
                              <a:latin typeface="Cambria Math" charset="0"/>
                            </a:rPr>
                            <m:t>𝑠𝑒𝑞𝑢𝑒𝑛𝑐𝑒𝑑</m:t>
                          </m:r>
                          <m:r>
                            <a:rPr lang="en-US" b="0" i="1" smtClean="0">
                              <a:latin typeface="Cambria Math" charset="0"/>
                            </a:rPr>
                            <m:t> ∗0.8</m:t>
                          </m:r>
                        </m:num>
                        <m:den>
                          <m:r>
                            <a:rPr lang="en-US" b="0" i="1" smtClean="0">
                              <a:solidFill>
                                <a:srgbClr val="FF0000"/>
                              </a:solidFill>
                              <a:latin typeface="Cambria Math" charset="0"/>
                            </a:rPr>
                            <m:t>𝑐𝑒𝑙𝑙𝑠</m:t>
                          </m:r>
                          <m:r>
                            <a:rPr lang="en-US" b="0" i="1" smtClean="0">
                              <a:latin typeface="Cambria Math" charset="0"/>
                            </a:rPr>
                            <m:t>.</m:t>
                          </m:r>
                          <m:r>
                            <a:rPr lang="en-US" b="0" i="1" smtClean="0">
                              <a:latin typeface="Cambria Math" charset="0"/>
                            </a:rPr>
                            <m:t>𝑝𝑜𝑜𝑙𝑒𝑑</m:t>
                          </m:r>
                        </m:den>
                      </m:f>
                    </m:oMath>
                  </m:oMathPara>
                </a14:m>
                <a:endParaRPr lang="en-US" dirty="0"/>
              </a:p>
              <a:p>
                <a:endParaRPr lang="en-US" dirty="0">
                  <a:solidFill>
                    <a:srgbClr val="FF0000"/>
                  </a:solidFill>
                </a:endParaRPr>
              </a:p>
              <a:p>
                <a:r>
                  <a:rPr lang="en-US" dirty="0">
                    <a:solidFill>
                      <a:srgbClr val="FF0000"/>
                    </a:solidFill>
                  </a:rPr>
                  <a:t>Read length, or SE vs PE, does not factor into sequencing depth.</a:t>
                </a:r>
                <a:r>
                  <a:rPr lang="en-US" dirty="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28" t="-3501" b="-3922"/>
                </a:stretch>
              </a:blipFill>
            </p:spPr>
            <p:txBody>
              <a:bodyPr/>
              <a:lstStyle/>
              <a:p>
                <a:r>
                  <a:rPr lang="en-US">
                    <a:noFill/>
                  </a:rPr>
                  <a:t> </a:t>
                </a:r>
              </a:p>
            </p:txBody>
          </p:sp>
        </mc:Fallback>
      </mc:AlternateContent>
    </p:spTree>
    <p:extLst>
      <p:ext uri="{BB962C8B-B14F-4D97-AF65-F5344CB8AC3E}">
        <p14:creationId xmlns:p14="http://schemas.microsoft.com/office/powerpoint/2010/main" val="175824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a:t>Sequencing - Characterization of transcripts, or differential gene expression</a:t>
            </a:r>
          </a:p>
        </p:txBody>
      </p:sp>
      <p:sp>
        <p:nvSpPr>
          <p:cNvPr id="2" name="Content Placeholder 1"/>
          <p:cNvSpPr>
            <a:spLocks noGrp="1"/>
          </p:cNvSpPr>
          <p:nvPr>
            <p:ph idx="1"/>
          </p:nvPr>
        </p:nvSpPr>
        <p:spPr/>
        <p:txBody>
          <a:bodyPr>
            <a:normAutofit/>
          </a:bodyPr>
          <a:lstStyle/>
          <a:p>
            <a:pPr marL="45720" indent="0">
              <a:buNone/>
            </a:pPr>
            <a:r>
              <a:rPr lang="en-US" sz="3200" dirty="0"/>
              <a:t>Factors to consider are:</a:t>
            </a:r>
          </a:p>
          <a:p>
            <a:r>
              <a:rPr lang="en-US" sz="2200" dirty="0"/>
              <a:t>Read length needed depends on likelihood of mapping uniqueness, but generally longer is better and paired-end is better than single-end (except when its not) ( 75bp or greater is best ).</a:t>
            </a:r>
          </a:p>
          <a:p>
            <a:r>
              <a:rPr lang="en-US" sz="2200" dirty="0"/>
              <a:t>Complexity of sample: the higher the complexity, the higher the depth.</a:t>
            </a:r>
          </a:p>
          <a:p>
            <a:r>
              <a:rPr lang="en-US" sz="2200" dirty="0"/>
              <a:t>Interest in detecting genes expressed at low levels: the lower the level, the higher the  depth. </a:t>
            </a:r>
          </a:p>
          <a:p>
            <a:r>
              <a:rPr lang="en-US" sz="2200" dirty="0"/>
              <a:t>The fold change you want to be able to detect ( smaller fold change requires more replicates and higher depth).</a:t>
            </a:r>
          </a:p>
          <a:p>
            <a:r>
              <a:rPr lang="en-US" sz="2200" dirty="0"/>
              <a:t>Detection of novel transcripts, or quantification of isoforms (full-length libraries) requires &gt;&gt; sequencing depth. [NON 3’ based methods]</a:t>
            </a:r>
          </a:p>
        </p:txBody>
      </p:sp>
      <p:sp>
        <p:nvSpPr>
          <p:cNvPr id="6" name="Rectangle 5"/>
          <p:cNvSpPr/>
          <p:nvPr/>
        </p:nvSpPr>
        <p:spPr>
          <a:xfrm>
            <a:off x="966216" y="5691178"/>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experiment is best determined by the goals of the experiment and the nature of the sample.</a:t>
            </a:r>
          </a:p>
        </p:txBody>
      </p:sp>
    </p:spTree>
    <p:extLst>
      <p:ext uri="{BB962C8B-B14F-4D97-AF65-F5344CB8AC3E}">
        <p14:creationId xmlns:p14="http://schemas.microsoft.com/office/powerpoint/2010/main" val="145461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length matters (10x slide)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655" y="1514729"/>
            <a:ext cx="8637906" cy="5121236"/>
          </a:xfrm>
        </p:spPr>
      </p:pic>
    </p:spTree>
    <p:extLst>
      <p:ext uri="{BB962C8B-B14F-4D97-AF65-F5344CB8AC3E}">
        <p14:creationId xmlns:p14="http://schemas.microsoft.com/office/powerpoint/2010/main" val="60362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9CE-F40A-7E45-A0EA-085154E4F609}"/>
              </a:ext>
            </a:extLst>
          </p:cNvPr>
          <p:cNvSpPr>
            <a:spLocks noGrp="1"/>
          </p:cNvSpPr>
          <p:nvPr>
            <p:ph type="title"/>
          </p:nvPr>
        </p:nvSpPr>
        <p:spPr>
          <a:xfrm>
            <a:off x="838200" y="365125"/>
            <a:ext cx="4533901" cy="1325563"/>
          </a:xfrm>
        </p:spPr>
        <p:txBody>
          <a:bodyPr/>
          <a:lstStyle/>
          <a:p>
            <a:pPr algn="ctr"/>
            <a:r>
              <a:rPr lang="en-US" dirty="0"/>
              <a:t>Doublet detection</a:t>
            </a:r>
          </a:p>
        </p:txBody>
      </p:sp>
      <p:pic>
        <p:nvPicPr>
          <p:cNvPr id="4098" name="Picture 2">
            <a:extLst>
              <a:ext uri="{FF2B5EF4-FFF2-40B4-BE49-F238E27FC236}">
                <a16:creationId xmlns:a16="http://schemas.microsoft.com/office/drawing/2014/main" id="{C7707170-2F82-D24E-81D7-095165047B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6300" y="166071"/>
            <a:ext cx="5919717" cy="6646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79F61C-D430-334F-BA6E-EAB0FFA5B1B8}"/>
              </a:ext>
            </a:extLst>
          </p:cNvPr>
          <p:cNvSpPr txBox="1"/>
          <p:nvPr/>
        </p:nvSpPr>
        <p:spPr>
          <a:xfrm>
            <a:off x="952500" y="5740400"/>
            <a:ext cx="4648200" cy="923330"/>
          </a:xfrm>
          <a:prstGeom prst="rect">
            <a:avLst/>
          </a:prstGeom>
          <a:noFill/>
        </p:spPr>
        <p:txBody>
          <a:bodyPr wrap="square" rtlCol="0">
            <a:spAutoFit/>
          </a:bodyPr>
          <a:lstStyle/>
          <a:p>
            <a:r>
              <a:rPr lang="en-US" dirty="0"/>
              <a:t>Xi, etc., Cell Systems, 2021, https://</a:t>
            </a:r>
            <a:r>
              <a:rPr lang="en-US" dirty="0" err="1"/>
              <a:t>www.sciencedirect.com</a:t>
            </a:r>
            <a:r>
              <a:rPr lang="en-US" dirty="0"/>
              <a:t>/science/article/</a:t>
            </a:r>
            <a:r>
              <a:rPr lang="en-US" dirty="0" err="1"/>
              <a:t>pii</a:t>
            </a:r>
            <a:r>
              <a:rPr lang="en-US" dirty="0"/>
              <a:t>/S2405471220304592</a:t>
            </a:r>
          </a:p>
        </p:txBody>
      </p:sp>
    </p:spTree>
    <p:extLst>
      <p:ext uri="{BB962C8B-B14F-4D97-AF65-F5344CB8AC3E}">
        <p14:creationId xmlns:p14="http://schemas.microsoft.com/office/powerpoint/2010/main" val="1926854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Sequencing, V3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6493513"/>
              </p:ext>
            </p:extLst>
          </p:nvPr>
        </p:nvGraphicFramePr>
        <p:xfrm>
          <a:off x="1209675" y="3924430"/>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Sequence</a:t>
                      </a:r>
                      <a:r>
                        <a:rPr lang="en-US" baseline="0" dirty="0"/>
                        <a:t> Read</a:t>
                      </a:r>
                      <a:endParaRPr lang="en-US" dirty="0"/>
                    </a:p>
                  </a:txBody>
                  <a:tcPr/>
                </a:tc>
                <a:tc>
                  <a:txBody>
                    <a:bodyPr/>
                    <a:lstStyle/>
                    <a:p>
                      <a:r>
                        <a:rPr lang="en-US" dirty="0"/>
                        <a:t>Minimum Length</a:t>
                      </a:r>
                    </a:p>
                  </a:txBody>
                  <a:tcPr/>
                </a:tc>
                <a:tc>
                  <a:txBody>
                    <a:bodyPr/>
                    <a:lstStyle/>
                    <a:p>
                      <a:r>
                        <a:rPr lang="en-US" dirty="0"/>
                        <a:t>Read Description</a:t>
                      </a:r>
                    </a:p>
                  </a:txBody>
                  <a:tcPr/>
                </a:tc>
                <a:extLst>
                  <a:ext uri="{0D108BD9-81ED-4DB2-BD59-A6C34878D82A}">
                    <a16:rowId xmlns:a16="http://schemas.microsoft.com/office/drawing/2014/main" val="10000"/>
                  </a:ext>
                </a:extLst>
              </a:tr>
              <a:tr h="370840">
                <a:tc>
                  <a:txBody>
                    <a:bodyPr/>
                    <a:lstStyle/>
                    <a:p>
                      <a:r>
                        <a:rPr lang="en-US" dirty="0"/>
                        <a:t>Read 1</a:t>
                      </a:r>
                    </a:p>
                  </a:txBody>
                  <a:tcPr/>
                </a:tc>
                <a:tc>
                  <a:txBody>
                    <a:bodyPr/>
                    <a:lstStyle/>
                    <a:p>
                      <a:r>
                        <a:rPr lang="en-US" dirty="0"/>
                        <a:t>28bp (16bp</a:t>
                      </a:r>
                      <a:r>
                        <a:rPr lang="en-US" baseline="0" dirty="0"/>
                        <a:t> </a:t>
                      </a:r>
                      <a:r>
                        <a:rPr lang="en-US" baseline="0" dirty="0" err="1"/>
                        <a:t>bc</a:t>
                      </a:r>
                      <a:r>
                        <a:rPr lang="en-US" baseline="0" dirty="0"/>
                        <a:t>, 12bp UMI)</a:t>
                      </a:r>
                      <a:endParaRPr lang="en-US" dirty="0"/>
                    </a:p>
                  </a:txBody>
                  <a:tcPr/>
                </a:tc>
                <a:tc>
                  <a:txBody>
                    <a:bodyPr/>
                    <a:lstStyle/>
                    <a:p>
                      <a:r>
                        <a:rPr lang="en-US" baseline="0" dirty="0"/>
                        <a:t>barcode and UMI</a:t>
                      </a:r>
                      <a:endParaRPr lang="en-US" dirty="0"/>
                    </a:p>
                  </a:txBody>
                  <a:tcPr/>
                </a:tc>
                <a:extLst>
                  <a:ext uri="{0D108BD9-81ED-4DB2-BD59-A6C34878D82A}">
                    <a16:rowId xmlns:a16="http://schemas.microsoft.com/office/drawing/2014/main" val="10001"/>
                  </a:ext>
                </a:extLst>
              </a:tr>
              <a:tr h="370840">
                <a:tc>
                  <a:txBody>
                    <a:bodyPr/>
                    <a:lstStyle/>
                    <a:p>
                      <a:r>
                        <a:rPr lang="en-US" dirty="0"/>
                        <a:t>I7 Index</a:t>
                      </a:r>
                    </a:p>
                  </a:txBody>
                  <a:tcPr/>
                </a:tc>
                <a:tc>
                  <a:txBody>
                    <a:bodyPr/>
                    <a:lstStyle/>
                    <a:p>
                      <a:r>
                        <a:rPr lang="en-US" dirty="0"/>
                        <a:t>8bp</a:t>
                      </a:r>
                    </a:p>
                  </a:txBody>
                  <a:tcPr/>
                </a:tc>
                <a:tc>
                  <a:txBody>
                    <a:bodyPr/>
                    <a:lstStyle/>
                    <a:p>
                      <a:r>
                        <a:rPr lang="en-US" dirty="0"/>
                        <a:t>Sample Index Read</a:t>
                      </a:r>
                    </a:p>
                  </a:txBody>
                  <a:tcPr/>
                </a:tc>
                <a:extLst>
                  <a:ext uri="{0D108BD9-81ED-4DB2-BD59-A6C34878D82A}">
                    <a16:rowId xmlns:a16="http://schemas.microsoft.com/office/drawing/2014/main" val="10002"/>
                  </a:ext>
                </a:extLst>
              </a:tr>
              <a:tr h="370840">
                <a:tc>
                  <a:txBody>
                    <a:bodyPr/>
                    <a:lstStyle/>
                    <a:p>
                      <a:r>
                        <a:rPr lang="en-US" dirty="0"/>
                        <a:t>Read2</a:t>
                      </a:r>
                    </a:p>
                  </a:txBody>
                  <a:tcPr/>
                </a:tc>
                <a:tc>
                  <a:txBody>
                    <a:bodyPr/>
                    <a:lstStyle/>
                    <a:p>
                      <a:r>
                        <a:rPr lang="en-US" dirty="0"/>
                        <a:t>100bp</a:t>
                      </a:r>
                    </a:p>
                  </a:txBody>
                  <a:tcPr/>
                </a:tc>
                <a:tc>
                  <a:txBody>
                    <a:bodyPr/>
                    <a:lstStyle/>
                    <a:p>
                      <a:r>
                        <a:rPr lang="en-US" dirty="0"/>
                        <a:t>Transcript</a:t>
                      </a:r>
                      <a:r>
                        <a:rPr lang="en-US" baseline="0" dirty="0"/>
                        <a:t> Tag</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9698136" y="401152"/>
            <a:ext cx="2847975" cy="1754326"/>
          </a:xfrm>
          <a:prstGeom prst="rect">
            <a:avLst/>
          </a:prstGeom>
          <a:noFill/>
        </p:spPr>
        <p:txBody>
          <a:bodyPr wrap="square" rtlCol="0">
            <a:spAutoFit/>
          </a:bodyPr>
          <a:lstStyle/>
          <a:p>
            <a:r>
              <a:rPr lang="en-US" dirty="0"/>
              <a:t>Validated on </a:t>
            </a:r>
          </a:p>
          <a:p>
            <a:pPr marL="285750" indent="-285750">
              <a:buFont typeface="Arial" charset="0"/>
              <a:buChar char="•"/>
            </a:pPr>
            <a:r>
              <a:rPr lang="en-US" dirty="0" err="1"/>
              <a:t>Novaseq</a:t>
            </a:r>
            <a:endParaRPr lang="en-US" dirty="0"/>
          </a:p>
          <a:p>
            <a:pPr marL="285750" indent="-285750">
              <a:buFont typeface="Arial" charset="0"/>
              <a:buChar char="•"/>
            </a:pPr>
            <a:r>
              <a:rPr lang="en-US" dirty="0" err="1"/>
              <a:t>HiSeq</a:t>
            </a:r>
            <a:r>
              <a:rPr lang="en-US" dirty="0"/>
              <a:t> 4000</a:t>
            </a:r>
          </a:p>
          <a:p>
            <a:pPr marL="285750" indent="-285750">
              <a:buFont typeface="Arial" charset="0"/>
              <a:buChar char="•"/>
            </a:pPr>
            <a:r>
              <a:rPr lang="en-US" dirty="0" err="1"/>
              <a:t>HiSeq</a:t>
            </a:r>
            <a:r>
              <a:rPr lang="en-US" dirty="0"/>
              <a:t> 2500 Rapid Run</a:t>
            </a:r>
          </a:p>
          <a:p>
            <a:pPr marL="285750" indent="-285750">
              <a:buFont typeface="Arial" charset="0"/>
              <a:buChar char="•"/>
            </a:pPr>
            <a:r>
              <a:rPr lang="en-US" dirty="0" err="1"/>
              <a:t>NextSeq</a:t>
            </a:r>
            <a:endParaRPr lang="en-US" dirty="0"/>
          </a:p>
          <a:p>
            <a:pPr marL="285750" indent="-285750">
              <a:buFont typeface="Arial" charset="0"/>
              <a:buChar char="•"/>
            </a:pPr>
            <a:r>
              <a:rPr lang="en-US" dirty="0" err="1"/>
              <a:t>MiSeq</a:t>
            </a:r>
            <a:endParaRPr lang="en-US" dirty="0"/>
          </a:p>
        </p:txBody>
      </p:sp>
      <p:sp>
        <p:nvSpPr>
          <p:cNvPr id="6" name="TextBox 5"/>
          <p:cNvSpPr txBox="1"/>
          <p:nvPr/>
        </p:nvSpPr>
        <p:spPr>
          <a:xfrm>
            <a:off x="1209675" y="3506151"/>
            <a:ext cx="7377113" cy="369332"/>
          </a:xfrm>
          <a:prstGeom prst="rect">
            <a:avLst/>
          </a:prstGeom>
          <a:noFill/>
        </p:spPr>
        <p:txBody>
          <a:bodyPr wrap="square" rtlCol="0">
            <a:spAutoFit/>
          </a:bodyPr>
          <a:lstStyle/>
          <a:p>
            <a:r>
              <a:rPr lang="en-US" dirty="0"/>
              <a:t>sequencing run, with 3 reads, V3 kits</a:t>
            </a:r>
          </a:p>
        </p:txBody>
      </p:sp>
      <p:sp>
        <p:nvSpPr>
          <p:cNvPr id="7" name="TextBox 6"/>
          <p:cNvSpPr txBox="1"/>
          <p:nvPr/>
        </p:nvSpPr>
        <p:spPr>
          <a:xfrm>
            <a:off x="1209674" y="1613277"/>
            <a:ext cx="10396171" cy="1846659"/>
          </a:xfrm>
          <a:prstGeom prst="rect">
            <a:avLst/>
          </a:prstGeom>
          <a:noFill/>
        </p:spPr>
        <p:txBody>
          <a:bodyPr wrap="square" rtlCol="0">
            <a:spAutoFit/>
          </a:bodyPr>
          <a:lstStyle/>
          <a:p>
            <a:r>
              <a:rPr lang="en-US" sz="2400" b="1" dirty="0"/>
              <a:t>Recommendation</a:t>
            </a:r>
          </a:p>
          <a:p>
            <a:pPr marL="285750" indent="-285750">
              <a:buFont typeface="Arial" charset="0"/>
              <a:buChar char="•"/>
            </a:pPr>
            <a:r>
              <a:rPr lang="en-US" dirty="0"/>
              <a:t>20,000* raw reads per cell is the recommended sequencing depth for ‘typical’ samples. </a:t>
            </a:r>
          </a:p>
          <a:p>
            <a:pPr marL="285750" indent="-285750">
              <a:buFont typeface="Arial" charset="0"/>
              <a:buChar char="•"/>
            </a:pPr>
            <a:r>
              <a:rPr lang="en-US" dirty="0"/>
              <a:t>Given variability in cell counting/loading, extra sequencing may be required if the cell count is higher than anticipated. </a:t>
            </a:r>
          </a:p>
          <a:p>
            <a:r>
              <a:rPr lang="en-US" dirty="0"/>
              <a:t>*Adjust sequencing depth for the required performance or application. The Sequencing Saturation metric and curve in the Cell Ranger run summary can be used to optimize sequencing depth for specific sample types.</a:t>
            </a:r>
          </a:p>
        </p:txBody>
      </p:sp>
      <p:sp>
        <p:nvSpPr>
          <p:cNvPr id="9" name="TextBox 8"/>
          <p:cNvSpPr txBox="1"/>
          <p:nvPr/>
        </p:nvSpPr>
        <p:spPr>
          <a:xfrm>
            <a:off x="1370936" y="6336715"/>
            <a:ext cx="10354339" cy="400110"/>
          </a:xfrm>
          <a:prstGeom prst="rect">
            <a:avLst/>
          </a:prstGeom>
          <a:solidFill>
            <a:schemeClr val="accent1">
              <a:alpha val="50000"/>
            </a:schemeClr>
          </a:solidFill>
        </p:spPr>
        <p:txBody>
          <a:bodyPr wrap="square" rtlCol="0">
            <a:spAutoFit/>
          </a:bodyPr>
          <a:lstStyle/>
          <a:p>
            <a:pPr algn="ctr"/>
            <a:r>
              <a:rPr lang="en-US" sz="2000" dirty="0"/>
              <a:t>@ full capacity 10,000 cells per sample and 20K reads per cell = 200M reads or ~0.5 lanes/sample</a:t>
            </a:r>
          </a:p>
        </p:txBody>
      </p:sp>
      <p:sp>
        <p:nvSpPr>
          <p:cNvPr id="8" name="Rectangle 7">
            <a:extLst>
              <a:ext uri="{FF2B5EF4-FFF2-40B4-BE49-F238E27FC236}">
                <a16:creationId xmlns:a16="http://schemas.microsoft.com/office/drawing/2014/main" id="{B0F3E9B7-3CB3-B946-AEDE-6DCF684BF310}"/>
              </a:ext>
            </a:extLst>
          </p:cNvPr>
          <p:cNvSpPr/>
          <p:nvPr/>
        </p:nvSpPr>
        <p:spPr>
          <a:xfrm>
            <a:off x="1209674" y="5555958"/>
            <a:ext cx="10396171" cy="646331"/>
          </a:xfrm>
          <a:prstGeom prst="rect">
            <a:avLst/>
          </a:prstGeom>
        </p:spPr>
        <p:txBody>
          <a:bodyPr wrap="square">
            <a:spAutoFit/>
          </a:bodyPr>
          <a:lstStyle/>
          <a:p>
            <a:r>
              <a:rPr lang="en-US" dirty="0">
                <a:solidFill>
                  <a:srgbClr val="333333"/>
                </a:solidFill>
                <a:latin typeface="Open Sans"/>
              </a:rPr>
              <a:t>**Shorter transcript reads may lead to reduced transcriptome alignment rates. Cell barcode, UMI and Sample index reads must not be shorter than indicated. Any read can be longer than recommended.</a:t>
            </a:r>
            <a:endParaRPr lang="en-US" dirty="0"/>
          </a:p>
        </p:txBody>
      </p:sp>
    </p:spTree>
    <p:extLst>
      <p:ext uri="{BB962C8B-B14F-4D97-AF65-F5344CB8AC3E}">
        <p14:creationId xmlns:p14="http://schemas.microsoft.com/office/powerpoint/2010/main" val="169404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p:txBody>
          <a:bodyPr>
            <a:normAutofit/>
          </a:bodyPr>
          <a:lstStyle/>
          <a:p>
            <a:r>
              <a:rPr lang="en-US" dirty="0"/>
              <a:t>Cell Isolation</a:t>
            </a:r>
          </a:p>
          <a:p>
            <a:r>
              <a:rPr lang="en-US" dirty="0"/>
              <a:t>Library preparation (Per sample/pool)</a:t>
            </a:r>
          </a:p>
          <a:p>
            <a:r>
              <a:rPr lang="en-US" dirty="0"/>
              <a:t>Sequencing (Number of lanes)</a:t>
            </a:r>
          </a:p>
          <a:p>
            <a:r>
              <a:rPr lang="en-US" dirty="0"/>
              <a:t>Bioinformatics</a:t>
            </a:r>
          </a:p>
          <a:p>
            <a:pPr marL="457200" lvl="1" indent="0">
              <a:buNone/>
            </a:pPr>
            <a:r>
              <a:rPr lang="en-US" dirty="0"/>
              <a:t>General rule is to estimate the same dollar amount as data generation, i.e. double your budget</a:t>
            </a:r>
          </a:p>
          <a:p>
            <a:endParaRPr lang="en-US" dirty="0"/>
          </a:p>
          <a:p>
            <a:pPr marL="45720" indent="0">
              <a:buNone/>
            </a:pPr>
            <a:r>
              <a:rPr lang="en-US" dirty="0">
                <a:hlinkClick r:id="rId2"/>
              </a:rPr>
              <a:t>http://dnatech.genomecenter.ucdavis.edu/prices/</a:t>
            </a:r>
            <a:endParaRPr lang="en-US" dirty="0"/>
          </a:p>
          <a:p>
            <a:pPr marL="45720" indent="0">
              <a:buNone/>
            </a:pPr>
            <a:r>
              <a:rPr lang="en-US" dirty="0">
                <a:hlinkClick r:id="rId3"/>
              </a:rPr>
              <a:t>https://bioinformatics.ucdavis.edu/rates</a:t>
            </a:r>
            <a:endParaRPr lang="en-US" dirty="0"/>
          </a:p>
        </p:txBody>
      </p:sp>
    </p:spTree>
    <p:extLst>
      <p:ext uri="{BB962C8B-B14F-4D97-AF65-F5344CB8AC3E}">
        <p14:creationId xmlns:p14="http://schemas.microsoft.com/office/powerpoint/2010/main" val="59360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9704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8C9E-1CE5-2E43-825D-FFFB273B3AB4}"/>
              </a:ext>
            </a:extLst>
          </p:cNvPr>
          <p:cNvSpPr>
            <a:spLocks noGrp="1"/>
          </p:cNvSpPr>
          <p:nvPr>
            <p:ph type="title"/>
          </p:nvPr>
        </p:nvSpPr>
        <p:spPr/>
        <p:txBody>
          <a:bodyPr/>
          <a:lstStyle/>
          <a:p>
            <a:pPr algn="ctr"/>
            <a:r>
              <a:rPr lang="en-US" dirty="0"/>
              <a:t>Single Cell </a:t>
            </a:r>
            <a:r>
              <a:rPr lang="en-US" dirty="0" err="1"/>
              <a:t>RNASeq</a:t>
            </a:r>
            <a:r>
              <a:rPr lang="en-US" dirty="0"/>
              <a:t> Analysis</a:t>
            </a:r>
          </a:p>
        </p:txBody>
      </p:sp>
      <p:pic>
        <p:nvPicPr>
          <p:cNvPr id="5" name="Picture 4" descr="Graphical user interface, diagram&#10;&#10;Description automatically generated">
            <a:extLst>
              <a:ext uri="{FF2B5EF4-FFF2-40B4-BE49-F238E27FC236}">
                <a16:creationId xmlns:a16="http://schemas.microsoft.com/office/drawing/2014/main" id="{F8DA4134-FB14-DD44-AA1D-8D0C720AF036}"/>
              </a:ext>
            </a:extLst>
          </p:cNvPr>
          <p:cNvPicPr>
            <a:picLocks noChangeAspect="1"/>
          </p:cNvPicPr>
          <p:nvPr/>
        </p:nvPicPr>
        <p:blipFill>
          <a:blip r:embed="rId2"/>
          <a:stretch>
            <a:fillRect/>
          </a:stretch>
        </p:blipFill>
        <p:spPr>
          <a:xfrm>
            <a:off x="1693270" y="1690688"/>
            <a:ext cx="9372600" cy="5067300"/>
          </a:xfrm>
          <a:prstGeom prst="rect">
            <a:avLst/>
          </a:prstGeom>
        </p:spPr>
      </p:pic>
    </p:spTree>
    <p:extLst>
      <p:ext uri="{BB962C8B-B14F-4D97-AF65-F5344CB8AC3E}">
        <p14:creationId xmlns:p14="http://schemas.microsoft.com/office/powerpoint/2010/main" val="231276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96DA-19D4-3B4E-819F-8D0F0A38C0C7}"/>
              </a:ext>
            </a:extLst>
          </p:cNvPr>
          <p:cNvSpPr>
            <a:spLocks noGrp="1"/>
          </p:cNvSpPr>
          <p:nvPr>
            <p:ph type="title"/>
          </p:nvPr>
        </p:nvSpPr>
        <p:spPr/>
        <p:txBody>
          <a:bodyPr/>
          <a:lstStyle/>
          <a:p>
            <a:pPr algn="ctr"/>
            <a:r>
              <a:rPr lang="en-US" dirty="0"/>
              <a:t>Genomics and Bioinformatics</a:t>
            </a:r>
          </a:p>
        </p:txBody>
      </p:sp>
      <p:sp>
        <p:nvSpPr>
          <p:cNvPr id="4" name="Content Placeholder 2">
            <a:extLst>
              <a:ext uri="{FF2B5EF4-FFF2-40B4-BE49-F238E27FC236}">
                <a16:creationId xmlns:a16="http://schemas.microsoft.com/office/drawing/2014/main" id="{AF715A80-BD71-FC43-BA64-09F00C488FEF}"/>
              </a:ext>
            </a:extLst>
          </p:cNvPr>
          <p:cNvSpPr>
            <a:spLocks noGrp="1"/>
          </p:cNvSpPr>
          <p:nvPr>
            <p:ph idx="1"/>
          </p:nvPr>
        </p:nvSpPr>
        <p:spPr/>
        <p:txBody>
          <a:bodyPr/>
          <a:lstStyle/>
          <a:p>
            <a:pPr marL="0" indent="0">
              <a:buNone/>
            </a:pPr>
            <a:r>
              <a:rPr lang="en-US" dirty="0"/>
              <a:t>Following data science principles, 2 stages in bioinformatics</a:t>
            </a:r>
          </a:p>
          <a:p>
            <a:pPr lvl="1"/>
            <a:r>
              <a:rPr lang="en-US" b="1" dirty="0"/>
              <a:t>Data reduction</a:t>
            </a:r>
          </a:p>
          <a:p>
            <a:pPr marL="457200" lvl="1" indent="0">
              <a:buNone/>
            </a:pPr>
            <a:r>
              <a:rPr lang="en-US" dirty="0"/>
              <a:t>	Sequence data (raw data) to summarized form.</a:t>
            </a:r>
          </a:p>
          <a:p>
            <a:pPr marL="457200" lvl="1" indent="0">
              <a:buNone/>
            </a:pPr>
            <a:r>
              <a:rPr lang="en-US" sz="2000" dirty="0"/>
              <a:t>	* Command line, shell scripting, and programming.</a:t>
            </a:r>
            <a:br>
              <a:rPr lang="en-US" sz="2000" dirty="0"/>
            </a:br>
            <a:r>
              <a:rPr lang="en-US" sz="2000" dirty="0"/>
              <a:t>	* Requires an understanding of the technology, molecular biology.</a:t>
            </a:r>
          </a:p>
          <a:p>
            <a:pPr marL="457200" lvl="1" indent="0">
              <a:buNone/>
            </a:pPr>
            <a:r>
              <a:rPr lang="en-US" sz="2000" dirty="0"/>
              <a:t>	* Removing technical noise from data.</a:t>
            </a:r>
          </a:p>
          <a:p>
            <a:pPr lvl="1"/>
            <a:endParaRPr lang="en-US" dirty="0"/>
          </a:p>
          <a:p>
            <a:pPr lvl="1"/>
            <a:r>
              <a:rPr lang="en-US" b="1" dirty="0"/>
              <a:t>Data analysis</a:t>
            </a:r>
          </a:p>
          <a:p>
            <a:pPr marL="457200" lvl="1" indent="0">
              <a:buNone/>
            </a:pPr>
            <a:r>
              <a:rPr lang="en-US" dirty="0"/>
              <a:t>	Summarized data to biological interpretation</a:t>
            </a:r>
          </a:p>
          <a:p>
            <a:pPr marL="457200" lvl="1" indent="0">
              <a:buNone/>
            </a:pPr>
            <a:r>
              <a:rPr lang="en-US" sz="2000" dirty="0"/>
              <a:t>	* R/Python statistical programming</a:t>
            </a:r>
          </a:p>
          <a:p>
            <a:pPr marL="457200" lvl="1" indent="0">
              <a:buNone/>
            </a:pPr>
            <a:r>
              <a:rPr lang="en-US" sz="2000" dirty="0"/>
              <a:t>	* Requires an understanding of the biological question, statistics.</a:t>
            </a:r>
          </a:p>
        </p:txBody>
      </p:sp>
    </p:spTree>
    <p:extLst>
      <p:ext uri="{BB962C8B-B14F-4D97-AF65-F5344CB8AC3E}">
        <p14:creationId xmlns:p14="http://schemas.microsoft.com/office/powerpoint/2010/main" val="400830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High resolution biology</a:t>
            </a:r>
          </a:p>
        </p:txBody>
      </p:sp>
      <p:sp>
        <p:nvSpPr>
          <p:cNvPr id="10" name="Rounded Rectangle 9">
            <a:extLst>
              <a:ext uri="{FF2B5EF4-FFF2-40B4-BE49-F238E27FC236}">
                <a16:creationId xmlns:a16="http://schemas.microsoft.com/office/drawing/2014/main" id="{9B613031-9838-124C-9116-A48B6ADD6411}"/>
              </a:ext>
            </a:extLst>
          </p:cNvPr>
          <p:cNvSpPr/>
          <p:nvPr/>
        </p:nvSpPr>
        <p:spPr>
          <a:xfrm>
            <a:off x="2476500" y="2044700"/>
            <a:ext cx="2870200" cy="939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Diversity</a:t>
            </a:r>
          </a:p>
        </p:txBody>
      </p:sp>
      <p:sp>
        <p:nvSpPr>
          <p:cNvPr id="11" name="Rounded Rectangle 10">
            <a:extLst>
              <a:ext uri="{FF2B5EF4-FFF2-40B4-BE49-F238E27FC236}">
                <a16:creationId xmlns:a16="http://schemas.microsoft.com/office/drawing/2014/main" id="{2FCE26A2-4383-B841-A7EB-CA1DA207977D}"/>
              </a:ext>
            </a:extLst>
          </p:cNvPr>
          <p:cNvSpPr/>
          <p:nvPr/>
        </p:nvSpPr>
        <p:spPr>
          <a:xfrm>
            <a:off x="7213600" y="2044700"/>
            <a:ext cx="2870200" cy="939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Dynamics</a:t>
            </a:r>
          </a:p>
        </p:txBody>
      </p:sp>
      <p:sp>
        <p:nvSpPr>
          <p:cNvPr id="13" name="TextBox 12">
            <a:extLst>
              <a:ext uri="{FF2B5EF4-FFF2-40B4-BE49-F238E27FC236}">
                <a16:creationId xmlns:a16="http://schemas.microsoft.com/office/drawing/2014/main" id="{C9FCA79F-000B-2E4F-B5FA-44B8D5D3D205}"/>
              </a:ext>
            </a:extLst>
          </p:cNvPr>
          <p:cNvSpPr txBox="1"/>
          <p:nvPr/>
        </p:nvSpPr>
        <p:spPr>
          <a:xfrm>
            <a:off x="6072021" y="2099101"/>
            <a:ext cx="416257" cy="830997"/>
          </a:xfrm>
          <a:prstGeom prst="rect">
            <a:avLst/>
          </a:prstGeom>
          <a:noFill/>
        </p:spPr>
        <p:txBody>
          <a:bodyPr wrap="square" rtlCol="0">
            <a:spAutoFit/>
          </a:bodyPr>
          <a:lstStyle/>
          <a:p>
            <a:r>
              <a:rPr lang="en-US" sz="4800" dirty="0"/>
              <a:t>X</a:t>
            </a:r>
          </a:p>
        </p:txBody>
      </p:sp>
      <p:cxnSp>
        <p:nvCxnSpPr>
          <p:cNvPr id="15" name="Straight Arrow Connector 14">
            <a:extLst>
              <a:ext uri="{FF2B5EF4-FFF2-40B4-BE49-F238E27FC236}">
                <a16:creationId xmlns:a16="http://schemas.microsoft.com/office/drawing/2014/main" id="{332C4929-A39D-1549-B36A-AC6B6D286F16}"/>
              </a:ext>
            </a:extLst>
          </p:cNvPr>
          <p:cNvCxnSpPr>
            <a:cxnSpLocks/>
          </p:cNvCxnSpPr>
          <p:nvPr/>
        </p:nvCxnSpPr>
        <p:spPr>
          <a:xfrm flipH="1">
            <a:off x="4383679" y="3240324"/>
            <a:ext cx="1712321" cy="913144"/>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CE838C-861E-D846-AA9D-FF668A19D27F}"/>
              </a:ext>
            </a:extLst>
          </p:cNvPr>
          <p:cNvCxnSpPr>
            <a:cxnSpLocks/>
          </p:cNvCxnSpPr>
          <p:nvPr/>
        </p:nvCxnSpPr>
        <p:spPr>
          <a:xfrm>
            <a:off x="6096000" y="3247525"/>
            <a:ext cx="1844342" cy="90594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B21A33-5AED-2341-8976-C91A51B89354}"/>
              </a:ext>
            </a:extLst>
          </p:cNvPr>
          <p:cNvCxnSpPr>
            <a:cxnSpLocks/>
          </p:cNvCxnSpPr>
          <p:nvPr/>
        </p:nvCxnSpPr>
        <p:spPr>
          <a:xfrm flipH="1">
            <a:off x="5895833" y="3247525"/>
            <a:ext cx="200167" cy="1151225"/>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9F1A1C5-8DB9-8C49-B80A-366B0A2898B1}"/>
              </a:ext>
            </a:extLst>
          </p:cNvPr>
          <p:cNvSpPr txBox="1"/>
          <p:nvPr/>
        </p:nvSpPr>
        <p:spPr>
          <a:xfrm>
            <a:off x="7474801" y="4168746"/>
            <a:ext cx="4094329"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Developmental biology</a:t>
            </a:r>
          </a:p>
          <a:p>
            <a:pPr marL="457200" indent="-457200">
              <a:buFont typeface="Arial" panose="020B0604020202020204" pitchFamily="34" charset="0"/>
              <a:buChar char="•"/>
            </a:pPr>
            <a:r>
              <a:rPr lang="en-US" sz="2800" dirty="0"/>
              <a:t>Stem cell biology</a:t>
            </a:r>
          </a:p>
        </p:txBody>
      </p:sp>
      <p:sp>
        <p:nvSpPr>
          <p:cNvPr id="25" name="TextBox 24">
            <a:extLst>
              <a:ext uri="{FF2B5EF4-FFF2-40B4-BE49-F238E27FC236}">
                <a16:creationId xmlns:a16="http://schemas.microsoft.com/office/drawing/2014/main" id="{1A1BA118-1C3E-4047-AD71-40BB975E71ED}"/>
              </a:ext>
            </a:extLst>
          </p:cNvPr>
          <p:cNvSpPr txBox="1"/>
          <p:nvPr/>
        </p:nvSpPr>
        <p:spPr>
          <a:xfrm>
            <a:off x="1581243" y="4168746"/>
            <a:ext cx="4094329"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Immunology</a:t>
            </a:r>
          </a:p>
          <a:p>
            <a:pPr marL="457200" indent="-457200">
              <a:buFont typeface="Arial" panose="020B0604020202020204" pitchFamily="34" charset="0"/>
              <a:buChar char="•"/>
            </a:pPr>
            <a:r>
              <a:rPr lang="en-US" sz="2800" dirty="0"/>
              <a:t>Neurology</a:t>
            </a:r>
          </a:p>
        </p:txBody>
      </p:sp>
      <p:sp>
        <p:nvSpPr>
          <p:cNvPr id="26" name="TextBox 25">
            <a:extLst>
              <a:ext uri="{FF2B5EF4-FFF2-40B4-BE49-F238E27FC236}">
                <a16:creationId xmlns:a16="http://schemas.microsoft.com/office/drawing/2014/main" id="{63C84A11-DDA0-DF48-BDF5-F0F9FC40CF7B}"/>
              </a:ext>
            </a:extLst>
          </p:cNvPr>
          <p:cNvSpPr txBox="1"/>
          <p:nvPr/>
        </p:nvSpPr>
        <p:spPr>
          <a:xfrm>
            <a:off x="4658056" y="4645799"/>
            <a:ext cx="2255294"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Oncology</a:t>
            </a:r>
          </a:p>
        </p:txBody>
      </p:sp>
    </p:spTree>
    <p:extLst>
      <p:ext uri="{BB962C8B-B14F-4D97-AF65-F5344CB8AC3E}">
        <p14:creationId xmlns:p14="http://schemas.microsoft.com/office/powerpoint/2010/main" val="354410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384" y="273630"/>
            <a:ext cx="7674566" cy="1143480"/>
          </a:xfrm>
        </p:spPr>
        <p:txBody>
          <a:bodyPr>
            <a:normAutofit/>
          </a:bodyPr>
          <a:lstStyle/>
          <a:p>
            <a:r>
              <a:rPr lang="en-US" b="1" dirty="0"/>
              <a:t>Summary:</a:t>
            </a:r>
            <a:endParaRPr lang="en-US" sz="4355" dirty="0"/>
          </a:p>
        </p:txBody>
      </p:sp>
      <p:sp>
        <p:nvSpPr>
          <p:cNvPr id="5" name="TextBox 4"/>
          <p:cNvSpPr txBox="1"/>
          <p:nvPr/>
        </p:nvSpPr>
        <p:spPr>
          <a:xfrm>
            <a:off x="2501382" y="1454311"/>
            <a:ext cx="7673126" cy="5360617"/>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540" dirty="0"/>
              <a:t>Data science (Bioinformatics) is both a </a:t>
            </a:r>
            <a:r>
              <a:rPr lang="en-US" sz="2540" b="1" dirty="0"/>
              <a:t>science</a:t>
            </a:r>
            <a:r>
              <a:rPr lang="en-US" sz="2540" dirty="0"/>
              <a:t> and an </a:t>
            </a:r>
            <a:r>
              <a:rPr lang="en-US" sz="2540" b="1" dirty="0"/>
              <a:t>art</a:t>
            </a:r>
            <a:r>
              <a:rPr lang="en-US" sz="2540" dirty="0"/>
              <a:t>.</a:t>
            </a:r>
          </a:p>
          <a:p>
            <a:endParaRPr lang="en-US" sz="2540" dirty="0"/>
          </a:p>
          <a:p>
            <a:r>
              <a:rPr lang="en-US" sz="2540" dirty="0"/>
              <a:t>Spend the time (and money) planning and producing </a:t>
            </a:r>
            <a:r>
              <a:rPr lang="en-US" sz="2540" b="1" dirty="0"/>
              <a:t>good quality, accurate and sufficient data.</a:t>
            </a:r>
          </a:p>
          <a:p>
            <a:endParaRPr lang="en-US" sz="2540" dirty="0"/>
          </a:p>
          <a:p>
            <a:r>
              <a:rPr lang="en-US" sz="2540" dirty="0"/>
              <a:t>Get to know to the data, develop and test expectations, explore and identify patterns.</a:t>
            </a:r>
          </a:p>
          <a:p>
            <a:endParaRPr lang="en-US" sz="2540" dirty="0"/>
          </a:p>
          <a:p>
            <a:r>
              <a:rPr lang="en-US" sz="2540" dirty="0"/>
              <a:t>Result, </a:t>
            </a:r>
            <a:r>
              <a:rPr lang="en-US" sz="2540" b="1" dirty="0">
                <a:solidFill>
                  <a:srgbClr val="000000"/>
                </a:solidFill>
              </a:rPr>
              <a:t>spend much less time </a:t>
            </a:r>
            <a:r>
              <a:rPr lang="en-US" sz="2540" dirty="0"/>
              <a:t>(and less money) extracting biological significance and results with fewer failures and reproducible research. </a:t>
            </a:r>
            <a:endParaRPr lang="en-US" sz="2540" kern="3000" dirty="0"/>
          </a:p>
        </p:txBody>
      </p:sp>
    </p:spTree>
    <p:extLst>
      <p:ext uri="{BB962C8B-B14F-4D97-AF65-F5344CB8AC3E}">
        <p14:creationId xmlns:p14="http://schemas.microsoft.com/office/powerpoint/2010/main" val="428182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075"/>
            <a:ext cx="10515600" cy="720725"/>
          </a:xfrm>
        </p:spPr>
        <p:txBody>
          <a:bodyPr/>
          <a:lstStyle/>
          <a:p>
            <a:pPr algn="ctr"/>
            <a:r>
              <a:rPr lang="en-US" sz="3200" dirty="0"/>
              <a:t>Single cell technologies</a:t>
            </a:r>
            <a:endParaRPr lang="en-US" dirty="0"/>
          </a:p>
        </p:txBody>
      </p:sp>
      <p:sp>
        <p:nvSpPr>
          <p:cNvPr id="5" name="Rectangle 4"/>
          <p:cNvSpPr/>
          <p:nvPr/>
        </p:nvSpPr>
        <p:spPr>
          <a:xfrm>
            <a:off x="3511455" y="6320392"/>
            <a:ext cx="8471999" cy="369332"/>
          </a:xfrm>
          <a:prstGeom prst="rect">
            <a:avLst/>
          </a:prstGeom>
        </p:spPr>
        <p:txBody>
          <a:bodyPr wrap="none">
            <a:spAutoFit/>
          </a:bodyPr>
          <a:lstStyle/>
          <a:p>
            <a:r>
              <a:rPr lang="en-US" dirty="0" err="1">
                <a:latin typeface="+mj-lt"/>
              </a:rPr>
              <a:t>Svensson</a:t>
            </a:r>
            <a:r>
              <a:rPr lang="en-US" dirty="0">
                <a:latin typeface="+mj-lt"/>
              </a:rPr>
              <a:t>, etc., 2018, Nature Protocols https://</a:t>
            </a:r>
            <a:r>
              <a:rPr lang="en-US" dirty="0" err="1">
                <a:latin typeface="+mj-lt"/>
              </a:rPr>
              <a:t>www.nature.com</a:t>
            </a:r>
            <a:r>
              <a:rPr lang="en-US" dirty="0">
                <a:latin typeface="+mj-lt"/>
              </a:rPr>
              <a:t>/articles/nprot.2017.149</a:t>
            </a:r>
          </a:p>
        </p:txBody>
      </p:sp>
      <p:pic>
        <p:nvPicPr>
          <p:cNvPr id="8" name="Picture 7" descr="Chart, scatter chart&#10;&#10;Description automatically generated">
            <a:extLst>
              <a:ext uri="{FF2B5EF4-FFF2-40B4-BE49-F238E27FC236}">
                <a16:creationId xmlns:a16="http://schemas.microsoft.com/office/drawing/2014/main" id="{5119F23F-3241-764A-9A89-8390134FD201}"/>
              </a:ext>
            </a:extLst>
          </p:cNvPr>
          <p:cNvPicPr>
            <a:picLocks noChangeAspect="1"/>
          </p:cNvPicPr>
          <p:nvPr/>
        </p:nvPicPr>
        <p:blipFill>
          <a:blip r:embed="rId2"/>
          <a:stretch>
            <a:fillRect/>
          </a:stretch>
        </p:blipFill>
        <p:spPr>
          <a:xfrm>
            <a:off x="1376091" y="1242496"/>
            <a:ext cx="9977709" cy="4902200"/>
          </a:xfrm>
          <a:prstGeom prst="rect">
            <a:avLst/>
          </a:prstGeom>
        </p:spPr>
      </p:pic>
    </p:spTree>
    <p:extLst>
      <p:ext uri="{BB962C8B-B14F-4D97-AF65-F5344CB8AC3E}">
        <p14:creationId xmlns:p14="http://schemas.microsoft.com/office/powerpoint/2010/main" val="120893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1">
            <a:extLst>
              <a:ext uri="{FF2B5EF4-FFF2-40B4-BE49-F238E27FC236}">
                <a16:creationId xmlns:a16="http://schemas.microsoft.com/office/drawing/2014/main" id="{4638FBDE-7FF9-2341-9AF4-58EF7A9FC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997" y="1296538"/>
            <a:ext cx="8770994" cy="508873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6847983-9965-AF4E-B863-91AD6B90EA5E}"/>
              </a:ext>
            </a:extLst>
          </p:cNvPr>
          <p:cNvSpPr>
            <a:spLocks noGrp="1"/>
          </p:cNvSpPr>
          <p:nvPr>
            <p:ph type="title"/>
          </p:nvPr>
        </p:nvSpPr>
        <p:spPr>
          <a:xfrm>
            <a:off x="1242694" y="216618"/>
            <a:ext cx="10515600" cy="1325563"/>
          </a:xfrm>
        </p:spPr>
        <p:txBody>
          <a:bodyPr/>
          <a:lstStyle/>
          <a:p>
            <a:pPr algn="ctr"/>
            <a:r>
              <a:rPr lang="en-US" dirty="0"/>
              <a:t>High resolution biology</a:t>
            </a:r>
          </a:p>
        </p:txBody>
      </p:sp>
      <p:sp>
        <p:nvSpPr>
          <p:cNvPr id="4" name="TextBox 3">
            <a:extLst>
              <a:ext uri="{FF2B5EF4-FFF2-40B4-BE49-F238E27FC236}">
                <a16:creationId xmlns:a16="http://schemas.microsoft.com/office/drawing/2014/main" id="{691E33F7-B03D-CB4D-B5CC-A9DAF69840DE}"/>
              </a:ext>
            </a:extLst>
          </p:cNvPr>
          <p:cNvSpPr txBox="1"/>
          <p:nvPr/>
        </p:nvSpPr>
        <p:spPr>
          <a:xfrm>
            <a:off x="2114997" y="6538750"/>
            <a:ext cx="8318500" cy="369332"/>
          </a:xfrm>
          <a:prstGeom prst="rect">
            <a:avLst/>
          </a:prstGeom>
          <a:noFill/>
        </p:spPr>
        <p:txBody>
          <a:bodyPr wrap="square" rtlCol="0">
            <a:spAutoFit/>
          </a:bodyPr>
          <a:lstStyle/>
          <a:p>
            <a:r>
              <a:rPr lang="en-US" dirty="0"/>
              <a:t>Zhu, etc., </a:t>
            </a:r>
            <a:r>
              <a:rPr lang="en-US" i="1" dirty="0"/>
              <a:t>Nature Methods</a:t>
            </a:r>
            <a:r>
              <a:rPr lang="en-US" dirty="0"/>
              <a:t>, 2020, https://</a:t>
            </a:r>
            <a:r>
              <a:rPr lang="en-US" dirty="0" err="1"/>
              <a:t>www.nature.com</a:t>
            </a:r>
            <a:r>
              <a:rPr lang="en-US" dirty="0"/>
              <a:t>/articles/s41592-019-0691-5</a:t>
            </a:r>
            <a:endParaRPr lang="en-US" i="1" dirty="0"/>
          </a:p>
        </p:txBody>
      </p:sp>
    </p:spTree>
    <p:extLst>
      <p:ext uri="{BB962C8B-B14F-4D97-AF65-F5344CB8AC3E}">
        <p14:creationId xmlns:p14="http://schemas.microsoft.com/office/powerpoint/2010/main" val="112088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5BD-2B98-154B-B7CB-976C38B9FDB0}"/>
              </a:ext>
            </a:extLst>
          </p:cNvPr>
          <p:cNvSpPr>
            <a:spLocks noGrp="1"/>
          </p:cNvSpPr>
          <p:nvPr>
            <p:ph type="title"/>
          </p:nvPr>
        </p:nvSpPr>
        <p:spPr>
          <a:xfrm>
            <a:off x="768829" y="557784"/>
            <a:ext cx="3505495" cy="1622321"/>
          </a:xfrm>
        </p:spPr>
        <p:txBody>
          <a:bodyPr vert="horz" lIns="91440" tIns="45720" rIns="91440" bIns="45720" rtlCol="0" anchor="ctr">
            <a:normAutofit/>
          </a:bodyPr>
          <a:lstStyle/>
          <a:p>
            <a:r>
              <a:rPr lang="en-US" sz="4100" kern="1200">
                <a:solidFill>
                  <a:schemeClr val="tx1"/>
                </a:solidFill>
                <a:latin typeface="+mj-lt"/>
                <a:ea typeface="+mj-ea"/>
                <a:cs typeface="+mj-cs"/>
              </a:rPr>
              <a:t>High resolution biology</a:t>
            </a:r>
            <a:endParaRPr lang="en-US" sz="41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E25E6FC-8D09-1E45-A3C5-0000F2E4173E}"/>
              </a:ext>
            </a:extLst>
          </p:cNvPr>
          <p:cNvSpPr txBox="1"/>
          <p:nvPr/>
        </p:nvSpPr>
        <p:spPr>
          <a:xfrm>
            <a:off x="951196" y="5333667"/>
            <a:ext cx="3505494" cy="9906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https://genomebiology.biomedcentral.com/articles/10.1186/s13059-021-02519-4</a:t>
            </a:r>
            <a:endParaRPr lang="en-US" sz="2000" dirty="0"/>
          </a:p>
        </p:txBody>
      </p:sp>
      <p:sp>
        <p:nvSpPr>
          <p:cNvPr id="21"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Fig. 2">
            <a:extLst>
              <a:ext uri="{FF2B5EF4-FFF2-40B4-BE49-F238E27FC236}">
                <a16:creationId xmlns:a16="http://schemas.microsoft.com/office/drawing/2014/main" id="{087E00C0-D521-CF4D-9936-3E68B8F040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9056" y="344773"/>
            <a:ext cx="7474372" cy="5979494"/>
          </a:xfrm>
          <a:prstGeom prst="rect">
            <a:avLst/>
          </a:prstGeom>
          <a:solidFill>
            <a:srgbClr val="FFFFFF"/>
          </a:solidFill>
          <a:effectLst/>
        </p:spPr>
      </p:pic>
    </p:spTree>
    <p:extLst>
      <p:ext uri="{BB962C8B-B14F-4D97-AF65-F5344CB8AC3E}">
        <p14:creationId xmlns:p14="http://schemas.microsoft.com/office/powerpoint/2010/main" val="32114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Designing Experiments</a:t>
            </a:r>
          </a:p>
        </p:txBody>
      </p:sp>
      <p:sp>
        <p:nvSpPr>
          <p:cNvPr id="3" name="Content Placeholder 2"/>
          <p:cNvSpPr>
            <a:spLocks noGrp="1"/>
          </p:cNvSpPr>
          <p:nvPr>
            <p:ph idx="1"/>
          </p:nvPr>
        </p:nvSpPr>
        <p:spPr/>
        <p:txBody>
          <a:bodyPr>
            <a:normAutofit fontScale="92500"/>
          </a:bodyPr>
          <a:lstStyle/>
          <a:p>
            <a:pPr marL="0" indent="0">
              <a:buNone/>
            </a:pPr>
            <a:r>
              <a:rPr lang="en-US" dirty="0"/>
              <a:t>Beginning with the question of interest ( and working backwards )</a:t>
            </a:r>
          </a:p>
          <a:p>
            <a:r>
              <a:rPr lang="en-US" dirty="0"/>
              <a:t>The final step of an analysis is comparisons between sample/conditions, which means the application of a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r>
              <a:rPr lang="en-US" dirty="0"/>
              <a:t>You should know your final (DE) model and comparison contrasts before beginning your experiment.</a:t>
            </a:r>
          </a:p>
        </p:txBody>
      </p:sp>
    </p:spTree>
    <p:extLst>
      <p:ext uri="{BB962C8B-B14F-4D97-AF65-F5344CB8AC3E}">
        <p14:creationId xmlns:p14="http://schemas.microsoft.com/office/powerpoint/2010/main" val="124311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1EE2-FDD1-F547-B9A8-EF9ECBB259FD}"/>
              </a:ext>
            </a:extLst>
          </p:cNvPr>
          <p:cNvSpPr>
            <a:spLocks noGrp="1"/>
          </p:cNvSpPr>
          <p:nvPr>
            <p:ph type="title"/>
          </p:nvPr>
        </p:nvSpPr>
        <p:spPr/>
        <p:txBody>
          <a:bodyPr/>
          <a:lstStyle/>
          <a:p>
            <a:pPr algn="ctr"/>
            <a:r>
              <a:rPr lang="en-US" dirty="0"/>
              <a:t>How many cells to target?</a:t>
            </a:r>
          </a:p>
        </p:txBody>
      </p:sp>
      <p:sp>
        <p:nvSpPr>
          <p:cNvPr id="3" name="Content Placeholder 2">
            <a:extLst>
              <a:ext uri="{FF2B5EF4-FFF2-40B4-BE49-F238E27FC236}">
                <a16:creationId xmlns:a16="http://schemas.microsoft.com/office/drawing/2014/main" id="{2C9E58D1-783B-EE4E-B184-F1E19E11BB0B}"/>
              </a:ext>
            </a:extLst>
          </p:cNvPr>
          <p:cNvSpPr>
            <a:spLocks noGrp="1"/>
          </p:cNvSpPr>
          <p:nvPr>
            <p:ph idx="1"/>
          </p:nvPr>
        </p:nvSpPr>
        <p:spPr/>
        <p:txBody>
          <a:bodyPr>
            <a:normAutofit fontScale="92500"/>
          </a:bodyPr>
          <a:lstStyle/>
          <a:p>
            <a:r>
              <a:rPr lang="en-US" dirty="0"/>
              <a:t>The number of cells to target can be estimated based on:</a:t>
            </a:r>
          </a:p>
          <a:p>
            <a:pPr lvl="1"/>
            <a:r>
              <a:rPr lang="en-US" dirty="0"/>
              <a:t>The expected heterogeneity of all cells in a sample</a:t>
            </a:r>
          </a:p>
          <a:p>
            <a:pPr lvl="1"/>
            <a:r>
              <a:rPr lang="en-US" dirty="0"/>
              <a:t>The minimum frequency expected of a particular cell type within the sample, and</a:t>
            </a:r>
          </a:p>
          <a:p>
            <a:pPr lvl="1"/>
            <a:r>
              <a:rPr lang="en-US" dirty="0"/>
              <a:t>The minimum number of cells of each type desired in the resulting data set. </a:t>
            </a:r>
          </a:p>
          <a:p>
            <a:r>
              <a:rPr lang="en-US" dirty="0"/>
              <a:t>With this information, a negative binomial distribution can be used to estimate the number of cells likely to capture at least a set number of cells from your rarest cell type.</a:t>
            </a:r>
            <a:endParaRPr lang="en-US" sz="2000" dirty="0"/>
          </a:p>
          <a:p>
            <a:r>
              <a:rPr lang="en-US" dirty="0"/>
              <a:t>For example, if we sequence a mixture of ∼10 cell types where the frequency of the rarest cell type is ∼0.03, then we would need to sequence ∼2250 cells to have a 90% chance of capturing at least 50 of those rare cells.</a:t>
            </a:r>
          </a:p>
        </p:txBody>
      </p:sp>
      <p:sp>
        <p:nvSpPr>
          <p:cNvPr id="4" name="Rectangle 3">
            <a:extLst>
              <a:ext uri="{FF2B5EF4-FFF2-40B4-BE49-F238E27FC236}">
                <a16:creationId xmlns:a16="http://schemas.microsoft.com/office/drawing/2014/main" id="{F453792C-244B-D44E-B54F-391CBBC040FC}"/>
              </a:ext>
            </a:extLst>
          </p:cNvPr>
          <p:cNvSpPr/>
          <p:nvPr/>
        </p:nvSpPr>
        <p:spPr>
          <a:xfrm>
            <a:off x="6676038" y="6176963"/>
            <a:ext cx="5254965" cy="461665"/>
          </a:xfrm>
          <a:prstGeom prst="rect">
            <a:avLst/>
          </a:prstGeom>
        </p:spPr>
        <p:txBody>
          <a:bodyPr wrap="none">
            <a:spAutoFit/>
          </a:bodyPr>
          <a:lstStyle/>
          <a:p>
            <a:r>
              <a:rPr lang="en-US" sz="2400" u="sng" dirty="0">
                <a:solidFill>
                  <a:srgbClr val="006FB7"/>
                </a:solidFill>
                <a:latin typeface="Merriweather"/>
                <a:hlinkClick r:id="rId2"/>
              </a:rPr>
              <a:t>www.satijalab.org/howmanycells</a:t>
            </a:r>
            <a:endParaRPr lang="en-US" sz="2400" dirty="0"/>
          </a:p>
        </p:txBody>
      </p:sp>
    </p:spTree>
    <p:extLst>
      <p:ext uri="{BB962C8B-B14F-4D97-AF65-F5344CB8AC3E}">
        <p14:creationId xmlns:p14="http://schemas.microsoft.com/office/powerpoint/2010/main" val="41186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rules for preparing samples</a:t>
            </a:r>
          </a:p>
        </p:txBody>
      </p:sp>
      <p:sp>
        <p:nvSpPr>
          <p:cNvPr id="2" name="Content Placeholder 1"/>
          <p:cNvSpPr>
            <a:spLocks noGrp="1"/>
          </p:cNvSpPr>
          <p:nvPr>
            <p:ph idx="1"/>
          </p:nvPr>
        </p:nvSpPr>
        <p:spPr>
          <a:xfrm>
            <a:off x="1020726" y="1690688"/>
            <a:ext cx="10100930" cy="4347041"/>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dirty="0"/>
              <a:t>If cells clumps or cell debris are observed, filter cells using a cell strainer with an appropriate pore size</a:t>
            </a:r>
          </a:p>
          <a:p>
            <a:r>
              <a:rPr lang="en-US" sz="2400" dirty="0"/>
              <a:t>Determine the cell concentration using a Countess® II Automated Cell Counter or other cell counting device</a:t>
            </a:r>
          </a:p>
          <a:p>
            <a:r>
              <a:rPr lang="en-US" sz="2400" dirty="0"/>
              <a:t>Initial cell count depends on the target, however, expect at least 50% loss in the final stages and loss during cleanup</a:t>
            </a:r>
          </a:p>
        </p:txBody>
      </p:sp>
    </p:spTree>
    <p:extLst>
      <p:ext uri="{BB962C8B-B14F-4D97-AF65-F5344CB8AC3E}">
        <p14:creationId xmlns:p14="http://schemas.microsoft.com/office/powerpoint/2010/main" val="56905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01D-4556-114F-BAD7-77A2C0802648}"/>
              </a:ext>
            </a:extLst>
          </p:cNvPr>
          <p:cNvSpPr>
            <a:spLocks noGrp="1"/>
          </p:cNvSpPr>
          <p:nvPr>
            <p:ph type="title"/>
          </p:nvPr>
        </p:nvSpPr>
        <p:spPr/>
        <p:txBody>
          <a:bodyPr/>
          <a:lstStyle/>
          <a:p>
            <a:r>
              <a:rPr lang="en-US" dirty="0"/>
              <a:t>Multiplexing – cell hashing</a:t>
            </a:r>
          </a:p>
        </p:txBody>
      </p:sp>
      <p:pic>
        <p:nvPicPr>
          <p:cNvPr id="6" name="Content Placeholder 5" descr="A close up of a map&#10;&#10;Description automatically generated">
            <a:extLst>
              <a:ext uri="{FF2B5EF4-FFF2-40B4-BE49-F238E27FC236}">
                <a16:creationId xmlns:a16="http://schemas.microsoft.com/office/drawing/2014/main" id="{81A6D0C7-9275-C545-9E89-9E07734DD29C}"/>
              </a:ext>
            </a:extLst>
          </p:cNvPr>
          <p:cNvPicPr>
            <a:picLocks noGrp="1" noChangeAspect="1"/>
          </p:cNvPicPr>
          <p:nvPr>
            <p:ph idx="1"/>
          </p:nvPr>
        </p:nvPicPr>
        <p:blipFill>
          <a:blip r:embed="rId2"/>
          <a:stretch>
            <a:fillRect/>
          </a:stretch>
        </p:blipFill>
        <p:spPr>
          <a:xfrm>
            <a:off x="2911219" y="1330987"/>
            <a:ext cx="6612609" cy="5347587"/>
          </a:xfrm>
        </p:spPr>
      </p:pic>
      <p:sp>
        <p:nvSpPr>
          <p:cNvPr id="4" name="Rectangle 3">
            <a:extLst>
              <a:ext uri="{FF2B5EF4-FFF2-40B4-BE49-F238E27FC236}">
                <a16:creationId xmlns:a16="http://schemas.microsoft.com/office/drawing/2014/main" id="{ECFF052D-B254-6145-B820-C63B4CDD7945}"/>
              </a:ext>
            </a:extLst>
          </p:cNvPr>
          <p:cNvSpPr/>
          <p:nvPr/>
        </p:nvSpPr>
        <p:spPr>
          <a:xfrm>
            <a:off x="5806085" y="228545"/>
            <a:ext cx="6385915" cy="369332"/>
          </a:xfrm>
          <a:prstGeom prst="rect">
            <a:avLst/>
          </a:prstGeom>
        </p:spPr>
        <p:txBody>
          <a:bodyPr wrap="none">
            <a:spAutoFit/>
          </a:bodyPr>
          <a:lstStyle/>
          <a:p>
            <a:r>
              <a:rPr lang="en-US" dirty="0" err="1"/>
              <a:t>MULTIseq</a:t>
            </a:r>
            <a:r>
              <a:rPr lang="en-US" dirty="0"/>
              <a:t> - </a:t>
            </a:r>
            <a:r>
              <a:rPr lang="en-US" dirty="0">
                <a:hlinkClick r:id="rId3"/>
              </a:rPr>
              <a:t>https://www.nature.com/articles/s41592-019-0433-8</a:t>
            </a:r>
            <a:endParaRPr lang="en-US" dirty="0"/>
          </a:p>
        </p:txBody>
      </p:sp>
      <p:sp>
        <p:nvSpPr>
          <p:cNvPr id="3" name="Rectangle 2">
            <a:extLst>
              <a:ext uri="{FF2B5EF4-FFF2-40B4-BE49-F238E27FC236}">
                <a16:creationId xmlns:a16="http://schemas.microsoft.com/office/drawing/2014/main" id="{4826E289-B70E-494B-9588-AD0DD6723213}"/>
              </a:ext>
            </a:extLst>
          </p:cNvPr>
          <p:cNvSpPr/>
          <p:nvPr/>
        </p:nvSpPr>
        <p:spPr>
          <a:xfrm>
            <a:off x="8921288" y="658574"/>
            <a:ext cx="3155800" cy="369332"/>
          </a:xfrm>
          <a:prstGeom prst="rect">
            <a:avLst/>
          </a:prstGeom>
        </p:spPr>
        <p:txBody>
          <a:bodyPr wrap="none">
            <a:spAutoFit/>
          </a:bodyPr>
          <a:lstStyle/>
          <a:p>
            <a:r>
              <a:rPr lang="en-US" dirty="0">
                <a:hlinkClick r:id="rId4"/>
              </a:rPr>
              <a:t>https://satijalab.org/costpercell</a:t>
            </a:r>
            <a:endParaRPr lang="en-US" dirty="0"/>
          </a:p>
        </p:txBody>
      </p:sp>
    </p:spTree>
    <p:extLst>
      <p:ext uri="{BB962C8B-B14F-4D97-AF65-F5344CB8AC3E}">
        <p14:creationId xmlns:p14="http://schemas.microsoft.com/office/powerpoint/2010/main" val="3426494592"/>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11939</TotalTime>
  <Words>1264</Words>
  <Application>Microsoft Macintosh PowerPoint</Application>
  <PresentationFormat>Widescreen</PresentationFormat>
  <Paragraphs>131</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Merriweather</vt:lpstr>
      <vt:lpstr>Open Sans</vt:lpstr>
      <vt:lpstr>Office Theme</vt:lpstr>
      <vt:lpstr>Single Cell Transcriptomics</vt:lpstr>
      <vt:lpstr>High resolution biology</vt:lpstr>
      <vt:lpstr>Single cell technologies</vt:lpstr>
      <vt:lpstr>High resolution biology</vt:lpstr>
      <vt:lpstr>High resolution biology</vt:lpstr>
      <vt:lpstr>Designing Experiments</vt:lpstr>
      <vt:lpstr>How many cells to target?</vt:lpstr>
      <vt:lpstr>General rules for preparing samples</vt:lpstr>
      <vt:lpstr>Multiplexing – cell hashing</vt:lpstr>
      <vt:lpstr>Multiplexing – cell hashing</vt:lpstr>
      <vt:lpstr>Sequencing Depth</vt:lpstr>
      <vt:lpstr>Sequencing - Characterization of transcripts, or differential gene expression</vt:lpstr>
      <vt:lpstr>Read length matters (10x slide)</vt:lpstr>
      <vt:lpstr>Doublet detection</vt:lpstr>
      <vt:lpstr>Sequencing, V3</vt:lpstr>
      <vt:lpstr>Cost Estimation</vt:lpstr>
      <vt:lpstr>Be Consistent</vt:lpstr>
      <vt:lpstr>Single Cell RNASeq Analysis</vt:lpstr>
      <vt:lpstr>Genomics and Bioinformatics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dc:title>
  <dc:creator>Matthew Lee Settles</dc:creator>
  <cp:lastModifiedBy>Jie Li</cp:lastModifiedBy>
  <cp:revision>236</cp:revision>
  <dcterms:created xsi:type="dcterms:W3CDTF">2015-10-30T02:31:30Z</dcterms:created>
  <dcterms:modified xsi:type="dcterms:W3CDTF">2022-03-23T18:50:27Z</dcterms:modified>
</cp:coreProperties>
</file>