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8"/>
    <p:restoredTop sz="94719"/>
  </p:normalViewPr>
  <p:slideViewPr>
    <p:cSldViewPr snapToGrid="0">
      <p:cViewPr varScale="1">
        <p:scale>
          <a:sx n="23" d="100"/>
          <a:sy n="23" d="100"/>
        </p:scale>
        <p:origin x="269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5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C638F1-BF23-4EE4-02B4-CA69C9298995}"/>
              </a:ext>
            </a:extLst>
          </p:cNvPr>
          <p:cNvSpPr txBox="1"/>
          <p:nvPr/>
        </p:nvSpPr>
        <p:spPr>
          <a:xfrm>
            <a:off x="4991100" y="410936"/>
            <a:ext cx="21316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PieVal</a:t>
            </a:r>
            <a:r>
              <a:rPr lang="en-US" sz="4800" dirty="0"/>
              <a:t>: an Open-Source, Efficient, Secure, Gamified, Rapid Document Classification Annotation Tool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4718C0E-5634-F5E7-8D92-52A9555C00A6}"/>
              </a:ext>
            </a:extLst>
          </p:cNvPr>
          <p:cNvSpPr/>
          <p:nvPr/>
        </p:nvSpPr>
        <p:spPr>
          <a:xfrm>
            <a:off x="28475039" y="1956103"/>
            <a:ext cx="2647442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4414FA1-AE0E-7175-E269-5A906376871B}"/>
              </a:ext>
            </a:extLst>
          </p:cNvPr>
          <p:cNvSpPr/>
          <p:nvPr/>
        </p:nvSpPr>
        <p:spPr>
          <a:xfrm>
            <a:off x="29798760" y="96611"/>
            <a:ext cx="3119640" cy="1200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CA4DC57C-4630-9FF0-4631-526EC8510AA3}"/>
              </a:ext>
            </a:extLst>
          </p:cNvPr>
          <p:cNvSpPr/>
          <p:nvPr/>
        </p:nvSpPr>
        <p:spPr>
          <a:xfrm>
            <a:off x="26596730" y="96611"/>
            <a:ext cx="2661140" cy="1200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 descr="A yellow and grey circle with a letter v&#10;&#10;Description automatically generated">
            <a:extLst>
              <a:ext uri="{FF2B5EF4-FFF2-40B4-BE49-F238E27FC236}">
                <a16:creationId xmlns:a16="http://schemas.microsoft.com/office/drawing/2014/main" id="{F93EB1F9-E672-664A-A8B1-451FB435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8" y="15454"/>
            <a:ext cx="3660530" cy="3265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0E1971-2FE4-7B21-68E3-C341D37EC23A}"/>
              </a:ext>
            </a:extLst>
          </p:cNvPr>
          <p:cNvSpPr txBox="1"/>
          <p:nvPr/>
        </p:nvSpPr>
        <p:spPr>
          <a:xfrm>
            <a:off x="379976" y="3809342"/>
            <a:ext cx="22251424" cy="509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 much as </a:t>
            </a: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83% of biomedical information is contained within clinical notes </a:t>
            </a: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Advancing </a:t>
            </a: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Natural Language Processing </a:t>
            </a: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(NLP) tools</a:t>
            </a:r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can</a:t>
            </a: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address this challenge.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NLP is bottlenecked by the need for annotated datasets </a:t>
            </a: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model training and evaluation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Annotated data 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 expensive 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due to the need for highly trained personnel and the time required for annotation.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Expertise is required but inefficient annotation tools are not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developed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PieVal</a:t>
            </a: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 web-based, secure, high-throughput document classification annotation tool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 level annotations in </a:t>
            </a: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less than 30 seconds per document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based on 20K annotations captured to-date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7BC63-F3B5-5BE1-4196-357F17FDB726}"/>
              </a:ext>
            </a:extLst>
          </p:cNvPr>
          <p:cNvSpPr txBox="1"/>
          <p:nvPr/>
        </p:nvSpPr>
        <p:spPr>
          <a:xfrm>
            <a:off x="33358540" y="21693190"/>
            <a:ext cx="1101634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Use-Cases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Bone Marrow Biopsy Reports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300 documents annotated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ANN learner trained with output achieves 96%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Blast 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 documents annotated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Expert system derived (regex plus rules) to extract 3 different blast percentages from various pathology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Bone Marrow Markers (cd34, cd117)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 documents annotated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Expert system derived (regex plus rules) to extract 2 different bone marrow markers from various pathology reports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A6A01-215E-B7AF-E791-54879F009B56}"/>
              </a:ext>
            </a:extLst>
          </p:cNvPr>
          <p:cNvSpPr txBox="1"/>
          <p:nvPr/>
        </p:nvSpPr>
        <p:spPr>
          <a:xfrm>
            <a:off x="15606747" y="41935097"/>
            <a:ext cx="17383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References</a:t>
            </a: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Murdoch TB, </a:t>
            </a:r>
            <a:r>
              <a:rPr lang="en-US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Detsky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AS. The Inevitable Application of Big Data to Health Care. </a:t>
            </a:r>
            <a:r>
              <a:rPr lang="en-US" sz="3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JAMA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2013;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309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:1351--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9F170-92E8-A6F0-15A4-653516B29EAF}"/>
              </a:ext>
            </a:extLst>
          </p:cNvPr>
          <p:cNvSpPr txBox="1"/>
          <p:nvPr/>
        </p:nvSpPr>
        <p:spPr>
          <a:xfrm>
            <a:off x="4991100" y="1980596"/>
            <a:ext cx="2191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Albert William </a:t>
            </a:r>
            <a:r>
              <a:rPr lang="en-US" sz="3200" dirty="0" err="1"/>
              <a:t>Riedl</a:t>
            </a:r>
            <a:r>
              <a:rPr lang="en-US" sz="3200" dirty="0"/>
              <a:t>, MS</a:t>
            </a:r>
            <a:r>
              <a:rPr lang="en-US" sz="3200" baseline="30000" dirty="0"/>
              <a:t>1</a:t>
            </a:r>
            <a:r>
              <a:rPr lang="en-US" sz="3200" dirty="0"/>
              <a:t>; Aaron Seth Rosenberg, MD</a:t>
            </a:r>
            <a:r>
              <a:rPr lang="en-US" sz="3200" baseline="30000" dirty="0"/>
              <a:t>1</a:t>
            </a:r>
            <a:r>
              <a:rPr lang="en-US" sz="3200" dirty="0"/>
              <a:t>;  JP Graff, DO</a:t>
            </a:r>
            <a:r>
              <a:rPr lang="en-US" sz="3200" baseline="30000" dirty="0"/>
              <a:t>1</a:t>
            </a:r>
            <a:r>
              <a:rPr lang="en-US" sz="3200" dirty="0"/>
              <a:t>; Matthew S Renquist</a:t>
            </a:r>
            <a:r>
              <a:rPr lang="en-US" sz="3200" baseline="30000" dirty="0"/>
              <a:t>1</a:t>
            </a:r>
            <a:r>
              <a:rPr lang="en-US" sz="3200" dirty="0"/>
              <a:t>; Joseph M Cawood</a:t>
            </a:r>
            <a:r>
              <a:rPr lang="en-US" sz="3200" baseline="30000" dirty="0"/>
              <a:t>1</a:t>
            </a:r>
            <a:r>
              <a:rPr lang="en-US" sz="3200" dirty="0"/>
              <a:t>; </a:t>
            </a:r>
          </a:p>
          <a:p>
            <a:pPr algn="ctr"/>
            <a:r>
              <a:rPr lang="en-US" sz="3200" dirty="0"/>
              <a:t>Nicholas R Anderson, PhD </a:t>
            </a:r>
            <a:r>
              <a:rPr lang="en-US" sz="3200" baseline="30000" dirty="0"/>
              <a:t>1</a:t>
            </a:r>
            <a:endParaRPr lang="en-US" sz="3200" dirty="0"/>
          </a:p>
          <a:p>
            <a:pPr algn="ctr"/>
            <a:r>
              <a:rPr lang="en-US" sz="3200" baseline="30000" dirty="0"/>
              <a:t>1</a:t>
            </a:r>
            <a:r>
              <a:rPr lang="en-US" sz="3200" dirty="0"/>
              <a:t> University of California at Davis, Sacramento 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3F37D-671B-DDB7-65C8-B66A61AE104D}"/>
              </a:ext>
            </a:extLst>
          </p:cNvPr>
          <p:cNvSpPr txBox="1"/>
          <p:nvPr/>
        </p:nvSpPr>
        <p:spPr>
          <a:xfrm>
            <a:off x="26408721" y="5812168"/>
            <a:ext cx="6449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Check us out on GitHub for: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More extensive Documentation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Implementation 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882A2-2CA0-4A21-759B-2DE40FF44920}"/>
              </a:ext>
            </a:extLst>
          </p:cNvPr>
          <p:cNvSpPr txBox="1"/>
          <p:nvPr/>
        </p:nvSpPr>
        <p:spPr>
          <a:xfrm>
            <a:off x="816430" y="16220930"/>
            <a:ext cx="124416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Built for continuous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key to this integration is the relationship between labels and prompts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Labels are a machine learning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Prompts are human readable ‘label’ used in </a:t>
            </a:r>
            <a:r>
              <a:rPr lang="en-US" sz="3200" dirty="0" err="1"/>
              <a:t>PieVal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PieVal</a:t>
            </a:r>
            <a:r>
              <a:rPr lang="en-US" sz="3200" dirty="0"/>
              <a:t> tests the assertion that a prompt (aka label) and some data are concordant – thus creating labels that can be used to train machine learning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After you have a deployed model, you can feed the machine generated </a:t>
            </a:r>
            <a:r>
              <a:rPr lang="en-US" sz="3200" dirty="0" err="1"/>
              <a:t>lables</a:t>
            </a:r>
            <a:r>
              <a:rPr lang="en-US" sz="3200" dirty="0"/>
              <a:t> back into </a:t>
            </a:r>
            <a:r>
              <a:rPr lang="en-US" sz="3200" dirty="0" err="1"/>
              <a:t>PieVal</a:t>
            </a:r>
            <a:r>
              <a:rPr lang="en-US" sz="3200" dirty="0"/>
              <a:t> for validation and to monitor drift over time</a:t>
            </a:r>
          </a:p>
          <a:p>
            <a:endParaRPr lang="en-US" sz="3200" dirty="0"/>
          </a:p>
        </p:txBody>
      </p:sp>
      <p:pic>
        <p:nvPicPr>
          <p:cNvPr id="44" name="Picture 4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835E09-7AE6-D52E-943A-14974E6D23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2"/>
          <a:stretch/>
        </p:blipFill>
        <p:spPr>
          <a:xfrm>
            <a:off x="465948" y="22829118"/>
            <a:ext cx="21274361" cy="87495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6CA983B-EA02-C97D-1250-9AC6355D51F9}"/>
              </a:ext>
            </a:extLst>
          </p:cNvPr>
          <p:cNvSpPr txBox="1"/>
          <p:nvPr/>
        </p:nvSpPr>
        <p:spPr>
          <a:xfrm>
            <a:off x="16459200" y="24745039"/>
            <a:ext cx="158914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Annotations as assertion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Asking about agreement allows for a consistent User Interface not matter what data OR the number of classes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Users presented with Prompt and Data and asked if the prompt applies to the 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Agree – yes, it does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Review – Unclear, and I have enough expertise to help clarify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Pass – Unclear, and I don’t have enough expertise to clarify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Disagree – No, it does not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Multi-class annotations include a ‘correction’ workflow when disagreement is selected</a:t>
            </a:r>
          </a:p>
        </p:txBody>
      </p:sp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FE52F402-1F2C-90DF-EF2D-48191EE0B6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83"/>
          <a:stretch/>
        </p:blipFill>
        <p:spPr>
          <a:xfrm>
            <a:off x="14270434" y="30650189"/>
            <a:ext cx="17825330" cy="885693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3AADF28-64CC-0DD2-CDA5-2E641E1FABF3}"/>
              </a:ext>
            </a:extLst>
          </p:cNvPr>
          <p:cNvSpPr txBox="1"/>
          <p:nvPr/>
        </p:nvSpPr>
        <p:spPr>
          <a:xfrm>
            <a:off x="15574878" y="39852506"/>
            <a:ext cx="16775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Gamefied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– Leaderboard with Gold, Silver Bronze Medals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Use friendly competition to incentivize annotation adherence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723D1FB-A3D1-E221-1AF1-6C9B2F2E0007}"/>
              </a:ext>
            </a:extLst>
          </p:cNvPr>
          <p:cNvGrpSpPr/>
          <p:nvPr/>
        </p:nvGrpSpPr>
        <p:grpSpPr>
          <a:xfrm>
            <a:off x="2039234" y="9465964"/>
            <a:ext cx="28069339" cy="11066859"/>
            <a:chOff x="1017418" y="9107148"/>
            <a:chExt cx="28069339" cy="1106685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425F107-BEB1-93F9-04D3-3EF2B34B60B8}"/>
                </a:ext>
              </a:extLst>
            </p:cNvPr>
            <p:cNvSpPr/>
            <p:nvPr/>
          </p:nvSpPr>
          <p:spPr>
            <a:xfrm>
              <a:off x="1017418" y="9475858"/>
              <a:ext cx="6325314" cy="5573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On Ramp</a:t>
              </a:r>
            </a:p>
            <a:p>
              <a:pPr algn="ctr"/>
              <a:r>
                <a:rPr lang="en-US" sz="3200" b="1" dirty="0"/>
                <a:t>- Problem formulation</a:t>
              </a:r>
            </a:p>
            <a:p>
              <a:pPr algn="ctr"/>
              <a:r>
                <a:rPr lang="en-US" sz="3200" b="1" dirty="0"/>
                <a:t>- Exploratory Data Analysis</a:t>
              </a:r>
            </a:p>
            <a:p>
              <a:pPr algn="ctr"/>
              <a:r>
                <a:rPr lang="en-US" sz="3200" b="1" dirty="0"/>
                <a:t>- Data Pre-Processing steps defined</a:t>
              </a:r>
            </a:p>
            <a:p>
              <a:pPr algn="ctr"/>
              <a:r>
                <a:rPr lang="en-US" sz="3200" b="1" dirty="0"/>
                <a:t>- Labels and Prompts are defined and linked</a:t>
              </a:r>
            </a:p>
          </p:txBody>
        </p:sp>
        <p:sp>
          <p:nvSpPr>
            <p:cNvPr id="7" name="Predefined Process 6">
              <a:extLst>
                <a:ext uri="{FF2B5EF4-FFF2-40B4-BE49-F238E27FC236}">
                  <a16:creationId xmlns:a16="http://schemas.microsoft.com/office/drawing/2014/main" id="{B76C9ED4-3365-99B3-70C4-B022298327AA}"/>
                </a:ext>
              </a:extLst>
            </p:cNvPr>
            <p:cNvSpPr/>
            <p:nvPr/>
          </p:nvSpPr>
          <p:spPr>
            <a:xfrm>
              <a:off x="9360161" y="13111709"/>
              <a:ext cx="6174623" cy="2887041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/>
                <a:t>PieVal</a:t>
              </a:r>
              <a:endParaRPr lang="en-US" sz="3200" b="1" dirty="0"/>
            </a:p>
            <a:p>
              <a:pPr algn="ctr"/>
              <a:r>
                <a:rPr lang="en-US" sz="3200" dirty="0"/>
                <a:t>Label Capture For training/derivation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Label Evaluation for Rehearsal/Updates</a:t>
              </a:r>
            </a:p>
          </p:txBody>
        </p:sp>
        <p:sp>
          <p:nvSpPr>
            <p:cNvPr id="8" name="Predefined Process 7">
              <a:extLst>
                <a:ext uri="{FF2B5EF4-FFF2-40B4-BE49-F238E27FC236}">
                  <a16:creationId xmlns:a16="http://schemas.microsoft.com/office/drawing/2014/main" id="{728F99B5-5778-B0C0-C697-C64C8F57F89B}"/>
                </a:ext>
              </a:extLst>
            </p:cNvPr>
            <p:cNvSpPr/>
            <p:nvPr/>
          </p:nvSpPr>
          <p:spPr>
            <a:xfrm>
              <a:off x="14002155" y="9591626"/>
              <a:ext cx="6856378" cy="2643620"/>
            </a:xfrm>
            <a:prstGeom prst="flowChartPredefined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Model Training/Rehearsal</a:t>
              </a:r>
            </a:p>
            <a:p>
              <a:pPr algn="ctr"/>
              <a:r>
                <a:rPr lang="en-US" sz="3200" b="1" dirty="0"/>
                <a:t>Or</a:t>
              </a:r>
            </a:p>
            <a:p>
              <a:pPr algn="ctr"/>
              <a:r>
                <a:rPr lang="en-US" sz="3200" b="1" dirty="0"/>
                <a:t>Algorithm Derivation/Updates</a:t>
              </a:r>
            </a:p>
          </p:txBody>
        </p:sp>
        <p:sp>
          <p:nvSpPr>
            <p:cNvPr id="9" name="Predefined Process 8">
              <a:extLst>
                <a:ext uri="{FF2B5EF4-FFF2-40B4-BE49-F238E27FC236}">
                  <a16:creationId xmlns:a16="http://schemas.microsoft.com/office/drawing/2014/main" id="{2BEC006E-868A-225F-BCAA-7636D6168690}"/>
                </a:ext>
              </a:extLst>
            </p:cNvPr>
            <p:cNvSpPr/>
            <p:nvPr/>
          </p:nvSpPr>
          <p:spPr>
            <a:xfrm>
              <a:off x="19367574" y="13174617"/>
              <a:ext cx="5811083" cy="2887040"/>
            </a:xfrm>
            <a:prstGeom prst="flowChartPredefined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Deployment</a:t>
              </a:r>
            </a:p>
          </p:txBody>
        </p:sp>
        <p:sp>
          <p:nvSpPr>
            <p:cNvPr id="13" name="Predefined Process 12">
              <a:extLst>
                <a:ext uri="{FF2B5EF4-FFF2-40B4-BE49-F238E27FC236}">
                  <a16:creationId xmlns:a16="http://schemas.microsoft.com/office/drawing/2014/main" id="{5F0AEE68-8995-8C21-55F9-4177885E644B}"/>
                </a:ext>
              </a:extLst>
            </p:cNvPr>
            <p:cNvSpPr/>
            <p:nvPr/>
          </p:nvSpPr>
          <p:spPr>
            <a:xfrm>
              <a:off x="14002155" y="17530387"/>
              <a:ext cx="6856378" cy="2643620"/>
            </a:xfrm>
            <a:prstGeom prst="flowChartPredefined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Monitoring</a:t>
              </a:r>
            </a:p>
            <a:p>
              <a:pPr algn="ctr"/>
              <a:r>
                <a:rPr lang="en-US" sz="3200" b="1" dirty="0"/>
                <a:t>Feed Model predictions or Algorithmic outputs into </a:t>
              </a:r>
              <a:r>
                <a:rPr lang="en-US" sz="3200" b="1" dirty="0" err="1"/>
                <a:t>PieVal</a:t>
              </a:r>
              <a:r>
                <a:rPr lang="en-US" sz="3200" b="1" dirty="0"/>
                <a:t> as ‘Prompts’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03883F-A69E-DD87-F0EC-398C5CB0508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7342732" y="12262358"/>
              <a:ext cx="2017428" cy="2292872"/>
            </a:xfrm>
            <a:prstGeom prst="straightConnector1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D72715AC-B540-3F83-3A2F-9007D7EC31D2}"/>
                </a:ext>
              </a:extLst>
            </p:cNvPr>
            <p:cNvCxnSpPr>
              <a:cxnSpLocks/>
              <a:stCxn id="7" idx="0"/>
              <a:endCxn id="8" idx="1"/>
            </p:cNvCxnSpPr>
            <p:nvPr/>
          </p:nvCxnSpPr>
          <p:spPr>
            <a:xfrm rot="5400000" flipH="1" flipV="1">
              <a:off x="12125676" y="11235232"/>
              <a:ext cx="2198274" cy="1554683"/>
            </a:xfrm>
            <a:prstGeom prst="curvedConnector2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0B5DB52-836B-0A33-8109-9677C71388E4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20858532" y="10913436"/>
              <a:ext cx="1414583" cy="2261182"/>
            </a:xfrm>
            <a:prstGeom prst="curvedConnector2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BFDB1572-0374-356E-4BA0-A95E3B86B769}"/>
                </a:ext>
              </a:extLst>
            </p:cNvPr>
            <p:cNvCxnSpPr>
              <a:cxnSpLocks/>
              <a:stCxn id="7" idx="3"/>
              <a:endCxn id="13" idx="0"/>
            </p:cNvCxnSpPr>
            <p:nvPr/>
          </p:nvCxnSpPr>
          <p:spPr>
            <a:xfrm>
              <a:off x="15534784" y="14555231"/>
              <a:ext cx="1895560" cy="2975156"/>
            </a:xfrm>
            <a:prstGeom prst="curvedConnector2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EFB64E69-F31D-5770-5F10-67CC519BAAE5}"/>
                </a:ext>
              </a:extLst>
            </p:cNvPr>
            <p:cNvCxnSpPr>
              <a:cxnSpLocks/>
              <a:stCxn id="13" idx="1"/>
              <a:endCxn id="7" idx="2"/>
            </p:cNvCxnSpPr>
            <p:nvPr/>
          </p:nvCxnSpPr>
          <p:spPr>
            <a:xfrm rot="10800000">
              <a:off x="12447474" y="15998751"/>
              <a:ext cx="1554683" cy="2853446"/>
            </a:xfrm>
            <a:prstGeom prst="curvedConnector2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Snip Single Corner Rectangle 69">
              <a:extLst>
                <a:ext uri="{FF2B5EF4-FFF2-40B4-BE49-F238E27FC236}">
                  <a16:creationId xmlns:a16="http://schemas.microsoft.com/office/drawing/2014/main" id="{8897C59D-0D7D-173D-1BD9-F5DC46815701}"/>
                </a:ext>
              </a:extLst>
            </p:cNvPr>
            <p:cNvSpPr/>
            <p:nvPr/>
          </p:nvSpPr>
          <p:spPr>
            <a:xfrm>
              <a:off x="26183913" y="9107148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nip Single Corner Rectangle 70">
              <a:extLst>
                <a:ext uri="{FF2B5EF4-FFF2-40B4-BE49-F238E27FC236}">
                  <a16:creationId xmlns:a16="http://schemas.microsoft.com/office/drawing/2014/main" id="{593E8336-7FFC-4B68-DA08-CAC39FA46107}"/>
                </a:ext>
              </a:extLst>
            </p:cNvPr>
            <p:cNvSpPr/>
            <p:nvPr/>
          </p:nvSpPr>
          <p:spPr>
            <a:xfrm>
              <a:off x="25790038" y="9458928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nip Single Corner Rectangle 71">
              <a:extLst>
                <a:ext uri="{FF2B5EF4-FFF2-40B4-BE49-F238E27FC236}">
                  <a16:creationId xmlns:a16="http://schemas.microsoft.com/office/drawing/2014/main" id="{C22233B7-3EE5-6E15-ABD4-EC6F614B1D95}"/>
                </a:ext>
              </a:extLst>
            </p:cNvPr>
            <p:cNvSpPr/>
            <p:nvPr/>
          </p:nvSpPr>
          <p:spPr>
            <a:xfrm>
              <a:off x="25389835" y="9749108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UN-</a:t>
              </a:r>
              <a:r>
                <a:rPr lang="en-US" sz="3200" dirty="0" err="1"/>
                <a:t>labled</a:t>
              </a:r>
              <a:endParaRPr lang="en-US" sz="3200" dirty="0"/>
            </a:p>
            <a:p>
              <a:pPr algn="ctr"/>
              <a:r>
                <a:rPr lang="en-US" sz="3200" dirty="0"/>
                <a:t>Documents</a:t>
              </a:r>
            </a:p>
          </p:txBody>
        </p: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EF12B68A-BDBE-4938-1BBF-D9FBC8603243}"/>
                </a:ext>
              </a:extLst>
            </p:cNvPr>
            <p:cNvCxnSpPr>
              <a:stCxn id="72" idx="2"/>
              <a:endCxn id="9" idx="0"/>
            </p:cNvCxnSpPr>
            <p:nvPr/>
          </p:nvCxnSpPr>
          <p:spPr>
            <a:xfrm rot="10800000" flipV="1">
              <a:off x="22273117" y="10749937"/>
              <a:ext cx="3116719" cy="2424679"/>
            </a:xfrm>
            <a:prstGeom prst="curvedConnector2">
              <a:avLst/>
            </a:prstGeom>
            <a:ln w="152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ingle Corner Rectangle 78">
              <a:extLst>
                <a:ext uri="{FF2B5EF4-FFF2-40B4-BE49-F238E27FC236}">
                  <a16:creationId xmlns:a16="http://schemas.microsoft.com/office/drawing/2014/main" id="{9260BD80-8E79-027B-D4B1-579729A1ED1A}"/>
                </a:ext>
              </a:extLst>
            </p:cNvPr>
            <p:cNvSpPr/>
            <p:nvPr/>
          </p:nvSpPr>
          <p:spPr>
            <a:xfrm>
              <a:off x="26567710" y="17017480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nip Single Corner Rectangle 79">
              <a:extLst>
                <a:ext uri="{FF2B5EF4-FFF2-40B4-BE49-F238E27FC236}">
                  <a16:creationId xmlns:a16="http://schemas.microsoft.com/office/drawing/2014/main" id="{D3FC5BA0-65EE-43F7-C398-944FEC61E723}"/>
                </a:ext>
              </a:extLst>
            </p:cNvPr>
            <p:cNvSpPr/>
            <p:nvPr/>
          </p:nvSpPr>
          <p:spPr>
            <a:xfrm>
              <a:off x="26173835" y="17369260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nip Single Corner Rectangle 80">
              <a:extLst>
                <a:ext uri="{FF2B5EF4-FFF2-40B4-BE49-F238E27FC236}">
                  <a16:creationId xmlns:a16="http://schemas.microsoft.com/office/drawing/2014/main" id="{E681227C-3DF2-049B-A24B-E9D584DBD937}"/>
                </a:ext>
              </a:extLst>
            </p:cNvPr>
            <p:cNvSpPr/>
            <p:nvPr/>
          </p:nvSpPr>
          <p:spPr>
            <a:xfrm>
              <a:off x="25773632" y="17659440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Labled</a:t>
              </a:r>
              <a:endParaRPr lang="en-US" sz="3200" dirty="0"/>
            </a:p>
            <a:p>
              <a:pPr algn="ctr"/>
              <a:r>
                <a:rPr lang="en-US" sz="3200" dirty="0"/>
                <a:t>Documents</a:t>
              </a:r>
            </a:p>
          </p:txBody>
        </p: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F94DE1D2-6E75-D6F1-C683-06726FC50839}"/>
                </a:ext>
              </a:extLst>
            </p:cNvPr>
            <p:cNvCxnSpPr>
              <a:cxnSpLocks/>
              <a:stCxn id="9" idx="2"/>
              <a:endCxn id="81" idx="2"/>
            </p:cNvCxnSpPr>
            <p:nvPr/>
          </p:nvCxnSpPr>
          <p:spPr>
            <a:xfrm rot="16200000" flipH="1">
              <a:off x="22724068" y="15610705"/>
              <a:ext cx="2598613" cy="3500516"/>
            </a:xfrm>
            <a:prstGeom prst="curvedConnector2">
              <a:avLst/>
            </a:prstGeom>
            <a:ln w="152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>
              <a:extLst>
                <a:ext uri="{FF2B5EF4-FFF2-40B4-BE49-F238E27FC236}">
                  <a16:creationId xmlns:a16="http://schemas.microsoft.com/office/drawing/2014/main" id="{00D3A0E4-DC46-0967-50FD-686730609652}"/>
                </a:ext>
              </a:extLst>
            </p:cNvPr>
            <p:cNvCxnSpPr>
              <a:cxnSpLocks/>
              <a:stCxn id="81" idx="2"/>
              <a:endCxn id="13" idx="3"/>
            </p:cNvCxnSpPr>
            <p:nvPr/>
          </p:nvCxnSpPr>
          <p:spPr>
            <a:xfrm rot="10800000" flipV="1">
              <a:off x="20858534" y="18660269"/>
              <a:ext cx="4915099" cy="191927"/>
            </a:xfrm>
            <a:prstGeom prst="curvedConnector3">
              <a:avLst>
                <a:gd name="adj1" fmla="val 50000"/>
              </a:avLst>
            </a:prstGeom>
            <a:ln w="152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355EBC-15D2-7BE5-4121-F2C9E9B972CF}"/>
                </a:ext>
              </a:extLst>
            </p:cNvPr>
            <p:cNvSpPr txBox="1"/>
            <p:nvPr/>
          </p:nvSpPr>
          <p:spPr>
            <a:xfrm>
              <a:off x="21740309" y="19019140"/>
              <a:ext cx="3438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Random Sample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6B2B041-4A9C-B2C3-1B79-8AF59A5F6AC3}"/>
              </a:ext>
            </a:extLst>
          </p:cNvPr>
          <p:cNvSpPr txBox="1"/>
          <p:nvPr/>
        </p:nvSpPr>
        <p:spPr>
          <a:xfrm>
            <a:off x="197668" y="30650189"/>
            <a:ext cx="1380448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Data Enrichment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is encouraged to be populated with ‘enriched’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Enriched text is the result of pre-processing that pulls text more likely to answer a question out of a larger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done purely for operational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less text to review, the faster annotations can be captured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is risk – pre-processing strategies can be flawed and sometimes eliminate the wrong text!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PieVal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includes a hidden Extended Data field that should contain the full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orginal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is accessible by clicking ‘show/hide more context’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Annotators can always review the original document if the enriched text leaves room for uncertainty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Full document views are tracked, which helps gather data about when an enrichment strategy may be failing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A0DF2D47-C634-B5B5-0436-7EBA49824D51}"/>
              </a:ext>
            </a:extLst>
          </p:cNvPr>
          <p:cNvSpPr/>
          <p:nvPr/>
        </p:nvSpPr>
        <p:spPr>
          <a:xfrm>
            <a:off x="7303704" y="24516087"/>
            <a:ext cx="8926896" cy="607818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Arrow 92">
            <a:extLst>
              <a:ext uri="{FF2B5EF4-FFF2-40B4-BE49-F238E27FC236}">
                <a16:creationId xmlns:a16="http://schemas.microsoft.com/office/drawing/2014/main" id="{2646DAA4-2E6A-AFE0-FF55-F07CE722F0F3}"/>
              </a:ext>
            </a:extLst>
          </p:cNvPr>
          <p:cNvSpPr/>
          <p:nvPr/>
        </p:nvSpPr>
        <p:spPr>
          <a:xfrm rot="8675454">
            <a:off x="2695573" y="27938961"/>
            <a:ext cx="7141273" cy="634278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F5FF28-3F5B-6107-1847-942D973D4084}"/>
              </a:ext>
            </a:extLst>
          </p:cNvPr>
          <p:cNvSpPr txBox="1"/>
          <p:nvPr/>
        </p:nvSpPr>
        <p:spPr>
          <a:xfrm>
            <a:off x="596168" y="39852506"/>
            <a:ext cx="138044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Continue to grow community support for a thriving Open-Source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 Image and table data annotation workflows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Include helpful pre-processors and post-processors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Build in data quality metrics as well as operator agreement scores</a:t>
            </a:r>
          </a:p>
        </p:txBody>
      </p:sp>
      <p:pic>
        <p:nvPicPr>
          <p:cNvPr id="20" name="Picture 19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A98D3460-6953-8A14-2211-99C4CF8A1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7774" y="3327957"/>
            <a:ext cx="3810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5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</TotalTime>
  <Words>680</Words>
  <Application>Microsoft Macintosh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W Riedl</dc:creator>
  <cp:lastModifiedBy>Albert W Riedl</cp:lastModifiedBy>
  <cp:revision>23</cp:revision>
  <dcterms:created xsi:type="dcterms:W3CDTF">2023-10-30T17:40:28Z</dcterms:created>
  <dcterms:modified xsi:type="dcterms:W3CDTF">2023-11-01T20:36:27Z</dcterms:modified>
</cp:coreProperties>
</file>