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9" r:id="rId9"/>
    <p:sldId id="264" r:id="rId10"/>
    <p:sldId id="263" r:id="rId11"/>
    <p:sldId id="266" r:id="rId12"/>
    <p:sldId id="267" r:id="rId13"/>
    <p:sldId id="276" r:id="rId14"/>
    <p:sldId id="268" r:id="rId15"/>
    <p:sldId id="272" r:id="rId16"/>
    <p:sldId id="273" r:id="rId17"/>
    <p:sldId id="274" r:id="rId18"/>
    <p:sldId id="279" r:id="rId19"/>
    <p:sldId id="277" r:id="rId20"/>
    <p:sldId id="278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5"/>
    <p:restoredTop sz="79582"/>
  </p:normalViewPr>
  <p:slideViewPr>
    <p:cSldViewPr snapToGrid="0" snapToObjects="1">
      <p:cViewPr varScale="1">
        <p:scale>
          <a:sx n="119" d="100"/>
          <a:sy n="119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1300</c:v>
                </c:pt>
                <c:pt idx="1">
                  <c:v>1301</c:v>
                </c:pt>
                <c:pt idx="2">
                  <c:v>1302</c:v>
                </c:pt>
                <c:pt idx="3">
                  <c:v>1303</c:v>
                </c:pt>
                <c:pt idx="4">
                  <c:v>1304</c:v>
                </c:pt>
                <c:pt idx="5">
                  <c:v>1305</c:v>
                </c:pt>
                <c:pt idx="6">
                  <c:v>1306</c:v>
                </c:pt>
                <c:pt idx="7">
                  <c:v>1307</c:v>
                </c:pt>
                <c:pt idx="8">
                  <c:v>1308</c:v>
                </c:pt>
                <c:pt idx="9">
                  <c:v>1309</c:v>
                </c:pt>
                <c:pt idx="10">
                  <c:v>1310</c:v>
                </c:pt>
                <c:pt idx="11">
                  <c:v>1311</c:v>
                </c:pt>
                <c:pt idx="12">
                  <c:v>1312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29-2446-A88C-4876A63EE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6412528"/>
        <c:axId val="546414176"/>
      </c:lineChart>
      <c:catAx>
        <c:axId val="54641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414176"/>
        <c:crosses val="autoZero"/>
        <c:auto val="1"/>
        <c:lblAlgn val="ctr"/>
        <c:lblOffset val="100"/>
        <c:noMultiLvlLbl val="0"/>
      </c:catAx>
      <c:valAx>
        <c:axId val="54641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41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88B70-F153-C949-A37D-7102A22D2980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ADB6D-534A-3441-968D-B20DBF55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simple example</a:t>
            </a:r>
          </a:p>
          <a:p>
            <a:r>
              <a:rPr lang="en-US" dirty="0"/>
              <a:t>2 more complicated examples that require the combination of many concepts</a:t>
            </a:r>
          </a:p>
          <a:p>
            <a:endParaRPr lang="en-US" dirty="0"/>
          </a:p>
          <a:p>
            <a:r>
              <a:rPr lang="en-US" dirty="0"/>
              <a:t>Once Primary goal is achieved opens the door to:</a:t>
            </a:r>
          </a:p>
          <a:p>
            <a:r>
              <a:rPr lang="en-US" dirty="0"/>
              <a:t>Time At Risk modelling</a:t>
            </a:r>
          </a:p>
          <a:p>
            <a:r>
              <a:rPr lang="en-US" dirty="0"/>
              <a:t>Time to State Change predictive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ADB6D-534A-3441-968D-B20DBF558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2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management has been a constant pain point for TDAP from V0 and still exists in V2.  We will be talking about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ADB6D-534A-3441-968D-B20DBF558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ADB6D-534A-3441-968D-B20DBF5581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Concepts are combined to make information greater than the sum of their parts</a:t>
            </a:r>
          </a:p>
          <a:p>
            <a:endParaRPr lang="en-US" dirty="0"/>
          </a:p>
          <a:p>
            <a:r>
              <a:rPr lang="en-US" dirty="0"/>
              <a:t>3 minutes at 0 risk</a:t>
            </a:r>
          </a:p>
          <a:p>
            <a:r>
              <a:rPr lang="en-US" dirty="0"/>
              <a:t>6 minutes at 1 risk</a:t>
            </a:r>
          </a:p>
          <a:p>
            <a:r>
              <a:rPr lang="en-US" dirty="0"/>
              <a:t>3 minutes at 3</a:t>
            </a:r>
          </a:p>
          <a:p>
            <a:r>
              <a:rPr lang="en-US" dirty="0"/>
              <a:t>1 minute at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ADB6D-534A-3441-968D-B20DBF5581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ADB6D-534A-3441-968D-B20DBF5581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3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668C-343C-604E-A363-8FF6FD233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02EF5-B661-2A45-A845-50FAEEE01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2A8DE-5B7B-364A-AB75-33B492E0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A71-AB7D-554C-BA3C-220C4D0A880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19D6-49C5-DE4E-A70A-5D3EADF7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5B37-03F5-704A-88E7-46DCEB49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4A1A-7C5D-8D43-B6D5-712AF805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06F3-85D3-404B-9B42-958AF50B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F69AD-E6B5-4441-BD2E-2167533B0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1045B-6B78-8249-AC08-863644B1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A71-AB7D-554C-BA3C-220C4D0A880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326D-661D-2A4B-9211-D4528D7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FA0C5-A87A-8840-977A-B18A53AD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4A1A-7C5D-8D43-B6D5-712AF805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2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0FBF9-19ED-574E-84D8-E5C17D833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8CA69-0763-0A40-8216-FE075F69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B347-6517-F04B-A2D1-72541B5D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A71-AB7D-554C-BA3C-220C4D0A880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051C-22C2-9447-B26E-EEB4F596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4E1D-2B9D-A94E-AAD6-47232E5A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4A1A-7C5D-8D43-B6D5-712AF805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4A4D-B81D-864B-AE11-39FEADB0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3572-7119-DF4C-ABE7-FA44AEAC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4CCE6-38FF-E449-AB30-41E65F70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A71-AB7D-554C-BA3C-220C4D0A880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C12EF-2221-4C4D-A2A1-293C576D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7698-2F78-AC48-9809-1DE33036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4A1A-7C5D-8D43-B6D5-712AF805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956F-1E69-704D-86BB-E22052BF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1A509-751E-5946-AC6F-CD038029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91B87-67B0-C64D-8C5E-E176B877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A71-AB7D-554C-BA3C-220C4D0A880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E14D-7D87-3D4A-88B2-CF635B65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706A-40B1-E149-9FBF-C6475E66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4A1A-7C5D-8D43-B6D5-712AF805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2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D429-FB95-5440-A4DA-7AACF344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932E-E9DD-2841-BAE7-31B620F1F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4AA48-FFE1-1E40-92DE-6D3F92ABA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10566-321B-6349-8E55-9BBBEAE2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A71-AB7D-554C-BA3C-220C4D0A8809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EA6B3-5BA9-0746-BC43-8A52CCA4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5E0DB-831F-CC45-B32B-CA448625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4A1A-7C5D-8D43-B6D5-712AF805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6D6A-4566-F649-9275-873B2E5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BB7DE-790C-BE4D-A110-D2824BBF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C2D9A-2E22-4F40-A13E-A843427E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8A293-FD6E-7849-B5FC-F4707AF21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500D9-412C-2E4C-B33D-795D6D079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8C24E-5265-E04D-9306-BC0BE108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A71-AB7D-554C-BA3C-220C4D0A8809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F100B-67CF-364E-82B2-4485744F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0CFA5-9FE6-0540-9C6A-655E9EC7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4A1A-7C5D-8D43-B6D5-712AF805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F26A-A105-E04D-9DDE-4F8B9FDD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A4DB4-BC32-174C-814C-028DA35A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A71-AB7D-554C-BA3C-220C4D0A8809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39600-07FB-9849-A43E-7323F86B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1EE2A-1791-DC4B-BC6B-462B253A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4A1A-7C5D-8D43-B6D5-712AF805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0F5C4-756A-514C-86F5-A57E985C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A71-AB7D-554C-BA3C-220C4D0A8809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BA034-B0A5-3B4D-A515-BCC4076E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274A9-EF8A-FC4E-98C4-F57CA112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4A1A-7C5D-8D43-B6D5-712AF805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D9D7-9853-7B4B-9CD5-CFD6F03B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6CDD-0D66-BC4A-8038-E83E7F56C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E215-10D3-3943-BF4D-95DDBC1D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C86FC-02BE-1A45-A70D-5FFF0B4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A71-AB7D-554C-BA3C-220C4D0A8809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7B90D-10D0-D847-B54D-90152283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F1DEC-2E44-5F4B-93CF-1D29C288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4A1A-7C5D-8D43-B6D5-712AF805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FEE1-1D53-2E4E-B9EE-A154522A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C6D1E-1CCF-094A-A071-31C330231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1709B-ACD7-7B44-A03D-8A3AF5E05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C028-149F-6D47-949C-7A9DAE1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A71-AB7D-554C-BA3C-220C4D0A8809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45EE-0B39-3A41-84C8-B39B4D94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ABBCF-E8E2-204B-A577-32EAC42D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4A1A-7C5D-8D43-B6D5-712AF805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5002B-352C-3B41-B94B-FA229F61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A80F-2395-BF4C-A7E5-B390588C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B9DA7-BB58-5A4B-A72B-A230274F8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3A71-AB7D-554C-BA3C-220C4D0A880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0B48-7374-6642-A38C-AEA02BF95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7F96-0A71-E547-96F4-C92935C9E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4A1A-7C5D-8D43-B6D5-712AF805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8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5070-8940-A042-84F9-6FCE5F4A1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TDAP Brown Bag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5C25E-1DA5-794A-B837-F8ADDAB67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C8C9-C02D-DB4C-B256-783B22A7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68"/>
            <a:ext cx="10515600" cy="693113"/>
          </a:xfrm>
        </p:spPr>
        <p:txBody>
          <a:bodyPr>
            <a:normAutofit fontScale="90000"/>
          </a:bodyPr>
          <a:lstStyle/>
          <a:p>
            <a:r>
              <a:rPr lang="en-US" dirty="0"/>
              <a:t>TDAP – Fill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31070D-BA36-3943-9DF4-182BF0621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35830"/>
              </p:ext>
            </p:extLst>
          </p:nvPr>
        </p:nvGraphicFramePr>
        <p:xfrm>
          <a:off x="838200" y="995128"/>
          <a:ext cx="10515602" cy="523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77">
                  <a:extLst>
                    <a:ext uri="{9D8B030D-6E8A-4147-A177-3AD203B41FA5}">
                      <a16:colId xmlns:a16="http://schemas.microsoft.com/office/drawing/2014/main" val="678788399"/>
                    </a:ext>
                  </a:extLst>
                </a:gridCol>
                <a:gridCol w="1132999">
                  <a:extLst>
                    <a:ext uri="{9D8B030D-6E8A-4147-A177-3AD203B41FA5}">
                      <a16:colId xmlns:a16="http://schemas.microsoft.com/office/drawing/2014/main" val="1068708985"/>
                    </a:ext>
                  </a:extLst>
                </a:gridCol>
                <a:gridCol w="1208259">
                  <a:extLst>
                    <a:ext uri="{9D8B030D-6E8A-4147-A177-3AD203B41FA5}">
                      <a16:colId xmlns:a16="http://schemas.microsoft.com/office/drawing/2014/main" val="210995594"/>
                    </a:ext>
                  </a:extLst>
                </a:gridCol>
                <a:gridCol w="1582220">
                  <a:extLst>
                    <a:ext uri="{9D8B030D-6E8A-4147-A177-3AD203B41FA5}">
                      <a16:colId xmlns:a16="http://schemas.microsoft.com/office/drawing/2014/main" val="2762840708"/>
                    </a:ext>
                  </a:extLst>
                </a:gridCol>
                <a:gridCol w="1641231">
                  <a:extLst>
                    <a:ext uri="{9D8B030D-6E8A-4147-A177-3AD203B41FA5}">
                      <a16:colId xmlns:a16="http://schemas.microsoft.com/office/drawing/2014/main" val="607659881"/>
                    </a:ext>
                  </a:extLst>
                </a:gridCol>
                <a:gridCol w="1749241">
                  <a:extLst>
                    <a:ext uri="{9D8B030D-6E8A-4147-A177-3AD203B41FA5}">
                      <a16:colId xmlns:a16="http://schemas.microsoft.com/office/drawing/2014/main" val="1531111117"/>
                    </a:ext>
                  </a:extLst>
                </a:gridCol>
                <a:gridCol w="2538575">
                  <a:extLst>
                    <a:ext uri="{9D8B030D-6E8A-4147-A177-3AD203B41FA5}">
                      <a16:colId xmlns:a16="http://schemas.microsoft.com/office/drawing/2014/main" val="2195571750"/>
                    </a:ext>
                  </a:extLst>
                </a:gridCol>
              </a:tblGrid>
              <a:tr h="417663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Systolic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Epinephrine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O2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 Dev(muse)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4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Air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1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Air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Nasal Cannula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9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Nasal Cannula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1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Nasal Cannula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2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Nasal Cannula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77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3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90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3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68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78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264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2E1149-4CD2-924F-8C95-A19E71B7F746}"/>
              </a:ext>
            </a:extLst>
          </p:cNvPr>
          <p:cNvSpPr/>
          <p:nvPr/>
        </p:nvSpPr>
        <p:spPr>
          <a:xfrm>
            <a:off x="838200" y="6349429"/>
            <a:ext cx="1576227" cy="32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55A5D-4C18-4B4C-8B3C-0486A176A023}"/>
              </a:ext>
            </a:extLst>
          </p:cNvPr>
          <p:cNvSpPr/>
          <p:nvPr/>
        </p:nvSpPr>
        <p:spPr>
          <a:xfrm>
            <a:off x="5131085" y="6349428"/>
            <a:ext cx="1576227" cy="3287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25D2D-F4B7-444E-BACE-A3C8CF38D3D3}"/>
              </a:ext>
            </a:extLst>
          </p:cNvPr>
          <p:cNvSpPr txBox="1"/>
          <p:nvPr/>
        </p:nvSpPr>
        <p:spPr>
          <a:xfrm>
            <a:off x="2568539" y="6349428"/>
            <a:ext cx="212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= Charted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3EBF-B8C7-274E-8462-E269D6ACC143}"/>
              </a:ext>
            </a:extLst>
          </p:cNvPr>
          <p:cNvSpPr txBox="1"/>
          <p:nvPr/>
        </p:nvSpPr>
        <p:spPr>
          <a:xfrm>
            <a:off x="6830601" y="6329148"/>
            <a:ext cx="296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= Filled Value (forward fill)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78AFF-2899-5540-903F-061BE79C7105}"/>
              </a:ext>
            </a:extLst>
          </p:cNvPr>
          <p:cNvSpPr txBox="1"/>
          <p:nvPr/>
        </p:nvSpPr>
        <p:spPr>
          <a:xfrm>
            <a:off x="1462355" y="6349428"/>
            <a:ext cx="40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28A62-E729-AC4C-91FB-B4F21EFD15C7}"/>
              </a:ext>
            </a:extLst>
          </p:cNvPr>
          <p:cNvSpPr txBox="1"/>
          <p:nvPr/>
        </p:nvSpPr>
        <p:spPr>
          <a:xfrm>
            <a:off x="5878529" y="6339300"/>
            <a:ext cx="40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1617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DFD1EB-2C11-D042-A483-D3CB70D4E017}"/>
              </a:ext>
            </a:extLst>
          </p:cNvPr>
          <p:cNvSpPr/>
          <p:nvPr/>
        </p:nvSpPr>
        <p:spPr>
          <a:xfrm>
            <a:off x="5404207" y="2876764"/>
            <a:ext cx="1674687" cy="75001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8C8C9-C02D-DB4C-B256-783B22A7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68"/>
            <a:ext cx="10515600" cy="693113"/>
          </a:xfrm>
        </p:spPr>
        <p:txBody>
          <a:bodyPr>
            <a:normAutofit fontScale="90000"/>
          </a:bodyPr>
          <a:lstStyle/>
          <a:p>
            <a:r>
              <a:rPr lang="en-US" dirty="0"/>
              <a:t>TDAP – Cleanup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31070D-BA36-3943-9DF4-182BF0621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327666"/>
              </p:ext>
            </p:extLst>
          </p:nvPr>
        </p:nvGraphicFramePr>
        <p:xfrm>
          <a:off x="838200" y="995128"/>
          <a:ext cx="10515602" cy="523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77">
                  <a:extLst>
                    <a:ext uri="{9D8B030D-6E8A-4147-A177-3AD203B41FA5}">
                      <a16:colId xmlns:a16="http://schemas.microsoft.com/office/drawing/2014/main" val="678788399"/>
                    </a:ext>
                  </a:extLst>
                </a:gridCol>
                <a:gridCol w="1132999">
                  <a:extLst>
                    <a:ext uri="{9D8B030D-6E8A-4147-A177-3AD203B41FA5}">
                      <a16:colId xmlns:a16="http://schemas.microsoft.com/office/drawing/2014/main" val="1068708985"/>
                    </a:ext>
                  </a:extLst>
                </a:gridCol>
                <a:gridCol w="1208259">
                  <a:extLst>
                    <a:ext uri="{9D8B030D-6E8A-4147-A177-3AD203B41FA5}">
                      <a16:colId xmlns:a16="http://schemas.microsoft.com/office/drawing/2014/main" val="210995594"/>
                    </a:ext>
                  </a:extLst>
                </a:gridCol>
                <a:gridCol w="1582220">
                  <a:extLst>
                    <a:ext uri="{9D8B030D-6E8A-4147-A177-3AD203B41FA5}">
                      <a16:colId xmlns:a16="http://schemas.microsoft.com/office/drawing/2014/main" val="2762840708"/>
                    </a:ext>
                  </a:extLst>
                </a:gridCol>
                <a:gridCol w="1641231">
                  <a:extLst>
                    <a:ext uri="{9D8B030D-6E8A-4147-A177-3AD203B41FA5}">
                      <a16:colId xmlns:a16="http://schemas.microsoft.com/office/drawing/2014/main" val="607659881"/>
                    </a:ext>
                  </a:extLst>
                </a:gridCol>
                <a:gridCol w="1749241">
                  <a:extLst>
                    <a:ext uri="{9D8B030D-6E8A-4147-A177-3AD203B41FA5}">
                      <a16:colId xmlns:a16="http://schemas.microsoft.com/office/drawing/2014/main" val="1531111117"/>
                    </a:ext>
                  </a:extLst>
                </a:gridCol>
                <a:gridCol w="2538575">
                  <a:extLst>
                    <a:ext uri="{9D8B030D-6E8A-4147-A177-3AD203B41FA5}">
                      <a16:colId xmlns:a16="http://schemas.microsoft.com/office/drawing/2014/main" val="2195571750"/>
                    </a:ext>
                  </a:extLst>
                </a:gridCol>
              </a:tblGrid>
              <a:tr h="417663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Systolic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Epinephrine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O2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 Dev(muse)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4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Air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1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Air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Nasal Cannula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9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Nasal Cannula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1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Nasal Cannula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2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Nasal Cannula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77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3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90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3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68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78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264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2E1149-4CD2-924F-8C95-A19E71B7F746}"/>
              </a:ext>
            </a:extLst>
          </p:cNvPr>
          <p:cNvSpPr/>
          <p:nvPr/>
        </p:nvSpPr>
        <p:spPr>
          <a:xfrm>
            <a:off x="838200" y="6349429"/>
            <a:ext cx="1576227" cy="32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55A5D-4C18-4B4C-8B3C-0486A176A023}"/>
              </a:ext>
            </a:extLst>
          </p:cNvPr>
          <p:cNvSpPr/>
          <p:nvPr/>
        </p:nvSpPr>
        <p:spPr>
          <a:xfrm>
            <a:off x="5131085" y="6349428"/>
            <a:ext cx="1576227" cy="3287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25D2D-F4B7-444E-BACE-A3C8CF38D3D3}"/>
              </a:ext>
            </a:extLst>
          </p:cNvPr>
          <p:cNvSpPr txBox="1"/>
          <p:nvPr/>
        </p:nvSpPr>
        <p:spPr>
          <a:xfrm>
            <a:off x="2568539" y="6349428"/>
            <a:ext cx="212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= Charted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3EBF-B8C7-274E-8462-E269D6ACC143}"/>
              </a:ext>
            </a:extLst>
          </p:cNvPr>
          <p:cNvSpPr txBox="1"/>
          <p:nvPr/>
        </p:nvSpPr>
        <p:spPr>
          <a:xfrm>
            <a:off x="6830601" y="6329148"/>
            <a:ext cx="296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= Filled Value (forward fill)</a:t>
            </a:r>
          </a:p>
        </p:txBody>
      </p:sp>
    </p:spTree>
    <p:extLst>
      <p:ext uri="{BB962C8B-B14F-4D97-AF65-F5344CB8AC3E}">
        <p14:creationId xmlns:p14="http://schemas.microsoft.com/office/powerpoint/2010/main" val="221964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C8C9-C02D-DB4C-B256-783B22A7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68"/>
            <a:ext cx="10515600" cy="693113"/>
          </a:xfrm>
        </p:spPr>
        <p:txBody>
          <a:bodyPr>
            <a:normAutofit fontScale="90000"/>
          </a:bodyPr>
          <a:lstStyle/>
          <a:p>
            <a:r>
              <a:rPr lang="en-US" dirty="0"/>
              <a:t>TDAP – Derivation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31070D-BA36-3943-9DF4-182BF0621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611237"/>
              </p:ext>
            </p:extLst>
          </p:nvPr>
        </p:nvGraphicFramePr>
        <p:xfrm>
          <a:off x="838200" y="995128"/>
          <a:ext cx="10515603" cy="523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39">
                  <a:extLst>
                    <a:ext uri="{9D8B030D-6E8A-4147-A177-3AD203B41FA5}">
                      <a16:colId xmlns:a16="http://schemas.microsoft.com/office/drawing/2014/main" val="678788399"/>
                    </a:ext>
                  </a:extLst>
                </a:gridCol>
                <a:gridCol w="547183">
                  <a:extLst>
                    <a:ext uri="{9D8B030D-6E8A-4147-A177-3AD203B41FA5}">
                      <a16:colId xmlns:a16="http://schemas.microsoft.com/office/drawing/2014/main" val="1068708985"/>
                    </a:ext>
                  </a:extLst>
                </a:gridCol>
                <a:gridCol w="1425456">
                  <a:extLst>
                    <a:ext uri="{9D8B030D-6E8A-4147-A177-3AD203B41FA5}">
                      <a16:colId xmlns:a16="http://schemas.microsoft.com/office/drawing/2014/main" val="210995594"/>
                    </a:ext>
                  </a:extLst>
                </a:gridCol>
                <a:gridCol w="1376737">
                  <a:extLst>
                    <a:ext uri="{9D8B030D-6E8A-4147-A177-3AD203B41FA5}">
                      <a16:colId xmlns:a16="http://schemas.microsoft.com/office/drawing/2014/main" val="2762840708"/>
                    </a:ext>
                  </a:extLst>
                </a:gridCol>
                <a:gridCol w="1520575">
                  <a:extLst>
                    <a:ext uri="{9D8B030D-6E8A-4147-A177-3AD203B41FA5}">
                      <a16:colId xmlns:a16="http://schemas.microsoft.com/office/drawing/2014/main" val="607659881"/>
                    </a:ext>
                  </a:extLst>
                </a:gridCol>
                <a:gridCol w="1253447">
                  <a:extLst>
                    <a:ext uri="{9D8B030D-6E8A-4147-A177-3AD203B41FA5}">
                      <a16:colId xmlns:a16="http://schemas.microsoft.com/office/drawing/2014/main" val="1531111117"/>
                    </a:ext>
                  </a:extLst>
                </a:gridCol>
                <a:gridCol w="1592494">
                  <a:extLst>
                    <a:ext uri="{9D8B030D-6E8A-4147-A177-3AD203B41FA5}">
                      <a16:colId xmlns:a16="http://schemas.microsoft.com/office/drawing/2014/main" val="2195571750"/>
                    </a:ext>
                  </a:extLst>
                </a:gridCol>
                <a:gridCol w="1983772">
                  <a:extLst>
                    <a:ext uri="{9D8B030D-6E8A-4147-A177-3AD203B41FA5}">
                      <a16:colId xmlns:a16="http://schemas.microsoft.com/office/drawing/2014/main" val="2747474778"/>
                    </a:ext>
                  </a:extLst>
                </a:gridCol>
              </a:tblGrid>
              <a:tr h="417663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Systolic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Epinephrine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O2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 Dev(muse)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4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Air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81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Air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Nasal Cannula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9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Nasal Cannula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1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2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77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3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90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3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68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78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264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2E1149-4CD2-924F-8C95-A19E71B7F746}"/>
              </a:ext>
            </a:extLst>
          </p:cNvPr>
          <p:cNvSpPr/>
          <p:nvPr/>
        </p:nvSpPr>
        <p:spPr>
          <a:xfrm>
            <a:off x="838200" y="6349429"/>
            <a:ext cx="1576227" cy="32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55A5D-4C18-4B4C-8B3C-0486A176A023}"/>
              </a:ext>
            </a:extLst>
          </p:cNvPr>
          <p:cNvSpPr/>
          <p:nvPr/>
        </p:nvSpPr>
        <p:spPr>
          <a:xfrm>
            <a:off x="5131085" y="6349428"/>
            <a:ext cx="1576227" cy="3287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25D2D-F4B7-444E-BACE-A3C8CF38D3D3}"/>
              </a:ext>
            </a:extLst>
          </p:cNvPr>
          <p:cNvSpPr txBox="1"/>
          <p:nvPr/>
        </p:nvSpPr>
        <p:spPr>
          <a:xfrm>
            <a:off x="2568539" y="6349428"/>
            <a:ext cx="212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= Charted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3EBF-B8C7-274E-8462-E269D6ACC143}"/>
              </a:ext>
            </a:extLst>
          </p:cNvPr>
          <p:cNvSpPr txBox="1"/>
          <p:nvPr/>
        </p:nvSpPr>
        <p:spPr>
          <a:xfrm>
            <a:off x="6830601" y="6329148"/>
            <a:ext cx="296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= Filled Value (forward fill)</a:t>
            </a:r>
          </a:p>
        </p:txBody>
      </p:sp>
    </p:spTree>
    <p:extLst>
      <p:ext uri="{BB962C8B-B14F-4D97-AF65-F5344CB8AC3E}">
        <p14:creationId xmlns:p14="http://schemas.microsoft.com/office/powerpoint/2010/main" val="132689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E334-EF8C-B74D-8190-D2247AC8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443" y="108272"/>
            <a:ext cx="10515600" cy="847226"/>
          </a:xfrm>
        </p:spPr>
        <p:txBody>
          <a:bodyPr/>
          <a:lstStyle/>
          <a:p>
            <a:r>
              <a:rPr lang="en-US" dirty="0"/>
              <a:t>TDAP Utility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0336BC-5B4C-C24D-BBBF-38B2D1D38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706357"/>
              </p:ext>
            </p:extLst>
          </p:nvPr>
        </p:nvGraphicFramePr>
        <p:xfrm>
          <a:off x="5880243" y="1802724"/>
          <a:ext cx="4613953" cy="2732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751603-9F22-514B-BEB8-2DE343F4AC5E}"/>
              </a:ext>
            </a:extLst>
          </p:cNvPr>
          <p:cNvSpPr txBox="1">
            <a:spLocks/>
          </p:cNvSpPr>
          <p:nvPr/>
        </p:nvSpPr>
        <p:spPr>
          <a:xfrm>
            <a:off x="622443" y="955498"/>
            <a:ext cx="10947113" cy="5221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Smooths charting frequency variation</a:t>
            </a:r>
          </a:p>
          <a:p>
            <a:r>
              <a:rPr lang="en-US" dirty="0"/>
              <a:t>Combines multi-modal data</a:t>
            </a:r>
          </a:p>
          <a:p>
            <a:r>
              <a:rPr lang="en-US" dirty="0"/>
              <a:t>Flexibility through resolution</a:t>
            </a:r>
          </a:p>
          <a:p>
            <a:r>
              <a:rPr lang="en-US" dirty="0"/>
              <a:t>Direct utility</a:t>
            </a:r>
          </a:p>
          <a:p>
            <a:pPr lvl="1"/>
            <a:r>
              <a:rPr lang="en-US" dirty="0"/>
              <a:t>State over time</a:t>
            </a:r>
          </a:p>
          <a:p>
            <a:r>
              <a:rPr lang="en-US" dirty="0"/>
              <a:t>Via Grouping</a:t>
            </a:r>
          </a:p>
          <a:p>
            <a:pPr lvl="1"/>
            <a:r>
              <a:rPr lang="en-US" dirty="0"/>
              <a:t>Single worst/best value</a:t>
            </a:r>
          </a:p>
          <a:p>
            <a:pPr lvl="1"/>
            <a:r>
              <a:rPr lang="en-US" dirty="0"/>
              <a:t>Time at risk</a:t>
            </a:r>
          </a:p>
          <a:p>
            <a:pPr lvl="1"/>
            <a:r>
              <a:rPr lang="en-US" dirty="0"/>
              <a:t>State start, stop, duration</a:t>
            </a:r>
          </a:p>
          <a:p>
            <a:r>
              <a:rPr lang="en-US" dirty="0"/>
              <a:t>Services All time and Temporalized efforts equally well</a:t>
            </a:r>
          </a:p>
        </p:txBody>
      </p:sp>
    </p:spTree>
    <p:extLst>
      <p:ext uri="{BB962C8B-B14F-4D97-AF65-F5344CB8AC3E}">
        <p14:creationId xmlns:p14="http://schemas.microsoft.com/office/powerpoint/2010/main" val="196565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7CCD-6BE3-D94F-BDAE-80A54839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TDAP 2.0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2AF5-46E2-9842-BA03-33890798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TDAP matrix can contain a wide variety of data, offering utility to a wide range of projects at multiple temporal resolutions</a:t>
            </a:r>
          </a:p>
          <a:p>
            <a:r>
              <a:rPr lang="en-US" dirty="0"/>
              <a:t>We can easily control</a:t>
            </a:r>
          </a:p>
          <a:p>
            <a:pPr lvl="1"/>
            <a:r>
              <a:rPr lang="en-US" dirty="0"/>
              <a:t>Concepts / Extensions – responsible for adding raw data to the matrix</a:t>
            </a:r>
          </a:p>
          <a:p>
            <a:pPr lvl="1"/>
            <a:r>
              <a:rPr lang="en-US" dirty="0"/>
              <a:t>Time window – Patient, </a:t>
            </a:r>
            <a:r>
              <a:rPr lang="en-US" dirty="0" err="1"/>
              <a:t>start_time</a:t>
            </a:r>
            <a:r>
              <a:rPr lang="en-US" dirty="0"/>
              <a:t>, and </a:t>
            </a:r>
            <a:r>
              <a:rPr lang="en-US" dirty="0" err="1"/>
              <a:t>end_time</a:t>
            </a:r>
            <a:endParaRPr lang="en-US" dirty="0"/>
          </a:p>
          <a:p>
            <a:pPr lvl="1"/>
            <a:r>
              <a:rPr lang="en-US" dirty="0"/>
              <a:t>Period (level of resolution) – Minute, Hour, Day, Week, Month</a:t>
            </a:r>
          </a:p>
          <a:p>
            <a:pPr lvl="1"/>
            <a:r>
              <a:rPr lang="en-US" dirty="0"/>
              <a:t>Cleanups – prevent misuse of data</a:t>
            </a:r>
          </a:p>
          <a:p>
            <a:pPr lvl="1"/>
            <a:r>
              <a:rPr lang="en-US" dirty="0"/>
              <a:t>Derivations – convert concepts into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259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8B4F-E181-2241-B851-514A5F0D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TDAP 2.0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8E11-BCE0-7E49-A6B2-D38F8573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eSOFA</a:t>
            </a:r>
            <a:r>
              <a:rPr lang="en-US" dirty="0"/>
              <a:t> – Recently ported to 2.0.  Evaluating switch from minute to hour resolution</a:t>
            </a:r>
          </a:p>
          <a:p>
            <a:r>
              <a:rPr lang="en-US" dirty="0"/>
              <a:t>PCD – Identify patients with a diagnosis of PCD and remission/relapse events</a:t>
            </a:r>
          </a:p>
          <a:p>
            <a:r>
              <a:rPr lang="en-US" dirty="0" err="1"/>
              <a:t>eGrace</a:t>
            </a:r>
            <a:r>
              <a:rPr lang="en-US" dirty="0"/>
              <a:t> – Calculate a Grace score in an event driven way, post MI</a:t>
            </a:r>
          </a:p>
        </p:txBody>
      </p:sp>
    </p:spTree>
    <p:extLst>
      <p:ext uri="{BB962C8B-B14F-4D97-AF65-F5344CB8AC3E}">
        <p14:creationId xmlns:p14="http://schemas.microsoft.com/office/powerpoint/2010/main" val="207140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1CDE-0F68-3841-B6A1-FF402963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F807-36E9-BC40-A1C7-22B73E46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366"/>
            <a:ext cx="10515600" cy="5075434"/>
          </a:xfrm>
        </p:spPr>
        <p:txBody>
          <a:bodyPr/>
          <a:lstStyle/>
          <a:p>
            <a:r>
              <a:rPr lang="en-US" dirty="0"/>
              <a:t>Metadata Management – </a:t>
            </a:r>
            <a:r>
              <a:rPr lang="en-US" dirty="0" err="1"/>
              <a:t>Concept.json</a:t>
            </a:r>
            <a:r>
              <a:rPr lang="en-US" dirty="0"/>
              <a:t> managed in json file in a Git repo</a:t>
            </a:r>
          </a:p>
          <a:p>
            <a:pPr lvl="1"/>
            <a:r>
              <a:rPr lang="en-US" dirty="0"/>
              <a:t>Which is great!...if you’re a developer</a:t>
            </a:r>
          </a:p>
          <a:p>
            <a:pPr lvl="1"/>
            <a:r>
              <a:rPr lang="en-US" dirty="0"/>
              <a:t>Want to explore a link to Collibra API, if only for the Data Locators</a:t>
            </a:r>
          </a:p>
          <a:p>
            <a:pPr lvl="2"/>
            <a:r>
              <a:rPr lang="en-US" dirty="0"/>
              <a:t>Component ids, </a:t>
            </a:r>
            <a:r>
              <a:rPr lang="en-US" dirty="0" err="1"/>
              <a:t>flo</a:t>
            </a:r>
            <a:r>
              <a:rPr lang="en-US" dirty="0"/>
              <a:t> </a:t>
            </a:r>
            <a:r>
              <a:rPr lang="en-US" dirty="0" err="1"/>
              <a:t>meas</a:t>
            </a:r>
            <a:r>
              <a:rPr lang="en-US" dirty="0"/>
              <a:t> ids,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Adapting to OMOP</a:t>
            </a:r>
          </a:p>
          <a:p>
            <a:pPr lvl="1"/>
            <a:r>
              <a:rPr lang="en-US" dirty="0"/>
              <a:t>Metadata is just different enough it might require a parallel json file</a:t>
            </a:r>
          </a:p>
          <a:p>
            <a:r>
              <a:rPr lang="en-US" dirty="0"/>
              <a:t>Developer adoption</a:t>
            </a:r>
          </a:p>
          <a:p>
            <a:pPr lvl="1"/>
            <a:r>
              <a:rPr lang="en-US" dirty="0"/>
              <a:t>SQL legacy – TDAP in Python</a:t>
            </a:r>
          </a:p>
          <a:p>
            <a:pPr lvl="1"/>
            <a:r>
              <a:rPr lang="en-US" dirty="0"/>
              <a:t>Usability – Significantly addressed in 2.0 with more room to travel</a:t>
            </a:r>
          </a:p>
          <a:p>
            <a:pPr lvl="1"/>
            <a:r>
              <a:rPr lang="en-US" dirty="0"/>
              <a:t>Support over time</a:t>
            </a:r>
          </a:p>
        </p:txBody>
      </p:sp>
    </p:spTree>
    <p:extLst>
      <p:ext uri="{BB962C8B-B14F-4D97-AF65-F5344CB8AC3E}">
        <p14:creationId xmlns:p14="http://schemas.microsoft.com/office/powerpoint/2010/main" val="2758806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27D-4F67-CA44-8DF5-3DCDDDB1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-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3BDE-D133-C24D-8B3C-FA61BBD3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arc</a:t>
            </a:r>
          </a:p>
          <a:p>
            <a:r>
              <a:rPr lang="en-US" dirty="0"/>
              <a:t>Future projects</a:t>
            </a:r>
          </a:p>
        </p:txBody>
      </p:sp>
    </p:spTree>
    <p:extLst>
      <p:ext uri="{BB962C8B-B14F-4D97-AF65-F5344CB8AC3E}">
        <p14:creationId xmlns:p14="http://schemas.microsoft.com/office/powerpoint/2010/main" val="211304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1F6C-A16A-5946-83E5-D8E595E7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2021-03-08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95A7-2E96-054D-8EE4-D9D9B359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0BB6-6036-B145-BEE0-11E1968C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3FCE-5C7B-8241-927E-9C36753F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Intentionally left blank</a:t>
            </a:r>
          </a:p>
        </p:txBody>
      </p:sp>
    </p:spTree>
    <p:extLst>
      <p:ext uri="{BB962C8B-B14F-4D97-AF65-F5344CB8AC3E}">
        <p14:creationId xmlns:p14="http://schemas.microsoft.com/office/powerpoint/2010/main" val="218101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3537-9F72-F54B-9BDD-22FDBBEB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D638-0E92-E74F-B08B-E98CCB0B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TDAP Overview</a:t>
            </a:r>
          </a:p>
          <a:p>
            <a:r>
              <a:rPr lang="en-US" dirty="0"/>
              <a:t>TDAP 2.0</a:t>
            </a:r>
          </a:p>
          <a:p>
            <a:r>
              <a:rPr lang="en-US" dirty="0"/>
              <a:t>TDAP Projects</a:t>
            </a:r>
          </a:p>
          <a:p>
            <a:r>
              <a:rPr lang="en-US" dirty="0"/>
              <a:t>Bottlenecks</a:t>
            </a:r>
          </a:p>
          <a:p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376278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0BB6-6036-B145-BEE0-11E1968C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3FCE-5C7B-8241-927E-9C36753F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Intentionally left blank</a:t>
            </a:r>
          </a:p>
        </p:txBody>
      </p:sp>
    </p:spTree>
    <p:extLst>
      <p:ext uri="{BB962C8B-B14F-4D97-AF65-F5344CB8AC3E}">
        <p14:creationId xmlns:p14="http://schemas.microsoft.com/office/powerpoint/2010/main" val="2935947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96AF-EEA1-B544-A232-ED594904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2" y="57954"/>
            <a:ext cx="10515600" cy="607228"/>
          </a:xfrm>
        </p:spPr>
        <p:txBody>
          <a:bodyPr>
            <a:normAutofit fontScale="90000"/>
          </a:bodyPr>
          <a:lstStyle/>
          <a:p>
            <a:r>
              <a:rPr lang="en-US" dirty="0"/>
              <a:t>TDAP Execution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8029735-0706-7440-8590-676A9560E1F7}"/>
              </a:ext>
            </a:extLst>
          </p:cNvPr>
          <p:cNvSpPr/>
          <p:nvPr/>
        </p:nvSpPr>
        <p:spPr>
          <a:xfrm>
            <a:off x="154541" y="832292"/>
            <a:ext cx="914400" cy="7694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39E2ACB-2221-FE49-94B3-39C3418CAA52}"/>
              </a:ext>
            </a:extLst>
          </p:cNvPr>
          <p:cNvSpPr/>
          <p:nvPr/>
        </p:nvSpPr>
        <p:spPr>
          <a:xfrm>
            <a:off x="254285" y="1848563"/>
            <a:ext cx="914400" cy="7694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772837CF-6EA1-744E-8A3B-6B8361333742}"/>
              </a:ext>
            </a:extLst>
          </p:cNvPr>
          <p:cNvSpPr/>
          <p:nvPr/>
        </p:nvSpPr>
        <p:spPr>
          <a:xfrm>
            <a:off x="690081" y="730420"/>
            <a:ext cx="914400" cy="7694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DD9AE827-89F6-8B44-A3DE-68F51F63951B}"/>
              </a:ext>
            </a:extLst>
          </p:cNvPr>
          <p:cNvSpPr/>
          <p:nvPr/>
        </p:nvSpPr>
        <p:spPr>
          <a:xfrm>
            <a:off x="517989" y="1435028"/>
            <a:ext cx="914400" cy="7694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283A2F9F-CCB1-804F-95CC-2940FAAF892B}"/>
              </a:ext>
            </a:extLst>
          </p:cNvPr>
          <p:cNvSpPr/>
          <p:nvPr/>
        </p:nvSpPr>
        <p:spPr>
          <a:xfrm>
            <a:off x="1020566" y="1739828"/>
            <a:ext cx="914400" cy="7694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ABA0BF4-FD67-BC40-B2B9-7D8C38DA845E}"/>
              </a:ext>
            </a:extLst>
          </p:cNvPr>
          <p:cNvSpPr/>
          <p:nvPr/>
        </p:nvSpPr>
        <p:spPr>
          <a:xfrm>
            <a:off x="1741470" y="1715785"/>
            <a:ext cx="914400" cy="7694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53DCBC05-2BE8-094D-A932-6D2F60E4324F}"/>
              </a:ext>
            </a:extLst>
          </p:cNvPr>
          <p:cNvSpPr/>
          <p:nvPr/>
        </p:nvSpPr>
        <p:spPr>
          <a:xfrm>
            <a:off x="1325366" y="2044628"/>
            <a:ext cx="914400" cy="7694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DE4F9CC3-ABD0-B74A-8E5F-CD101F5BFC33}"/>
              </a:ext>
            </a:extLst>
          </p:cNvPr>
          <p:cNvSpPr/>
          <p:nvPr/>
        </p:nvSpPr>
        <p:spPr>
          <a:xfrm>
            <a:off x="1266718" y="847422"/>
            <a:ext cx="914400" cy="7694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BC86CF95-D040-824D-A871-F1D608CEE3AF}"/>
              </a:ext>
            </a:extLst>
          </p:cNvPr>
          <p:cNvSpPr/>
          <p:nvPr/>
        </p:nvSpPr>
        <p:spPr>
          <a:xfrm>
            <a:off x="1630166" y="923622"/>
            <a:ext cx="914400" cy="769438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9270BDB0-990B-6148-ACDC-A70A6F3456F3}"/>
              </a:ext>
            </a:extLst>
          </p:cNvPr>
          <p:cNvSpPr/>
          <p:nvPr/>
        </p:nvSpPr>
        <p:spPr>
          <a:xfrm>
            <a:off x="611741" y="4348735"/>
            <a:ext cx="914400" cy="769437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825B8-665F-FD46-9A21-7EDD6420805D}"/>
              </a:ext>
            </a:extLst>
          </p:cNvPr>
          <p:cNvSpPr txBox="1"/>
          <p:nvPr/>
        </p:nvSpPr>
        <p:spPr>
          <a:xfrm>
            <a:off x="71062" y="5288047"/>
            <a:ext cx="2499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Start_time</a:t>
            </a:r>
            <a:r>
              <a:rPr lang="en-US" dirty="0"/>
              <a:t>: 2018-01-01</a:t>
            </a:r>
          </a:p>
          <a:p>
            <a:r>
              <a:rPr lang="en-US" dirty="0" err="1"/>
              <a:t>End_time</a:t>
            </a:r>
            <a:r>
              <a:rPr lang="en-US" dirty="0"/>
              <a:t>: 2021-03-01</a:t>
            </a:r>
          </a:p>
          <a:p>
            <a:r>
              <a:rPr lang="en-US" dirty="0"/>
              <a:t>Period: M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3A874614-E4E9-8547-B2BD-CFA036F32E22}"/>
              </a:ext>
            </a:extLst>
          </p:cNvPr>
          <p:cNvSpPr/>
          <p:nvPr/>
        </p:nvSpPr>
        <p:spPr>
          <a:xfrm>
            <a:off x="3534310" y="1260957"/>
            <a:ext cx="1017142" cy="13570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Clarity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OMOP*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85C6CD14-9B77-6344-A1EA-42D9AD6756D9}"/>
              </a:ext>
            </a:extLst>
          </p:cNvPr>
          <p:cNvSpPr/>
          <p:nvPr/>
        </p:nvSpPr>
        <p:spPr>
          <a:xfrm>
            <a:off x="4982966" y="1308341"/>
            <a:ext cx="1017142" cy="7362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Curated SQL data</a:t>
            </a: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BD1780B3-8B47-CC46-A3B8-6521E7078C1E}"/>
              </a:ext>
            </a:extLst>
          </p:cNvPr>
          <p:cNvSpPr/>
          <p:nvPr/>
        </p:nvSpPr>
        <p:spPr>
          <a:xfrm>
            <a:off x="5501811" y="2009763"/>
            <a:ext cx="996594" cy="67802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4F2B6DBE-B60B-0045-B665-694E2788B9F2}"/>
              </a:ext>
            </a:extLst>
          </p:cNvPr>
          <p:cNvSpPr/>
          <p:nvPr/>
        </p:nvSpPr>
        <p:spPr>
          <a:xfrm>
            <a:off x="6000108" y="1308341"/>
            <a:ext cx="815081" cy="6785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6419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8239-1F30-DE48-9887-84AD3290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1498-F4DA-5044-99F7-DF40902A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</a:t>
            </a:r>
            <a:r>
              <a:rPr lang="en-US" dirty="0"/>
              <a:t>emporal </a:t>
            </a:r>
            <a:r>
              <a:rPr lang="en-US" b="1" dirty="0"/>
              <a:t>D</a:t>
            </a:r>
            <a:r>
              <a:rPr lang="en-US" dirty="0"/>
              <a:t>ata </a:t>
            </a:r>
            <a:r>
              <a:rPr lang="en-US" b="1" dirty="0"/>
              <a:t>A</a:t>
            </a:r>
            <a:r>
              <a:rPr lang="en-US" dirty="0"/>
              <a:t>lignment </a:t>
            </a:r>
            <a:r>
              <a:rPr lang="en-US" b="1" dirty="0"/>
              <a:t>P</a:t>
            </a:r>
            <a:r>
              <a:rPr lang="en-US" dirty="0"/>
              <a:t>latform</a:t>
            </a:r>
          </a:p>
          <a:p>
            <a:r>
              <a:rPr lang="en-US" dirty="0"/>
              <a:t>Ingest source data and return a 2D matrix</a:t>
            </a:r>
          </a:p>
          <a:p>
            <a:pPr lvl="1"/>
            <a:r>
              <a:rPr lang="en-US" dirty="0"/>
              <a:t>Time on the row axis</a:t>
            </a:r>
          </a:p>
          <a:p>
            <a:pPr lvl="1"/>
            <a:r>
              <a:rPr lang="en-US" dirty="0"/>
              <a:t>Concepts on the columnar axis</a:t>
            </a:r>
          </a:p>
          <a:p>
            <a:r>
              <a:rPr lang="en-US" dirty="0"/>
              <a:t>Primary Goal:  Capture state changes as they occur in time</a:t>
            </a:r>
          </a:p>
          <a:p>
            <a:pPr lvl="1"/>
            <a:r>
              <a:rPr lang="en-US" dirty="0"/>
              <a:t>When a patient switches from one oxygen delivery device to another</a:t>
            </a:r>
          </a:p>
          <a:p>
            <a:pPr lvl="1"/>
            <a:r>
              <a:rPr lang="en-US" dirty="0"/>
              <a:t>When a treatment starts/stops</a:t>
            </a:r>
          </a:p>
          <a:p>
            <a:pPr lvl="1"/>
            <a:r>
              <a:rPr lang="en-US" dirty="0"/>
              <a:t>When a patients change prognostic/diagnostic category</a:t>
            </a:r>
          </a:p>
          <a:p>
            <a:pPr lvl="2"/>
            <a:r>
              <a:rPr lang="en-US" dirty="0"/>
              <a:t>Increase/Decrease severity of illness</a:t>
            </a:r>
          </a:p>
          <a:p>
            <a:pPr lvl="2"/>
            <a:r>
              <a:rPr lang="en-US" dirty="0"/>
              <a:t>Tracking cancer Initial diagnosis, remission, relapse</a:t>
            </a:r>
          </a:p>
        </p:txBody>
      </p:sp>
    </p:spTree>
    <p:extLst>
      <p:ext uri="{BB962C8B-B14F-4D97-AF65-F5344CB8AC3E}">
        <p14:creationId xmlns:p14="http://schemas.microsoft.com/office/powerpoint/2010/main" val="218764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F80-186B-004A-A552-F9752C6D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26B0-662A-714B-956B-5595DA61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Initiated in 2014</a:t>
            </a:r>
          </a:p>
          <a:p>
            <a:r>
              <a:rPr lang="en-US" dirty="0"/>
              <a:t>Started with </a:t>
            </a:r>
            <a:r>
              <a:rPr lang="en-US" dirty="0" err="1"/>
              <a:t>eSOFA</a:t>
            </a:r>
            <a:endParaRPr lang="en-US" dirty="0"/>
          </a:p>
          <a:p>
            <a:r>
              <a:rPr lang="en-US" dirty="0"/>
              <a:t>Written in SQL, horribly inefficient – 17 minutes per encounter</a:t>
            </a:r>
          </a:p>
          <a:p>
            <a:r>
              <a:rPr lang="en-US" dirty="0"/>
              <a:t>Code base was ported to Python for performance improvements</a:t>
            </a:r>
          </a:p>
          <a:p>
            <a:r>
              <a:rPr lang="en-US" dirty="0"/>
              <a:t>During the re-write we recognized </a:t>
            </a:r>
            <a:r>
              <a:rPr lang="en-US" dirty="0" err="1"/>
              <a:t>eSOFA</a:t>
            </a:r>
            <a:r>
              <a:rPr lang="en-US" dirty="0"/>
              <a:t> was 2 products</a:t>
            </a:r>
          </a:p>
          <a:p>
            <a:pPr lvl="1"/>
            <a:r>
              <a:rPr lang="en-US" dirty="0"/>
              <a:t>TDAP and </a:t>
            </a:r>
            <a:r>
              <a:rPr lang="en-US" dirty="0" err="1"/>
              <a:t>eSOFA</a:t>
            </a:r>
            <a:r>
              <a:rPr lang="en-US" dirty="0"/>
              <a:t> – code base was split to allow for modularity</a:t>
            </a:r>
          </a:p>
          <a:p>
            <a:r>
              <a:rPr lang="en-US" dirty="0"/>
              <a:t>TDAP 1.0 had tolerable performance so it was accepted for a time</a:t>
            </a:r>
          </a:p>
          <a:p>
            <a:r>
              <a:rPr lang="en-US" dirty="0"/>
              <a:t>Accumulating use-cases finally pushed the 2.0 re-write</a:t>
            </a:r>
          </a:p>
        </p:txBody>
      </p:sp>
    </p:spTree>
    <p:extLst>
      <p:ext uri="{BB962C8B-B14F-4D97-AF65-F5344CB8AC3E}">
        <p14:creationId xmlns:p14="http://schemas.microsoft.com/office/powerpoint/2010/main" val="185577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3073-3EBD-9549-B792-B89F7DC2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TDAP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4F6D-94A4-7545-A18C-E220D753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Built to fix TDAP1.0 shortcomings</a:t>
            </a:r>
          </a:p>
          <a:p>
            <a:pPr lvl="1"/>
            <a:r>
              <a:rPr lang="en-US" dirty="0"/>
              <a:t>Clarity Only</a:t>
            </a:r>
          </a:p>
          <a:p>
            <a:pPr lvl="1"/>
            <a:r>
              <a:rPr lang="en-US" dirty="0"/>
              <a:t>Encounter scoped</a:t>
            </a:r>
          </a:p>
          <a:p>
            <a:pPr lvl="1"/>
            <a:r>
              <a:rPr lang="en-US" dirty="0"/>
              <a:t>Minute level data only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 err="1"/>
              <a:t>Monolothic</a:t>
            </a:r>
            <a:endParaRPr lang="en-US" dirty="0"/>
          </a:p>
          <a:p>
            <a:r>
              <a:rPr lang="en-US" dirty="0"/>
              <a:t>TDAP 2.0</a:t>
            </a:r>
          </a:p>
          <a:p>
            <a:pPr lvl="1"/>
            <a:r>
              <a:rPr lang="en-US" dirty="0"/>
              <a:t>Modular – Improve code base flexibility</a:t>
            </a:r>
          </a:p>
          <a:p>
            <a:pPr lvl="2"/>
            <a:r>
              <a:rPr lang="en-US" dirty="0"/>
              <a:t>Core (Clarity/OMOP) Plus Extension, cleanup, and derivation API’s</a:t>
            </a:r>
          </a:p>
          <a:p>
            <a:pPr lvl="1"/>
            <a:r>
              <a:rPr lang="en-US" dirty="0" err="1"/>
              <a:t>Patient:time</a:t>
            </a:r>
            <a:r>
              <a:rPr lang="en-US" dirty="0"/>
              <a:t> scoped – can span multiple encounters</a:t>
            </a:r>
          </a:p>
          <a:p>
            <a:pPr lvl="1"/>
            <a:r>
              <a:rPr lang="en-US" dirty="0"/>
              <a:t>Now supports Minute, Hour, Day, Week, and Month time periods</a:t>
            </a:r>
          </a:p>
          <a:p>
            <a:pPr lvl="2"/>
            <a:r>
              <a:rPr lang="en-US" dirty="0"/>
              <a:t>Necessitates aggregation - TDAP guarantees consistent handling</a:t>
            </a:r>
          </a:p>
          <a:p>
            <a:pPr lvl="1"/>
            <a:r>
              <a:rPr lang="en-US" dirty="0"/>
              <a:t>Natively parallel</a:t>
            </a:r>
          </a:p>
        </p:txBody>
      </p:sp>
    </p:spTree>
    <p:extLst>
      <p:ext uri="{BB962C8B-B14F-4D97-AF65-F5344CB8AC3E}">
        <p14:creationId xmlns:p14="http://schemas.microsoft.com/office/powerpoint/2010/main" val="14167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C8C9-C02D-DB4C-B256-783B22A7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68"/>
            <a:ext cx="10515600" cy="693113"/>
          </a:xfrm>
        </p:spPr>
        <p:txBody>
          <a:bodyPr>
            <a:normAutofit fontScale="90000"/>
          </a:bodyPr>
          <a:lstStyle/>
          <a:p>
            <a:r>
              <a:rPr lang="en-US" dirty="0"/>
              <a:t>TDAP – The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31070D-BA36-3943-9DF4-182BF0621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829063"/>
              </p:ext>
            </p:extLst>
          </p:nvPr>
        </p:nvGraphicFramePr>
        <p:xfrm>
          <a:off x="7074613" y="1005403"/>
          <a:ext cx="4586555" cy="523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77">
                  <a:extLst>
                    <a:ext uri="{9D8B030D-6E8A-4147-A177-3AD203B41FA5}">
                      <a16:colId xmlns:a16="http://schemas.microsoft.com/office/drawing/2014/main" val="678788399"/>
                    </a:ext>
                  </a:extLst>
                </a:gridCol>
                <a:gridCol w="1132999">
                  <a:extLst>
                    <a:ext uri="{9D8B030D-6E8A-4147-A177-3AD203B41FA5}">
                      <a16:colId xmlns:a16="http://schemas.microsoft.com/office/drawing/2014/main" val="1068708985"/>
                    </a:ext>
                  </a:extLst>
                </a:gridCol>
                <a:gridCol w="1208259">
                  <a:extLst>
                    <a:ext uri="{9D8B030D-6E8A-4147-A177-3AD203B41FA5}">
                      <a16:colId xmlns:a16="http://schemas.microsoft.com/office/drawing/2014/main" val="210995594"/>
                    </a:ext>
                  </a:extLst>
                </a:gridCol>
                <a:gridCol w="1582220">
                  <a:extLst>
                    <a:ext uri="{9D8B030D-6E8A-4147-A177-3AD203B41FA5}">
                      <a16:colId xmlns:a16="http://schemas.microsoft.com/office/drawing/2014/main" val="2762840708"/>
                    </a:ext>
                  </a:extLst>
                </a:gridCol>
              </a:tblGrid>
              <a:tr h="417663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4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1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9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1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2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0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8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8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2641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2B428C5-CFB5-964C-8277-3431FE61147D}"/>
              </a:ext>
            </a:extLst>
          </p:cNvPr>
          <p:cNvSpPr txBox="1">
            <a:spLocks/>
          </p:cNvSpPr>
          <p:nvPr/>
        </p:nvSpPr>
        <p:spPr>
          <a:xfrm>
            <a:off x="530832" y="1005403"/>
            <a:ext cx="6455595" cy="523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matrix represents one patient’s data</a:t>
            </a:r>
          </a:p>
          <a:p>
            <a:r>
              <a:rPr lang="en-US" dirty="0"/>
              <a:t>Time axis determined by TDAP caller</a:t>
            </a:r>
          </a:p>
          <a:p>
            <a:pPr lvl="1"/>
            <a:r>
              <a:rPr lang="en-US" dirty="0" err="1"/>
              <a:t>Start_time</a:t>
            </a:r>
            <a:endParaRPr lang="en-US" dirty="0"/>
          </a:p>
          <a:p>
            <a:pPr lvl="1"/>
            <a:r>
              <a:rPr lang="en-US" dirty="0" err="1"/>
              <a:t>End_time</a:t>
            </a:r>
            <a:endParaRPr lang="en-US" dirty="0"/>
          </a:p>
          <a:p>
            <a:pPr lvl="1"/>
            <a:r>
              <a:rPr lang="en-US" dirty="0"/>
              <a:t>*Encounter – Users can pass in an encounter id; </a:t>
            </a:r>
            <a:r>
              <a:rPr lang="en-US" dirty="0" err="1"/>
              <a:t>start_time</a:t>
            </a:r>
            <a:r>
              <a:rPr lang="en-US" dirty="0"/>
              <a:t> and </a:t>
            </a:r>
            <a:r>
              <a:rPr lang="en-US" dirty="0" err="1"/>
              <a:t>end_time</a:t>
            </a:r>
            <a:r>
              <a:rPr lang="en-US" dirty="0"/>
              <a:t> match that of the encounter</a:t>
            </a:r>
          </a:p>
          <a:p>
            <a:r>
              <a:rPr lang="en-US" dirty="0"/>
              <a:t>Concept Axis determined by</a:t>
            </a:r>
          </a:p>
          <a:p>
            <a:pPr lvl="1"/>
            <a:r>
              <a:rPr lang="en-US" dirty="0"/>
              <a:t>Concepts metadata - </a:t>
            </a:r>
            <a:r>
              <a:rPr lang="en-US" dirty="0" err="1"/>
              <a:t>concept.json</a:t>
            </a:r>
            <a:endParaRPr lang="en-US" dirty="0"/>
          </a:p>
          <a:p>
            <a:pPr lvl="1"/>
            <a:r>
              <a:rPr lang="en-US" dirty="0"/>
              <a:t>Extensions – Custom data from non-core clinical databases</a:t>
            </a:r>
          </a:p>
        </p:txBody>
      </p:sp>
    </p:spTree>
    <p:extLst>
      <p:ext uri="{BB962C8B-B14F-4D97-AF65-F5344CB8AC3E}">
        <p14:creationId xmlns:p14="http://schemas.microsoft.com/office/powerpoint/2010/main" val="369111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AAB-891A-9441-9243-B9FDC61D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1" y="293205"/>
            <a:ext cx="10515600" cy="949967"/>
          </a:xfrm>
        </p:spPr>
        <p:txBody>
          <a:bodyPr/>
          <a:lstStyle/>
          <a:p>
            <a:r>
              <a:rPr lang="en-US" dirty="0"/>
              <a:t>TDAP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979C-7965-C241-BEF8-42F5E01E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11" y="1504950"/>
            <a:ext cx="616877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Concepts can be thought of as meaningful bits of information</a:t>
            </a:r>
          </a:p>
          <a:p>
            <a:pPr lvl="1"/>
            <a:r>
              <a:rPr lang="en-US" dirty="0"/>
              <a:t>Blood Pressure</a:t>
            </a:r>
          </a:p>
          <a:p>
            <a:pPr lvl="1"/>
            <a:r>
              <a:rPr lang="en-US" dirty="0"/>
              <a:t>Creatinine lab</a:t>
            </a:r>
          </a:p>
          <a:p>
            <a:pPr lvl="1"/>
            <a:r>
              <a:rPr lang="en-US" dirty="0"/>
              <a:t>Epinephrine administration</a:t>
            </a:r>
          </a:p>
          <a:p>
            <a:r>
              <a:rPr lang="en-US" dirty="0"/>
              <a:t>Formally defined in the TDAP framework</a:t>
            </a:r>
          </a:p>
          <a:p>
            <a:r>
              <a:rPr lang="en-US" dirty="0"/>
              <a:t> Each concept contains:</a:t>
            </a:r>
          </a:p>
          <a:p>
            <a:pPr lvl="1"/>
            <a:r>
              <a:rPr lang="en-US" dirty="0"/>
              <a:t>Locators – How to get the information from the source database (clarity/</a:t>
            </a:r>
            <a:r>
              <a:rPr lang="en-US" dirty="0" err="1"/>
              <a:t>omop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Type – String or numeric</a:t>
            </a:r>
          </a:p>
          <a:p>
            <a:pPr lvl="1"/>
            <a:r>
              <a:rPr lang="en-US" dirty="0"/>
              <a:t>Instructions about how to fill missing data</a:t>
            </a:r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543FA4-0513-9C48-A7E6-574A9D8E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975" y="1504950"/>
            <a:ext cx="50581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C8C9-C02D-DB4C-B256-783B22A7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68"/>
            <a:ext cx="10515600" cy="693113"/>
          </a:xfrm>
        </p:spPr>
        <p:txBody>
          <a:bodyPr>
            <a:normAutofit fontScale="90000"/>
          </a:bodyPr>
          <a:lstStyle/>
          <a:p>
            <a:r>
              <a:rPr lang="en-US" dirty="0"/>
              <a:t>TDAP – Raw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31070D-BA36-3943-9DF4-182BF06212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95128"/>
          <a:ext cx="7853158" cy="523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77">
                  <a:extLst>
                    <a:ext uri="{9D8B030D-6E8A-4147-A177-3AD203B41FA5}">
                      <a16:colId xmlns:a16="http://schemas.microsoft.com/office/drawing/2014/main" val="678788399"/>
                    </a:ext>
                  </a:extLst>
                </a:gridCol>
                <a:gridCol w="1132999">
                  <a:extLst>
                    <a:ext uri="{9D8B030D-6E8A-4147-A177-3AD203B41FA5}">
                      <a16:colId xmlns:a16="http://schemas.microsoft.com/office/drawing/2014/main" val="1068708985"/>
                    </a:ext>
                  </a:extLst>
                </a:gridCol>
                <a:gridCol w="1208259">
                  <a:extLst>
                    <a:ext uri="{9D8B030D-6E8A-4147-A177-3AD203B41FA5}">
                      <a16:colId xmlns:a16="http://schemas.microsoft.com/office/drawing/2014/main" val="210995594"/>
                    </a:ext>
                  </a:extLst>
                </a:gridCol>
                <a:gridCol w="1582220">
                  <a:extLst>
                    <a:ext uri="{9D8B030D-6E8A-4147-A177-3AD203B41FA5}">
                      <a16:colId xmlns:a16="http://schemas.microsoft.com/office/drawing/2014/main" val="2762840708"/>
                    </a:ext>
                  </a:extLst>
                </a:gridCol>
                <a:gridCol w="1641231">
                  <a:extLst>
                    <a:ext uri="{9D8B030D-6E8A-4147-A177-3AD203B41FA5}">
                      <a16:colId xmlns:a16="http://schemas.microsoft.com/office/drawing/2014/main" val="607659881"/>
                    </a:ext>
                  </a:extLst>
                </a:gridCol>
                <a:gridCol w="1625372">
                  <a:extLst>
                    <a:ext uri="{9D8B030D-6E8A-4147-A177-3AD203B41FA5}">
                      <a16:colId xmlns:a16="http://schemas.microsoft.com/office/drawing/2014/main" val="1531111117"/>
                    </a:ext>
                  </a:extLst>
                </a:gridCol>
              </a:tblGrid>
              <a:tr h="417663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Systolic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Epinephrine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O2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4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1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Nasal Cannula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9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Nasal Cannula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1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2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0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8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8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2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25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C8C9-C02D-DB4C-B256-783B22A7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68"/>
            <a:ext cx="10515600" cy="693113"/>
          </a:xfrm>
        </p:spPr>
        <p:txBody>
          <a:bodyPr>
            <a:normAutofit fontScale="90000"/>
          </a:bodyPr>
          <a:lstStyle/>
          <a:p>
            <a:r>
              <a:rPr lang="en-US" dirty="0"/>
              <a:t>TDAP – Extension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31070D-BA36-3943-9DF4-182BF0621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088348"/>
              </p:ext>
            </p:extLst>
          </p:nvPr>
        </p:nvGraphicFramePr>
        <p:xfrm>
          <a:off x="838199" y="995128"/>
          <a:ext cx="10617485" cy="523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754">
                  <a:extLst>
                    <a:ext uri="{9D8B030D-6E8A-4147-A177-3AD203B41FA5}">
                      <a16:colId xmlns:a16="http://schemas.microsoft.com/office/drawing/2014/main" val="678788399"/>
                    </a:ext>
                  </a:extLst>
                </a:gridCol>
                <a:gridCol w="1269141">
                  <a:extLst>
                    <a:ext uri="{9D8B030D-6E8A-4147-A177-3AD203B41FA5}">
                      <a16:colId xmlns:a16="http://schemas.microsoft.com/office/drawing/2014/main" val="1068708985"/>
                    </a:ext>
                  </a:extLst>
                </a:gridCol>
                <a:gridCol w="1353445">
                  <a:extLst>
                    <a:ext uri="{9D8B030D-6E8A-4147-A177-3AD203B41FA5}">
                      <a16:colId xmlns:a16="http://schemas.microsoft.com/office/drawing/2014/main" val="210995594"/>
                    </a:ext>
                  </a:extLst>
                </a:gridCol>
                <a:gridCol w="1772342">
                  <a:extLst>
                    <a:ext uri="{9D8B030D-6E8A-4147-A177-3AD203B41FA5}">
                      <a16:colId xmlns:a16="http://schemas.microsoft.com/office/drawing/2014/main" val="2762840708"/>
                    </a:ext>
                  </a:extLst>
                </a:gridCol>
                <a:gridCol w="1838445">
                  <a:extLst>
                    <a:ext uri="{9D8B030D-6E8A-4147-A177-3AD203B41FA5}">
                      <a16:colId xmlns:a16="http://schemas.microsoft.com/office/drawing/2014/main" val="607659881"/>
                    </a:ext>
                  </a:extLst>
                </a:gridCol>
                <a:gridCol w="1820679">
                  <a:extLst>
                    <a:ext uri="{9D8B030D-6E8A-4147-A177-3AD203B41FA5}">
                      <a16:colId xmlns:a16="http://schemas.microsoft.com/office/drawing/2014/main" val="1531111117"/>
                    </a:ext>
                  </a:extLst>
                </a:gridCol>
                <a:gridCol w="1820679">
                  <a:extLst>
                    <a:ext uri="{9D8B030D-6E8A-4147-A177-3AD203B41FA5}">
                      <a16:colId xmlns:a16="http://schemas.microsoft.com/office/drawing/2014/main" val="1413304114"/>
                    </a:ext>
                  </a:extLst>
                </a:gridCol>
              </a:tblGrid>
              <a:tr h="417663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Systolic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Epinephrine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O2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 Dev(muse)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4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1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Nasal Cannula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9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Nasal Cannula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1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2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0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8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8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2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4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1267</Words>
  <Application>Microsoft Macintosh PowerPoint</Application>
  <PresentationFormat>Widescreen</PresentationFormat>
  <Paragraphs>560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TDAP Brown Bag</vt:lpstr>
      <vt:lpstr>Agenda</vt:lpstr>
      <vt:lpstr>TDAP Overview</vt:lpstr>
      <vt:lpstr>TDAP Overview</vt:lpstr>
      <vt:lpstr>TDAP 2.0</vt:lpstr>
      <vt:lpstr>TDAP – The Matrix</vt:lpstr>
      <vt:lpstr>TDAP Concepts</vt:lpstr>
      <vt:lpstr>TDAP – Raw Data</vt:lpstr>
      <vt:lpstr>TDAP – Extension</vt:lpstr>
      <vt:lpstr>TDAP – Fill</vt:lpstr>
      <vt:lpstr>TDAP – Cleanup</vt:lpstr>
      <vt:lpstr>TDAP – Derivation</vt:lpstr>
      <vt:lpstr>TDAP Utility</vt:lpstr>
      <vt:lpstr>TDAP 2.0 Summary</vt:lpstr>
      <vt:lpstr>TDAP 2.0 Projects</vt:lpstr>
      <vt:lpstr>Pain Points</vt:lpstr>
      <vt:lpstr>Promotion - Discussion</vt:lpstr>
      <vt:lpstr>Notes from 2021-03-08</vt:lpstr>
      <vt:lpstr>END OF SHOW</vt:lpstr>
      <vt:lpstr>END OF SHOW</vt:lpstr>
      <vt:lpstr>TDAP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TDAP Brown Bag</dc:title>
  <dc:creator>Albert William Riedl</dc:creator>
  <cp:lastModifiedBy>Albert William Riedl</cp:lastModifiedBy>
  <cp:revision>40</cp:revision>
  <dcterms:created xsi:type="dcterms:W3CDTF">2021-03-06T00:41:26Z</dcterms:created>
  <dcterms:modified xsi:type="dcterms:W3CDTF">2021-03-08T18:30:20Z</dcterms:modified>
</cp:coreProperties>
</file>