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4" r:id="rId3"/>
    <p:sldId id="279" r:id="rId4"/>
    <p:sldId id="280" r:id="rId5"/>
    <p:sldId id="281" r:id="rId6"/>
    <p:sldId id="283" r:id="rId7"/>
    <p:sldId id="282" r:id="rId8"/>
    <p:sldId id="273" r:id="rId9"/>
    <p:sldId id="278" r:id="rId10"/>
    <p:sldId id="264" r:id="rId1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pitchFamily="-2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2"/>
    <a:srgbClr val="C2990E"/>
    <a:srgbClr val="00386A"/>
    <a:srgbClr val="B18700"/>
    <a:srgbClr val="A37500"/>
    <a:srgbClr val="E3D073"/>
    <a:srgbClr val="091D58"/>
    <a:srgbClr val="B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0352" autoAdjust="0"/>
  </p:normalViewPr>
  <p:slideViewPr>
    <p:cSldViewPr>
      <p:cViewPr>
        <p:scale>
          <a:sx n="115" d="100"/>
          <a:sy n="115" d="100"/>
        </p:scale>
        <p:origin x="-72" y="-72"/>
      </p:cViewPr>
      <p:guideLst>
        <p:guide orient="horz" pos="216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3530C9-BF13-40EE-A1EC-EBBB0134EBBA}" type="datetime1">
              <a:rPr lang="en-US"/>
              <a:pPr/>
              <a:t>8/29/2012</a:t>
            </a:fld>
            <a:endParaRPr lang="en-US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773B9CC-05C5-43A0-B8BB-C3B1453C37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D20F8F-B3A0-465C-A2C5-4272F8BE0711}" type="datetime1">
              <a:rPr lang="en-US"/>
              <a:pPr/>
              <a:t>8/29/2012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F31767-D1A3-4648-B372-2E096E58C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38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 descr="PPT_Template_WHITE_TITL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7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1828800" y="3429000"/>
            <a:ext cx="7010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28" name="Rectangle 32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4419600" cy="15240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056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510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785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026025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92763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3" descr="PPT_Template_WHITE_SLID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554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685800"/>
            <a:ext cx="8458200" cy="0"/>
          </a:xfrm>
          <a:prstGeom prst="line">
            <a:avLst/>
          </a:prstGeom>
          <a:noFill/>
          <a:ln w="9525">
            <a:solidFill>
              <a:srgbClr val="B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" pitchFamily="1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3124200" y="228600"/>
            <a:ext cx="541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C2990E"/>
                </a:solidFill>
                <a:latin typeface="Verdana" pitchFamily="-28" charset="0"/>
              </a:rPr>
              <a:t>PrePurchasing</a:t>
            </a:r>
            <a:r>
              <a:rPr lang="en-US" sz="2000" b="1" dirty="0" smtClean="0">
                <a:solidFill>
                  <a:srgbClr val="C2990E"/>
                </a:solidFill>
                <a:latin typeface="Verdana" pitchFamily="-28" charset="0"/>
              </a:rPr>
              <a:t> Overview</a:t>
            </a:r>
            <a:endParaRPr lang="en-US" sz="1200" b="1" dirty="0">
              <a:solidFill>
                <a:srgbClr val="C2990E"/>
              </a:solidFill>
              <a:latin typeface="Futura Medium" pitchFamily="-2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C2990E"/>
          </a:solidFill>
          <a:latin typeface="Verdana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rgbClr val="00206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  <a:ea typeface="ＭＳ Ｐゴシック" pitchFamily="-28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  <a:ea typeface="ＭＳ Ｐゴシック" pitchFamily="-28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  <a:ea typeface="ＭＳ Ｐゴシック" pitchFamily="-28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  <a:ea typeface="ＭＳ Ｐゴシック" pitchFamily="-28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b="1">
          <a:solidFill>
            <a:srgbClr val="00206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839913"/>
            <a:ext cx="5578475" cy="33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500" dirty="0" smtClean="0"/>
          </a:p>
          <a:p>
            <a:pPr marL="0" indent="0">
              <a:buNone/>
            </a:pPr>
            <a:endParaRPr lang="en-US" sz="1800" b="0" dirty="0" smtClean="0"/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 smtClean="0"/>
              <a:t>CA&amp;ES Dean’s Office, Computing Resources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135188"/>
            <a:ext cx="64198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Callout 2"/>
          <p:cNvSpPr/>
          <p:nvPr/>
        </p:nvSpPr>
        <p:spPr bwMode="auto">
          <a:xfrm>
            <a:off x="4583084" y="2060171"/>
            <a:ext cx="3286124" cy="2286000"/>
          </a:xfrm>
          <a:prstGeom prst="wedgeEllipseCallout">
            <a:avLst>
              <a:gd name="adj1" fmla="val -80783"/>
              <a:gd name="adj2" fmla="val 33890"/>
            </a:avLst>
          </a:prstGeom>
          <a:solidFill>
            <a:schemeClr val="bg1">
              <a:lumMod val="25000"/>
              <a:lumOff val="7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>
                <a:solidFill>
                  <a:schemeClr val="tx1"/>
                </a:solidFill>
                <a:latin typeface="Times" pitchFamily="1" charset="0"/>
              </a:rPr>
              <a:t>Demo time!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Sylvestre</a:t>
            </a:r>
          </a:p>
          <a:p>
            <a:r>
              <a:rPr lang="en-US" dirty="0" smtClean="0"/>
              <a:t>Alan Lai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</a:p>
          <a:p>
            <a:r>
              <a:rPr lang="en-US" dirty="0" smtClean="0"/>
              <a:t>Workgroups</a:t>
            </a:r>
            <a:endParaRPr lang="en-US" dirty="0"/>
          </a:p>
          <a:p>
            <a:r>
              <a:rPr lang="en-US" dirty="0" smtClean="0"/>
              <a:t>Organizations</a:t>
            </a:r>
          </a:p>
          <a:p>
            <a:r>
              <a:rPr lang="en-US" dirty="0" smtClean="0"/>
              <a:t>Feedback / Support</a:t>
            </a:r>
          </a:p>
          <a:p>
            <a:r>
              <a:rPr lang="en-US" dirty="0"/>
              <a:t>Mailing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Demo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34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Departmental Admin</a:t>
            </a:r>
          </a:p>
          <a:p>
            <a:pPr lvl="1"/>
            <a:r>
              <a:rPr lang="en-US" dirty="0" smtClean="0"/>
              <a:t>Granted access to Organizations and Sub Organizations</a:t>
            </a:r>
          </a:p>
          <a:p>
            <a:pPr lvl="1"/>
            <a:r>
              <a:rPr lang="en-US" dirty="0" smtClean="0"/>
              <a:t>Maintain Workgroups</a:t>
            </a:r>
          </a:p>
          <a:p>
            <a:pPr lvl="1"/>
            <a:r>
              <a:rPr lang="en-US" dirty="0" smtClean="0"/>
              <a:t>Maintain some Organization level settings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a workgroup</a:t>
            </a:r>
          </a:p>
          <a:p>
            <a:pPr lvl="1"/>
            <a:r>
              <a:rPr lang="en-US" dirty="0" smtClean="0"/>
              <a:t>You, as a departmental admin grant these permissions.</a:t>
            </a:r>
          </a:p>
          <a:p>
            <a:pPr lvl="1"/>
            <a:r>
              <a:rPr lang="en-US" dirty="0" smtClean="0"/>
              <a:t>Requester</a:t>
            </a:r>
          </a:p>
          <a:p>
            <a:pPr lvl="1"/>
            <a:r>
              <a:rPr lang="en-US" dirty="0" smtClean="0"/>
              <a:t>Approver</a:t>
            </a:r>
            <a:endParaRPr lang="en-US" dirty="0"/>
          </a:p>
          <a:p>
            <a:pPr lvl="1"/>
            <a:r>
              <a:rPr lang="en-US" dirty="0" smtClean="0"/>
              <a:t>Account Manager</a:t>
            </a:r>
          </a:p>
          <a:p>
            <a:pPr lvl="1"/>
            <a:r>
              <a:rPr lang="en-US" dirty="0" smtClean="0"/>
              <a:t>Purchaser</a:t>
            </a:r>
          </a:p>
          <a:p>
            <a:pPr lvl="1"/>
            <a:r>
              <a:rPr lang="en-US" dirty="0" smtClean="0"/>
              <a:t>Reviewer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51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workgroup?</a:t>
            </a:r>
          </a:p>
          <a:p>
            <a:pPr lvl="1"/>
            <a:r>
              <a:rPr lang="en-US" dirty="0" smtClean="0"/>
              <a:t>A way of organizing permissions, orders, and settings</a:t>
            </a:r>
          </a:p>
          <a:p>
            <a:pPr lvl="1"/>
            <a:r>
              <a:rPr lang="en-US" dirty="0" smtClean="0"/>
              <a:t>Has a primary organization</a:t>
            </a:r>
          </a:p>
          <a:p>
            <a:pPr lvl="1"/>
            <a:r>
              <a:rPr lang="en-US" dirty="0" smtClean="0"/>
              <a:t>Contains users with various permissions</a:t>
            </a:r>
          </a:p>
          <a:p>
            <a:pPr lvl="1"/>
            <a:r>
              <a:rPr lang="en-US" dirty="0" smtClean="0"/>
              <a:t>Default</a:t>
            </a:r>
          </a:p>
          <a:p>
            <a:pPr lvl="2"/>
            <a:r>
              <a:rPr lang="en-US" dirty="0" smtClean="0"/>
              <a:t>Vendors</a:t>
            </a:r>
          </a:p>
          <a:p>
            <a:pPr lvl="2"/>
            <a:r>
              <a:rPr lang="en-US" dirty="0" smtClean="0"/>
              <a:t>Accounts (May sync with </a:t>
            </a:r>
            <a:r>
              <a:rPr lang="en-US" dirty="0" err="1" smtClean="0"/>
              <a:t>DaFIS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Shipping Addresses</a:t>
            </a:r>
          </a:p>
          <a:p>
            <a:pPr lvl="1"/>
            <a:r>
              <a:rPr lang="en-US" dirty="0" smtClean="0"/>
              <a:t> May have conditional approvals</a:t>
            </a:r>
          </a:p>
          <a:p>
            <a:pPr lvl="1"/>
            <a:r>
              <a:rPr lang="en-US" dirty="0" smtClean="0"/>
              <a:t>3 Types of workgroups</a:t>
            </a:r>
          </a:p>
          <a:p>
            <a:pPr lvl="2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Administrative</a:t>
            </a:r>
          </a:p>
          <a:p>
            <a:pPr lvl="2"/>
            <a:r>
              <a:rPr lang="en-US" dirty="0" smtClean="0"/>
              <a:t>Full Featured Administrative</a:t>
            </a:r>
          </a:p>
        </p:txBody>
      </p:sp>
    </p:spTree>
    <p:extLst>
      <p:ext uri="{BB962C8B-B14F-4D97-AF65-F5344CB8AC3E}">
        <p14:creationId xmlns:p14="http://schemas.microsoft.com/office/powerpoint/2010/main" val="377191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Workgroups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help with deciding workgroups</a:t>
            </a:r>
          </a:p>
          <a:p>
            <a:pPr lvl="1"/>
            <a:r>
              <a:rPr lang="en-US" b="0" dirty="0"/>
              <a:t>http://ucdavis.github.com/Purchasing/workgrouptool.html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b="0" i="1" dirty="0" smtClean="0"/>
              <a:t>* http://ucdavis.github.com/Purchasing/faq.html#workgroupoptions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07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grant you access to Organizations, and the related sub organizations</a:t>
            </a:r>
          </a:p>
          <a:p>
            <a:r>
              <a:rPr lang="en-US" dirty="0" smtClean="0"/>
              <a:t>When we grant Departmental Admin access we will notify existing DA’s that may be effected (Parent and Child Orgs)</a:t>
            </a:r>
          </a:p>
          <a:p>
            <a:r>
              <a:rPr lang="en-US" dirty="0" smtClean="0"/>
              <a:t>May have Organization Level Conditional Approvals</a:t>
            </a:r>
          </a:p>
          <a:p>
            <a:r>
              <a:rPr lang="en-US" dirty="0" smtClean="0"/>
              <a:t>May have custom fields</a:t>
            </a:r>
          </a:p>
          <a:p>
            <a:r>
              <a:rPr lang="en-US" dirty="0" smtClean="0"/>
              <a:t>Grants access to workgroups</a:t>
            </a:r>
          </a:p>
        </p:txBody>
      </p:sp>
    </p:spTree>
    <p:extLst>
      <p:ext uri="{BB962C8B-B14F-4D97-AF65-F5344CB8AC3E}">
        <p14:creationId xmlns:p14="http://schemas.microsoft.com/office/powerpoint/2010/main" val="152928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FAQ:</a:t>
            </a:r>
          </a:p>
          <a:p>
            <a:pPr lvl="1"/>
            <a:r>
              <a:rPr lang="en-US" sz="1400" dirty="0" smtClean="0"/>
              <a:t>Before submitting a help desk ticket</a:t>
            </a:r>
          </a:p>
          <a:p>
            <a:pPr lvl="1"/>
            <a:r>
              <a:rPr lang="en-US" sz="1400" dirty="0"/>
              <a:t>https://</a:t>
            </a:r>
            <a:r>
              <a:rPr lang="en-US" sz="1400" dirty="0" smtClean="0"/>
              <a:t>ucdavis.uservoice.com/forums/126891-purchasing</a:t>
            </a:r>
          </a:p>
          <a:p>
            <a:pPr lvl="1"/>
            <a:endParaRPr lang="en-US" dirty="0" smtClean="0"/>
          </a:p>
          <a:p>
            <a:r>
              <a:rPr lang="en-US" dirty="0"/>
              <a:t>Problems: </a:t>
            </a:r>
            <a:endParaRPr lang="en-US" dirty="0" smtClean="0"/>
          </a:p>
          <a:p>
            <a:pPr lvl="1"/>
            <a:r>
              <a:rPr lang="en-US" dirty="0" smtClean="0"/>
              <a:t>Issues not resolved with the FAQ</a:t>
            </a:r>
            <a:endParaRPr lang="en-US" dirty="0"/>
          </a:p>
          <a:p>
            <a:pPr lvl="1"/>
            <a:r>
              <a:rPr lang="en-US" dirty="0" smtClean="0"/>
              <a:t>Help Desk Ticketing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Suggestions:</a:t>
            </a:r>
          </a:p>
          <a:p>
            <a:pPr lvl="1"/>
            <a:r>
              <a:rPr lang="en-US" dirty="0" smtClean="0"/>
              <a:t>Ideas for improving the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departmental admins:</a:t>
            </a:r>
          </a:p>
          <a:p>
            <a:pPr lvl="1"/>
            <a:r>
              <a:rPr lang="en-US" dirty="0" smtClean="0"/>
              <a:t>Opp-admins@ucdavis.edu</a:t>
            </a:r>
          </a:p>
          <a:p>
            <a:pPr lvl="1"/>
            <a:r>
              <a:rPr lang="en-US" dirty="0"/>
              <a:t>Subject starts with : [</a:t>
            </a:r>
            <a:r>
              <a:rPr lang="en-US" dirty="0" err="1"/>
              <a:t>opp</a:t>
            </a:r>
            <a:r>
              <a:rPr lang="en-US" dirty="0"/>
              <a:t>-admins]</a:t>
            </a:r>
            <a:endParaRPr lang="en-US" dirty="0" smtClean="0"/>
          </a:p>
          <a:p>
            <a:r>
              <a:rPr lang="en-US" dirty="0" smtClean="0"/>
              <a:t>All users including departmental admins:</a:t>
            </a:r>
          </a:p>
          <a:p>
            <a:pPr lvl="1"/>
            <a:r>
              <a:rPr lang="en-US" dirty="0" smtClean="0"/>
              <a:t>Opp-users@ucdavis.edu</a:t>
            </a:r>
          </a:p>
          <a:p>
            <a:pPr lvl="1"/>
            <a:r>
              <a:rPr lang="en-US" dirty="0" smtClean="0"/>
              <a:t>Subject starts with : [</a:t>
            </a:r>
            <a:r>
              <a:rPr lang="en-US" dirty="0" err="1" smtClean="0"/>
              <a:t>opp</a:t>
            </a:r>
            <a:r>
              <a:rPr lang="en-US" dirty="0" smtClean="0"/>
              <a:t>-users]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Used for notifications</a:t>
            </a:r>
          </a:p>
          <a:p>
            <a:pPr lvl="1"/>
            <a:r>
              <a:rPr lang="en-US" dirty="0" smtClean="0"/>
              <a:t>System upgrades / downtimes</a:t>
            </a:r>
          </a:p>
          <a:p>
            <a:pPr lvl="1"/>
            <a:r>
              <a:rPr lang="en-US" dirty="0" smtClean="0"/>
              <a:t>Reminder of resources like FAQ’s or changes to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2008 (1)">
  <a:themeElements>
    <a:clrScheme name="">
      <a:dk1>
        <a:srgbClr val="000000"/>
      </a:dk1>
      <a:lt1>
        <a:srgbClr val="FFFFFF"/>
      </a:lt1>
      <a:dk2>
        <a:srgbClr val="10034C"/>
      </a:dk2>
      <a:lt2>
        <a:srgbClr val="D5A953"/>
      </a:lt2>
      <a:accent1>
        <a:srgbClr val="FFFFFF"/>
      </a:accent1>
      <a:accent2>
        <a:srgbClr val="FFFFFF"/>
      </a:accent2>
      <a:accent3>
        <a:srgbClr val="AAAAB2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D9BE59"/>
        </a:dk1>
        <a:lt1>
          <a:srgbClr val="FFFFFF"/>
        </a:lt1>
        <a:dk2>
          <a:srgbClr val="FFFFFF"/>
        </a:dk2>
        <a:lt2>
          <a:srgbClr val="000000"/>
        </a:lt2>
        <a:accent1>
          <a:srgbClr val="E3DC85"/>
        </a:accent1>
        <a:accent2>
          <a:srgbClr val="B9C7D9"/>
        </a:accent2>
        <a:accent3>
          <a:srgbClr val="FFFFFF"/>
        </a:accent3>
        <a:accent4>
          <a:srgbClr val="B9A24B"/>
        </a:accent4>
        <a:accent5>
          <a:srgbClr val="EFEBC2"/>
        </a:accent5>
        <a:accent6>
          <a:srgbClr val="A7B4C4"/>
        </a:accent6>
        <a:hlink>
          <a:srgbClr val="E1E7B7"/>
        </a:hlink>
        <a:folHlink>
          <a:srgbClr val="7892C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256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PPT_Template_2008 (1)</vt:lpstr>
      <vt:lpstr>Overview</vt:lpstr>
      <vt:lpstr>Instructors</vt:lpstr>
      <vt:lpstr>Agenda</vt:lpstr>
      <vt:lpstr>Permissions</vt:lpstr>
      <vt:lpstr>Workgroups</vt:lpstr>
      <vt:lpstr>Workgroups Cont.</vt:lpstr>
      <vt:lpstr>Organizations</vt:lpstr>
      <vt:lpstr>Feedback and Support</vt:lpstr>
      <vt:lpstr>Mailing Lists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PrePurchasing</dc:title>
  <dc:creator>Lai, Alan</dc:creator>
  <cp:lastModifiedBy>Sylvestre, Jason</cp:lastModifiedBy>
  <cp:revision>96</cp:revision>
  <cp:lastPrinted>2008-02-06T22:05:45Z</cp:lastPrinted>
  <dcterms:created xsi:type="dcterms:W3CDTF">2012-02-28T18:38:53Z</dcterms:created>
  <dcterms:modified xsi:type="dcterms:W3CDTF">2012-08-29T18:24:03Z</dcterms:modified>
</cp:coreProperties>
</file>