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raph Databas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Databases</a:t>
            </a:r>
          </a:p>
        </p:txBody>
      </p:sp>
      <p:sp>
        <p:nvSpPr>
          <p:cNvPr id="128" name="Christopher Thielen, Lead Application Developer, DSS 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Christopher Thielen, Lead Application Developer, DSS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ypher vs SQL: 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Cypher vs SQL: Recommendations</a:t>
            </a:r>
          </a:p>
        </p:txBody>
      </p:sp>
      <p:sp>
        <p:nvSpPr>
          <p:cNvPr id="159" name="??? (Yes, it is possible.)"/>
          <p:cNvSpPr txBox="1"/>
          <p:nvPr/>
        </p:nvSpPr>
        <p:spPr>
          <a:xfrm>
            <a:off x="2333674" y="3260789"/>
            <a:ext cx="8337452" cy="4826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??? (Yes, it is possible.)</a:t>
            </a:r>
          </a:p>
        </p:txBody>
      </p:sp>
      <p:sp>
        <p:nvSpPr>
          <p:cNvPr id="160" name="MATCH (Class{name:'From SQL to NoSQL'})&lt;-[:ENROLLED_IN]-(Student)-[:ENROLLED_IN]-&gt;(c) RETURN c, count(c)"/>
          <p:cNvSpPr txBox="1"/>
          <p:nvPr/>
        </p:nvSpPr>
        <p:spPr>
          <a:xfrm>
            <a:off x="2333674" y="5273610"/>
            <a:ext cx="8337452" cy="12192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MATCH (Class{name:'From SQL to NoSQL'})&lt;-[:ENROLLED_IN]-(Student)-[:ENROLLED_IN]-&gt;(c) RETURN c, count(c)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60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he Breadth of the NoSQL Mov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Breadth of the NoSQL Movement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lationships Ar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Relationships Are Data</a:t>
            </a:r>
          </a:p>
        </p:txBody>
      </p:sp>
      <p:sp>
        <p:nvSpPr>
          <p:cNvPr id="133" name="Join Table as a hack."/>
          <p:cNvSpPr txBox="1"/>
          <p:nvPr/>
        </p:nvSpPr>
        <p:spPr>
          <a:xfrm>
            <a:off x="571499" y="5251730"/>
            <a:ext cx="11861801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747474"/>
                </a:solidFill>
              </a:defRPr>
            </a:lvl1pPr>
          </a:lstStyle>
          <a:p>
            <a:pPr/>
            <a:r>
              <a:t>Join Table as a hack.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raph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 Concepts</a:t>
            </a:r>
          </a:p>
        </p:txBody>
      </p:sp>
      <p:sp>
        <p:nvSpPr>
          <p:cNvPr id="136" name="Nod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Nodes</a:t>
            </a:r>
          </a:p>
          <a:p>
            <a:pPr/>
            <a:r>
              <a:t>Edges</a:t>
            </a:r>
          </a:p>
          <a:p>
            <a:pPr/>
            <a:r>
              <a:t>Properties</a:t>
            </a:r>
          </a:p>
          <a:p>
            <a:pPr/>
            <a:r>
              <a:t>Relationship complexity grows linearly, not exponentially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ypher vs SQL: Schema cre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Cypher vs SQL: Schema creation</a:t>
            </a:r>
          </a:p>
        </p:txBody>
      </p:sp>
      <p:sp>
        <p:nvSpPr>
          <p:cNvPr id="139" name="CREATE TABLE `students` (…"/>
          <p:cNvSpPr txBox="1"/>
          <p:nvPr/>
        </p:nvSpPr>
        <p:spPr>
          <a:xfrm>
            <a:off x="2333674" y="3076639"/>
            <a:ext cx="8337452" cy="19558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CREATE TABLE `students` (</a:t>
            </a:r>
          </a:p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`id` int(11) NOT NULL,</a:t>
            </a:r>
          </a:p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`name` varchar(45) DEFAULT NULL,</a:t>
            </a:r>
          </a:p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  PRIMARY KEY (`id`)</a:t>
            </a:r>
          </a:p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)</a:t>
            </a:r>
          </a:p>
        </p:txBody>
      </p:sp>
      <p:sp>
        <p:nvSpPr>
          <p:cNvPr id="140" name="Not needed."/>
          <p:cNvSpPr txBox="1"/>
          <p:nvPr/>
        </p:nvSpPr>
        <p:spPr>
          <a:xfrm>
            <a:off x="2333674" y="6194360"/>
            <a:ext cx="8337452" cy="4826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Not needed.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ypher vs SQL: Insert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Cypher vs SQL: Insert data</a:t>
            </a:r>
          </a:p>
        </p:txBody>
      </p:sp>
      <p:sp>
        <p:nvSpPr>
          <p:cNvPr id="143" name="INSERT INTO students (`name`) values ('Christopher');"/>
          <p:cNvSpPr txBox="1"/>
          <p:nvPr/>
        </p:nvSpPr>
        <p:spPr>
          <a:xfrm>
            <a:off x="2333674" y="3352864"/>
            <a:ext cx="8337452" cy="8509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INSERT INTO students (`name`) values ('Christopher');</a:t>
            </a:r>
          </a:p>
        </p:txBody>
      </p:sp>
      <p:sp>
        <p:nvSpPr>
          <p:cNvPr id="144" name="CREATE (n:Student {name: 'Christopher'})"/>
          <p:cNvSpPr txBox="1"/>
          <p:nvPr/>
        </p:nvSpPr>
        <p:spPr>
          <a:xfrm>
            <a:off x="2333674" y="5918135"/>
            <a:ext cx="8337452" cy="4826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CREATE (n:Student {name: 'Christopher'})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" grpId="2"/>
      <p:bldP build="whole" bldLvl="1" animBg="1" rev="0" advAuto="0" spid="1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ypher vs SQL: Query all stud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Cypher vs SQL: Query all students</a:t>
            </a:r>
          </a:p>
        </p:txBody>
      </p:sp>
      <p:sp>
        <p:nvSpPr>
          <p:cNvPr id="147" name="SELECT * FROM students;"/>
          <p:cNvSpPr txBox="1"/>
          <p:nvPr/>
        </p:nvSpPr>
        <p:spPr>
          <a:xfrm>
            <a:off x="2333674" y="3444939"/>
            <a:ext cx="8337452" cy="4826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SELECT * FROM students;</a:t>
            </a:r>
          </a:p>
        </p:txBody>
      </p:sp>
      <p:sp>
        <p:nvSpPr>
          <p:cNvPr id="148" name="MATCH (n:Student) RETURN n"/>
          <p:cNvSpPr txBox="1"/>
          <p:nvPr/>
        </p:nvSpPr>
        <p:spPr>
          <a:xfrm>
            <a:off x="2333674" y="5826060"/>
            <a:ext cx="8337452" cy="4826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MATCH (n:Student) RETURN 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  <p:bldP build="whole" bldLvl="1" animBg="1" rev="0" advAuto="0" spid="14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ypher vs SQL: Enroll a stud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Cypher vs SQL: Enroll a student</a:t>
            </a:r>
          </a:p>
        </p:txBody>
      </p:sp>
      <p:sp>
        <p:nvSpPr>
          <p:cNvPr id="151" name="INSERT INTO enrollments (`student_id`, `class_id`) values (1, 5);"/>
          <p:cNvSpPr txBox="1"/>
          <p:nvPr/>
        </p:nvSpPr>
        <p:spPr>
          <a:xfrm>
            <a:off x="2333674" y="2984564"/>
            <a:ext cx="8337452" cy="8509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INSERT INTO enrollments (`student_id`, `class_id`) values (1, 5);</a:t>
            </a:r>
          </a:p>
        </p:txBody>
      </p:sp>
      <p:sp>
        <p:nvSpPr>
          <p:cNvPr id="152" name="MATCH (s:Student),(c:Class)…"/>
          <p:cNvSpPr txBox="1"/>
          <p:nvPr/>
        </p:nvSpPr>
        <p:spPr>
          <a:xfrm>
            <a:off x="2333674" y="4813235"/>
            <a:ext cx="8337452" cy="19558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MATCH (s:Student),(c:Class)</a:t>
            </a:r>
          </a:p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WHERE s.name = 'Christopher' AND c.name = 'From SQL to NoSQL'</a:t>
            </a:r>
          </a:p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CREATE (s)-[r:ENROLLED_IN]-&gt;(c)</a:t>
            </a:r>
          </a:p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RETURN type(r)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5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ypher vs SQL: Class ro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Cypher vs SQL: Class roster</a:t>
            </a:r>
          </a:p>
        </p:txBody>
      </p:sp>
      <p:sp>
        <p:nvSpPr>
          <p:cNvPr id="155" name="SELECT * FROM students…"/>
          <p:cNvSpPr txBox="1"/>
          <p:nvPr/>
        </p:nvSpPr>
        <p:spPr>
          <a:xfrm>
            <a:off x="2333674" y="2800414"/>
            <a:ext cx="8337452" cy="23241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SELECT * FROM students</a:t>
            </a:r>
          </a:p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LEFT JOIN enrollments ON students.id = enrollments.student_id</a:t>
            </a:r>
          </a:p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LEFT JOIN classes ON classes.id = enrollments.class_id</a:t>
            </a:r>
          </a:p>
          <a:p>
            <a: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WHERE classes.title = 'From SQL to NoSQL';</a:t>
            </a:r>
          </a:p>
        </p:txBody>
      </p:sp>
      <p:sp>
        <p:nvSpPr>
          <p:cNvPr id="156" name="MATCH (s:Student)-[:ENROLLED_IN]-&gt;(c:Class{name:'From SQL to NoSQL'}) RETURN s, c"/>
          <p:cNvSpPr txBox="1"/>
          <p:nvPr/>
        </p:nvSpPr>
        <p:spPr>
          <a:xfrm>
            <a:off x="2333674" y="5733985"/>
            <a:ext cx="8337452" cy="1219201"/>
          </a:xfrm>
          <a:prstGeom prst="rect">
            <a:avLst/>
          </a:prstGeom>
          <a:ln w="12700">
            <a:solidFill>
              <a:srgbClr val="CBCBC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latin typeface="SF Mono Regular"/>
                <a:ea typeface="SF Mono Regular"/>
                <a:cs typeface="SF Mono Regular"/>
                <a:sym typeface="SF Mono Regular"/>
              </a:defRPr>
            </a:lvl1pPr>
          </a:lstStyle>
          <a:p>
            <a:pPr/>
            <a:r>
              <a:t>MATCH (s:Student)-[:ENROLLED_IN]-&gt;(c:Class{name:'From SQL to NoSQL'}) RETURN s, c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" grpId="2"/>
      <p:bldP build="whole" bldLvl="1" animBg="1" rev="0" advAuto="0" spid="15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