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EFE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9B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499AC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0609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7F80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406091"/>
              </a:solidFill>
              <a:prstDash val="solid"/>
              <a:miter lim="400000"/>
            </a:ln>
          </a:bottom>
          <a:insideH>
            <a:ln w="3175" cap="flat">
              <a:solidFill>
                <a:srgbClr val="7F80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244164"/>
          <c:y val="0.0825996"/>
          <c:w val="0.970584"/>
          <c:h val="0.8559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 (2017)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ColdFusion</c:v>
                </c:pt>
                <c:pt idx="1">
                  <c:v>PHP</c:v>
                </c:pt>
                <c:pt idx="2">
                  <c:v>Python</c:v>
                </c:pt>
                <c:pt idx="3">
                  <c:v>Perl</c:v>
                </c:pt>
                <c:pt idx="4">
                  <c:v>Ruby</c:v>
                </c:pt>
                <c:pt idx="5">
                  <c:v>C#</c:v>
                </c:pt>
                <c:pt idx="6">
                  <c:v>Java</c:v>
                </c:pt>
                <c:pt idx="7">
                  <c:v>Javascript</c:v>
                </c:pt>
                <c:pt idx="8">
                  <c:v>Objective-C</c:v>
                </c:pt>
                <c:pt idx="9">
                  <c:v>Swift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ptCount val="11"/>
                <c:pt idx="0">
                  <c:v>21.000000</c:v>
                </c:pt>
                <c:pt idx="1">
                  <c:v>24.000000</c:v>
                </c:pt>
                <c:pt idx="2">
                  <c:v>23.000000</c:v>
                </c:pt>
                <c:pt idx="3">
                  <c:v>5.000000</c:v>
                </c:pt>
                <c:pt idx="4">
                  <c:v>7.000000</c:v>
                </c:pt>
                <c:pt idx="5">
                  <c:v>24.000000</c:v>
                </c:pt>
                <c:pt idx="6">
                  <c:v>27.000000</c:v>
                </c:pt>
                <c:pt idx="7">
                  <c:v>71.000000</c:v>
                </c:pt>
                <c:pt idx="8">
                  <c:v>2.000000</c:v>
                </c:pt>
                <c:pt idx="9">
                  <c:v>1.000000</c:v>
                </c:pt>
                <c:pt idx="10">
                  <c:v>24.000000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4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430481"/>
          <c:y val="0"/>
          <c:w val="0.9"/>
          <c:h val="0.051084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/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chemeClr val="accent1">
                      <a:satOff val="-3355"/>
                      <a:lumOff val="26614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chemeClr val="accent2">
                      <a:hueOff val="-2473793"/>
                      <a:satOff val="-50209"/>
                      <a:lumOff val="23543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chemeClr val="accent3">
                      <a:hueOff val="136527"/>
                      <a:satOff val="23858"/>
                      <a:lumOff val="7773"/>
                    </a:schemeClr>
                  </a:gs>
                  <a:gs pos="100000">
                    <a:schemeClr val="accent3">
                      <a:hueOff val="-192295"/>
                      <a:satOff val="2884"/>
                      <a:lumOff val="-75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chemeClr val="accent4">
                      <a:hueOff val="495547"/>
                      <a:lumOff val="5161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gradFill flip="none" rotWithShape="1">
                <a:gsLst>
                  <a:gs pos="0">
                    <a:schemeClr val="accent5">
                      <a:hueOff val="260291"/>
                      <a:satOff val="1998"/>
                      <a:lumOff val="12368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Sheet1!$B$1:$F$1</c:f>
              <c:strCache>
                <c:ptCount val="5"/>
                <c:pt idx="0">
                  <c:v>$20,000 - $40,000</c:v>
                </c:pt>
                <c:pt idx="1">
                  <c:v>$40,000 - $60,000</c:v>
                </c:pt>
                <c:pt idx="2">
                  <c:v>$60,000 - $80,000</c:v>
                </c:pt>
                <c:pt idx="3">
                  <c:v>$80,000 - $100,000</c:v>
                </c:pt>
                <c:pt idx="4">
                  <c:v>Above $100,000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2.000000</c:v>
                </c:pt>
                <c:pt idx="1">
                  <c:v>16.000000</c:v>
                </c:pt>
                <c:pt idx="2">
                  <c:v>35.000000</c:v>
                </c:pt>
                <c:pt idx="3">
                  <c:v>34.000000</c:v>
                </c:pt>
                <c:pt idx="4">
                  <c:v>14.000000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590356"/>
          <c:y val="0.0392533"/>
          <c:w val="0.928989"/>
          <c:h val="0.89754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/>
            </c:strRef>
          </c:tx>
          <c:spPr>
            <a:solidFill>
              <a:srgbClr val="FFFFFF"/>
            </a:solidFill>
            <a:ln w="508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0"/>
            <c:spPr>
              <a:solidFill>
                <a:srgbClr val="FFFFFF"/>
              </a:solidFill>
              <a:ln w="508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Helvetica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1</c:v>
                </c:pt>
                <c:pt idx="1">
                  <c:v>2-3</c:v>
                </c:pt>
                <c:pt idx="2">
                  <c:v>4-8</c:v>
                </c:pt>
                <c:pt idx="3">
                  <c:v>9+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68000.000000</c:v>
                </c:pt>
                <c:pt idx="1">
                  <c:v>74583.000000</c:v>
                </c:pt>
                <c:pt idx="2">
                  <c:v>90740.000000</c:v>
                </c:pt>
                <c:pt idx="3">
                  <c:v>86666.000000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midCat"/>
        <c:majorUnit val="25000"/>
        <c:minorUnit val="1250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/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chemeClr val="accent1">
                      <a:satOff val="-3355"/>
                      <a:lumOff val="26614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chemeClr val="accent2">
                      <a:hueOff val="-2473793"/>
                      <a:satOff val="-50209"/>
                      <a:lumOff val="23543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chemeClr val="accent3">
                      <a:hueOff val="136527"/>
                      <a:satOff val="23858"/>
                      <a:lumOff val="7773"/>
                    </a:schemeClr>
                  </a:gs>
                  <a:gs pos="100000">
                    <a:schemeClr val="accent3">
                      <a:hueOff val="-192295"/>
                      <a:satOff val="2884"/>
                      <a:lumOff val="-7566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chemeClr val="accent4">
                      <a:hueOff val="495547"/>
                      <a:lumOff val="5161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gradFill flip="none" rotWithShape="1">
                <a:gsLst>
                  <a:gs pos="0">
                    <a:schemeClr val="accent5">
                      <a:hueOff val="260291"/>
                      <a:satOff val="1998"/>
                      <a:lumOff val="12368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Sheet1!$B$1:$F$1</c:f>
              <c:strCache>
                <c:ptCount val="5"/>
                <c:pt idx="0">
                  <c:v>1-10</c:v>
                </c:pt>
                <c:pt idx="1">
                  <c:v>10-100</c:v>
                </c:pt>
                <c:pt idx="2">
                  <c:v>100-1,000</c:v>
                </c:pt>
                <c:pt idx="3">
                  <c:v>1,000 - 10,000</c:v>
                </c:pt>
                <c:pt idx="4">
                  <c:v>10,000+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0.078000</c:v>
                </c:pt>
                <c:pt idx="1">
                  <c:v>0.184400</c:v>
                </c:pt>
                <c:pt idx="2">
                  <c:v>0.255300</c:v>
                </c:pt>
                <c:pt idx="3">
                  <c:v>0.219900</c:v>
                </c:pt>
                <c:pt idx="4">
                  <c:v>0.262400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Count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chemeClr val="accent1">
                      <a:satOff val="-3355"/>
                      <a:lumOff val="26614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chemeClr val="accent2">
                      <a:hueOff val="-2473793"/>
                      <a:satOff val="-50209"/>
                      <a:lumOff val="23543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1200" u="none">
                      <a:solidFill>
                        <a:srgbClr val="FFFFFF"/>
                      </a:solidFill>
                      <a:latin typeface="Helvetica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Sheet1!$B$1:$C$1</c:f>
              <c:strCache>
                <c:ptCount val="2"/>
                <c:pt idx="0">
                  <c:v>1-100</c:v>
                </c:pt>
                <c:pt idx="1">
                  <c:v>100+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37.000000</c:v>
                </c:pt>
                <c:pt idx="1">
                  <c:v>104.000000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337016"/>
          <c:y val="0.160425"/>
          <c:w val="0.961298"/>
          <c:h val="0.7987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Full-stack developer (does everything)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1</c:v>
                </c:pt>
                <c:pt idx="1">
                  <c:v>2-3</c:v>
                </c:pt>
                <c:pt idx="2">
                  <c:v>4-8</c:v>
                </c:pt>
                <c:pt idx="3">
                  <c:v>9+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25.000000</c:v>
                </c:pt>
                <c:pt idx="1">
                  <c:v>56.000000</c:v>
                </c:pt>
                <c:pt idx="2">
                  <c:v>32.000000</c:v>
                </c:pt>
                <c:pt idx="3">
                  <c:v>10.000000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Frontend developer (specializes in browser Javascript)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hueOff val="-2473793"/>
                    <a:satOff val="-50209"/>
                    <a:lumOff val="23543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1</c:v>
                </c:pt>
                <c:pt idx="1">
                  <c:v>2-3</c:v>
                </c:pt>
                <c:pt idx="2">
                  <c:v>4-8</c:v>
                </c:pt>
                <c:pt idx="3">
                  <c:v>9+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3.000000</c:v>
                </c:pt>
                <c:pt idx="1">
                  <c:v>14.000000</c:v>
                </c:pt>
                <c:pt idx="2">
                  <c:v>9.000000</c:v>
                </c:pt>
                <c:pt idx="3">
                  <c:v>8.000000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Backend developer (specializes in server-side concerns)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hueOff val="136527"/>
                    <a:satOff val="23858"/>
                    <a:lumOff val="7773"/>
                  </a:schemeClr>
                </a:gs>
                <a:gs pos="100000">
                  <a:schemeClr val="accent3">
                    <a:hueOff val="-192295"/>
                    <a:satOff val="2884"/>
                    <a:lumOff val="-7566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1</c:v>
                </c:pt>
                <c:pt idx="1">
                  <c:v>2-3</c:v>
                </c:pt>
                <c:pt idx="2">
                  <c:v>4-8</c:v>
                </c:pt>
                <c:pt idx="3">
                  <c:v>9+</c:v>
                </c:pt>
              </c:strCache>
            </c:strRef>
          </c:cat>
          <c:val>
            <c:numRef>
              <c:f>Sheet1!$B$4:$E$4</c:f>
              <c:numCache>
                <c:ptCount val="4"/>
                <c:pt idx="0">
                  <c:v>3.000000</c:v>
                </c:pt>
                <c:pt idx="1">
                  <c:v>20.000000</c:v>
                </c:pt>
                <c:pt idx="2">
                  <c:v>17.000000</c:v>
                </c:pt>
                <c:pt idx="3">
                  <c:v>8.000000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DevOps engineer (specializes in deployment concerns)</c:v>
                </c:pt>
              </c:strCache>
            </c:strRef>
          </c:tx>
          <c:spPr>
            <a:gradFill flip="none" rotWithShape="1">
              <a:gsLst>
                <a:gs pos="0">
                  <a:schemeClr val="accent4">
                    <a:hueOff val="495547"/>
                    <a:lumOff val="5161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1</c:v>
                </c:pt>
                <c:pt idx="1">
                  <c:v>2-3</c:v>
                </c:pt>
                <c:pt idx="2">
                  <c:v>4-8</c:v>
                </c:pt>
                <c:pt idx="3">
                  <c:v>9+</c:v>
                </c:pt>
              </c:strCache>
            </c:strRef>
          </c:cat>
          <c:val>
            <c:numRef>
              <c:f>Sheet1!$B$5:$E$5</c:f>
              <c:numCache>
                <c:ptCount val="4"/>
                <c:pt idx="0">
                  <c:v>2.000000</c:v>
                </c:pt>
                <c:pt idx="1">
                  <c:v>8.000000</c:v>
                </c:pt>
                <c:pt idx="2">
                  <c:v>12.000000</c:v>
                </c:pt>
                <c:pt idx="3">
                  <c:v>4.000000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Testing developer (specializes in writing tests)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hueOff val="260291"/>
                    <a:satOff val="1998"/>
                    <a:lumOff val="12368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1</c:v>
                </c:pt>
                <c:pt idx="1">
                  <c:v>2-3</c:v>
                </c:pt>
                <c:pt idx="2">
                  <c:v>4-8</c:v>
                </c:pt>
                <c:pt idx="3">
                  <c:v>9+</c:v>
                </c:pt>
              </c:strCache>
            </c:strRef>
          </c:cat>
          <c:val>
            <c:numRef>
              <c:f>Sheet1!$B$6:$E$6</c:f>
              <c:numCache>
                <c:ptCount val="4"/>
                <c:pt idx="0">
                  <c:v>3.000000</c:v>
                </c:pt>
                <c:pt idx="1">
                  <c:v>6.000000</c:v>
                </c:pt>
                <c:pt idx="2">
                  <c:v>9.000000</c:v>
                </c:pt>
                <c:pt idx="3">
                  <c:v>0.000000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System administrator (maintains servers)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hueOff val="-337441"/>
                    <a:satOff val="-6596"/>
                    <a:lumOff val="10008"/>
                  </a:schemeClr>
                </a:gs>
                <a:gs pos="100000">
                  <a:schemeClr val="accent6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1</c:v>
                </c:pt>
                <c:pt idx="1">
                  <c:v>2-3</c:v>
                </c:pt>
                <c:pt idx="2">
                  <c:v>4-8</c:v>
                </c:pt>
                <c:pt idx="3">
                  <c:v>9+</c:v>
                </c:pt>
              </c:strCache>
            </c:strRef>
          </c:cat>
          <c:val>
            <c:numRef>
              <c:f>Sheet1!$B$7:$E$7</c:f>
              <c:numCache>
                <c:ptCount val="4"/>
                <c:pt idx="0">
                  <c:v>3.000000</c:v>
                </c:pt>
                <c:pt idx="1">
                  <c:v>26.000000</c:v>
                </c:pt>
                <c:pt idx="2">
                  <c:v>15.000000</c:v>
                </c:pt>
                <c:pt idx="3">
                  <c:v>5.000000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Other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1</c:v>
                </c:pt>
                <c:pt idx="1">
                  <c:v>2-3</c:v>
                </c:pt>
                <c:pt idx="2">
                  <c:v>4-8</c:v>
                </c:pt>
                <c:pt idx="3">
                  <c:v>9+</c:v>
                </c:pt>
              </c:strCache>
            </c:strRef>
          </c:cat>
          <c:val>
            <c:numRef>
              <c:f>Sheet1!$B$8:$E$8</c:f>
              <c:numCache>
                <c:ptCount val="4"/>
                <c:pt idx="0">
                  <c:v>1.000000</c:v>
                </c:pt>
                <c:pt idx="1">
                  <c:v>5.000000</c:v>
                </c:pt>
                <c:pt idx="2">
                  <c:v>2.000000</c:v>
                </c:pt>
                <c:pt idx="3">
                  <c:v>1.000000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Designer (UX/UI, HTML/CSS)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hueOff val="-2473793"/>
                    <a:satOff val="-50209"/>
                    <a:lumOff val="23543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effectLst>
                      <a:outerShdw sx="100000" sy="100000" kx="0" ky="0" algn="tl" rotWithShape="1" blurRad="63500" dist="38100" dir="5273901">
                        <a:srgbClr val="000000">
                          <a:alpha val="100000"/>
                        </a:srgbClr>
                      </a:outerShdw>
                    </a:effectLst>
                    <a:latin typeface="Helvetic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1</c:v>
                </c:pt>
                <c:pt idx="1">
                  <c:v>2-3</c:v>
                </c:pt>
                <c:pt idx="2">
                  <c:v>4-8</c:v>
                </c:pt>
                <c:pt idx="3">
                  <c:v>9+</c:v>
                </c:pt>
              </c:strCache>
            </c:strRef>
          </c:cat>
          <c:val>
            <c:numRef>
              <c:f>Sheet1!$B$9:$E$9</c:f>
              <c:numCache>
                <c:ptCount val="4"/>
                <c:pt idx="0">
                  <c:v>3.000000</c:v>
                </c:pt>
                <c:pt idx="1">
                  <c:v>20.000000</c:v>
                </c:pt>
                <c:pt idx="2">
                  <c:v>11.000000</c:v>
                </c:pt>
                <c:pt idx="3">
                  <c:v>7.000000</c:v>
                </c:pt>
              </c:numCache>
            </c:numRef>
          </c:val>
        </c:ser>
        <c:gapWidth val="4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3175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"/>
              </a:defRPr>
            </a:pPr>
          </a:p>
        </c:txPr>
        <c:crossAx val="2094734552"/>
        <c:crosses val="autoZero"/>
        <c:crossBetween val="between"/>
        <c:majorUnit val="40"/>
        <c:minorUnit val="20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56681"/>
          <c:y val="0"/>
          <c:w val="0.92034"/>
          <c:h val="0.14927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400" u="none">
              <a:solidFill>
                <a:srgbClr val="000000"/>
              </a:solidFill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cmthielen@ucdavis.edu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indeed.com" TargetMode="External"/><Relationship Id="rId3" Type="http://schemas.openxmlformats.org/officeDocument/2006/relationships/hyperlink" Target="http://glassdoor.com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2017 Application Developer Survey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2017 Application Developer Survey</a:t>
            </a:r>
          </a:p>
        </p:txBody>
      </p:sp>
      <p:sp>
        <p:nvSpPr>
          <p:cNvPr id="120" name="Prepared by Christopher Thielen for May 9th, 2017 presentation"/>
          <p:cNvSpPr/>
          <p:nvPr/>
        </p:nvSpPr>
        <p:spPr>
          <a:xfrm>
            <a:off x="8433993" y="9144000"/>
            <a:ext cx="444261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Prepared by Christopher Thielen for May 9th, 2017 presentation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ampus Documentation Quality…"/>
          <p:cNvSpPr/>
          <p:nvPr>
            <p:ph type="title"/>
          </p:nvPr>
        </p:nvSpPr>
        <p:spPr>
          <a:xfrm>
            <a:off x="334714" y="444500"/>
            <a:ext cx="12335372" cy="2159000"/>
          </a:xfrm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Campus Documentation Quality</a:t>
            </a:r>
          </a:p>
          <a:p>
            <a:pPr>
              <a:defRPr sz="2400"/>
            </a:pPr>
            <a:r>
              <a:t>“If you need access or information about a campus system or practice,</a:t>
            </a:r>
          </a:p>
          <a:p>
            <a:pPr>
              <a:defRPr sz="2400"/>
            </a:pPr>
            <a:r>
              <a:t>how difficult is it to find a satisfactory answer?”</a:t>
            </a:r>
          </a:p>
        </p:txBody>
      </p:sp>
      <p:graphicFrame>
        <p:nvGraphicFramePr>
          <p:cNvPr id="148" name="Table"/>
          <p:cNvGraphicFramePr/>
          <p:nvPr/>
        </p:nvGraphicFramePr>
        <p:xfrm>
          <a:off x="1117600" y="2965450"/>
          <a:ext cx="10332046" cy="525169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{8F44A2F1-9E1F-4B54-A3A2-5F16C0AD49E2}</a:tableStyleId>
              </a:tblPr>
              <a:tblGrid>
                <a:gridCol w="2578248"/>
                <a:gridCol w="2578248"/>
                <a:gridCol w="2578248"/>
                <a:gridCol w="2578248"/>
              </a:tblGrid>
              <a:tr h="420792"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Count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% (Opinionated)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124619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Easy to find answers (well-documented, responsive point of contact, etc.)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13.39%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17%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695925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Neither easy nor hard to find answers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29.13%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37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37%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124619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Often hard to find answers (many days, e-mails, phone calls required)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36.22%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46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46%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</a:tr>
              <a:tr h="42079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No opinion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21.26%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27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N/A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420792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Total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100%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127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N/A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404608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Total (opinionated)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79%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100%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argest Application by User Count"/>
          <p:cNvSpPr/>
          <p:nvPr>
            <p:ph type="title"/>
          </p:nvPr>
        </p:nvSpPr>
        <p:spPr>
          <a:xfrm>
            <a:off x="233362" y="444500"/>
            <a:ext cx="12538076" cy="2159000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Largest Application by User Count</a:t>
            </a:r>
          </a:p>
        </p:txBody>
      </p:sp>
      <p:graphicFrame>
        <p:nvGraphicFramePr>
          <p:cNvPr id="151" name="2D Pie Chart"/>
          <p:cNvGraphicFramePr/>
          <p:nvPr/>
        </p:nvGraphicFramePr>
        <p:xfrm>
          <a:off x="863600" y="2698750"/>
          <a:ext cx="5044902" cy="50449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52" name="2D Pie Chart"/>
          <p:cNvGraphicFramePr/>
          <p:nvPr/>
        </p:nvGraphicFramePr>
        <p:xfrm>
          <a:off x="6912768" y="2698750"/>
          <a:ext cx="5044903" cy="504490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edicated Roles with Team Size"/>
          <p:cNvSpPr/>
          <p:nvPr>
            <p:ph type="title"/>
          </p:nvPr>
        </p:nvSpPr>
        <p:spPr>
          <a:xfrm>
            <a:off x="278308" y="444500"/>
            <a:ext cx="12448184" cy="215900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Dedicated Roles with Team Size</a:t>
            </a:r>
          </a:p>
        </p:txBody>
      </p:sp>
      <p:graphicFrame>
        <p:nvGraphicFramePr>
          <p:cNvPr id="155" name="2D Stacked Column Chart"/>
          <p:cNvGraphicFramePr/>
          <p:nvPr/>
        </p:nvGraphicFramePr>
        <p:xfrm>
          <a:off x="1110326" y="2152908"/>
          <a:ext cx="10432554" cy="694916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ther Data Point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Other Data Points</a:t>
            </a:r>
          </a:p>
        </p:txBody>
      </p:sp>
      <p:sp>
        <p:nvSpPr>
          <p:cNvPr id="158" name="Mostly male (at least 81%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Mostly male (at least 81%)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Most consider their technology adoption “moderate”, as opposed to “bleeding edge” or “dinosaur”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Oracle, MySQL, and SQL Server reign supreme. NoSQL usage low.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87% use revision control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52.71% use no testing framework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t>66% use no continuous integration tool(s)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ther Data Points (cont’d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Other Data Points (cont’d)</a:t>
            </a:r>
          </a:p>
        </p:txBody>
      </p:sp>
      <p:sp>
        <p:nvSpPr>
          <p:cNvPr id="161" name="AWS usage up 53%, all other providers close to no chang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AWS usage up 53%, all other providers close to no change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Application monitoring low (21% no monitoring, 51% exception monitoring, 52% ping monitoring, 28% responsiveness monitoring)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About 2/3s feel “there is” administrative support for their work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High job satisfaction (51%), Neither High nor Low (37%), Low (9%), No Answer (2%)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Collaboration low (48% infrequently collaborate, 34% have never collaborated)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71% attend SIG or subscribe to some community mailing list (e.g. TSP, App Dev)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At least 72% would prefer more communication and collaboration across campus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ind more stories! (Minimally processed raw data can be made available.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Find more stories!</a:t>
            </a:r>
            <a:br/>
            <a:r>
              <a:rPr sz="1800"/>
              <a:t>(</a:t>
            </a:r>
            <a:r>
              <a:rPr i="1" sz="1800">
                <a:latin typeface="Helvetica"/>
                <a:ea typeface="Helvetica"/>
                <a:cs typeface="Helvetica"/>
                <a:sym typeface="Helvetica"/>
              </a:rPr>
              <a:t>Minimally processed</a:t>
            </a:r>
            <a:r>
              <a:rPr sz="1800"/>
              <a:t> raw data can be made available.)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urvey Methodolog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Survey Methodology</a:t>
            </a:r>
          </a:p>
        </p:txBody>
      </p:sp>
      <p:sp>
        <p:nvSpPr>
          <p:cNvPr id="123" name="Anonymous Qualtrics link sent via e-mail (UCD SMTP, cmthielen@ucdavis.edu to each address individually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Anonymous Qualtrics link sent via e-mail (UCD SMTP, </a:t>
            </a:r>
            <a:r>
              <a:rPr u="sng">
                <a:hlinkClick r:id="rId2" invalidUrl="" action="" tgtFrame="" tooltip="" history="1" highlightClick="0" endSnd="0"/>
              </a:rPr>
              <a:t>cmthielen@ucdavis.edu</a:t>
            </a:r>
            <a:r>
              <a:t> to each address individually)</a:t>
            </a:r>
          </a:p>
          <a:p>
            <a:pPr/>
            <a:r>
              <a:t>Surveyed entire set of last year + new members found via CareerTracks entries</a:t>
            </a:r>
          </a:p>
          <a:p>
            <a:pPr/>
            <a:r>
              <a:t>Number of surveys (including partial) about the same: 156 (2016) to 157 (2017)</a:t>
            </a:r>
          </a:p>
          <a:p>
            <a:pPr/>
            <a:r>
              <a:t>2016 vs 2017 respondents may differ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Points are Stor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Points are Stories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imary Language(s) (Must have responded “Yes” to App Dev as Primary role; multiple selections allowed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6400"/>
              <a:t>Primary Language(s)</a:t>
            </a:r>
            <a:br/>
            <a:r>
              <a:rPr sz="1800"/>
              <a:t>(Must have responded “Yes” to App Dev as Primary role; multiple selections allowed)</a:t>
            </a:r>
          </a:p>
        </p:txBody>
      </p:sp>
      <p:graphicFrame>
        <p:nvGraphicFramePr>
          <p:cNvPr id="128" name="2D Column Chart"/>
          <p:cNvGraphicFramePr/>
          <p:nvPr/>
        </p:nvGraphicFramePr>
        <p:xfrm>
          <a:off x="748843" y="2711127"/>
          <a:ext cx="11507114" cy="584264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imary Language(s) (Must have responded “Yes” to App Dev as Primary role; multiple selections allowed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6400"/>
              <a:t>Primary Language(s)</a:t>
            </a:r>
            <a:br/>
            <a:r>
              <a:rPr sz="1800"/>
              <a:t>(Must have responded “Yes” to App Dev as Primary role; multiple selections allowed)</a:t>
            </a:r>
          </a:p>
        </p:txBody>
      </p:sp>
      <p:graphicFrame>
        <p:nvGraphicFramePr>
          <p:cNvPr id="131" name="Table"/>
          <p:cNvGraphicFramePr/>
          <p:nvPr/>
        </p:nvGraphicFramePr>
        <p:xfrm>
          <a:off x="825500" y="2780352"/>
          <a:ext cx="11353800" cy="593541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{C7B018BB-80A7-4F77-B60F-C8B233D01FF8}</a:tableStyleId>
              </a:tblPr>
              <a:tblGrid>
                <a:gridCol w="1892300"/>
                <a:gridCol w="1892300"/>
                <a:gridCol w="1892300"/>
                <a:gridCol w="1892300"/>
                <a:gridCol w="1892300"/>
                <a:gridCol w="1892300"/>
              </a:tblGrid>
              <a:tr h="466983"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4060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Responses (2017)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4060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4060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Responses (2016)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4060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40609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ym typeface="Helvetica"/>
                        </a:rPr>
                        <a:t>YoY (%)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406091"/>
                      </a:solidFill>
                      <a:miter lim="400000"/>
                    </a:lnB>
                    <a:noFill/>
                  </a:tcPr>
                </a:tc>
              </a:tr>
              <a:tr h="46698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ColdFusion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06091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0609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0609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0609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21%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0609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40609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PHP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-4%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Python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25%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17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9CE159"/>
                    </a:solidFill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Perl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-2%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Ruby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C#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Java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27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29%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43%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-14%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5F5E"/>
                    </a:solidFill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Javascript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76%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88%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-12%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5F5E"/>
                    </a:solidFill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Objective-C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Swift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Other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26%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30%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-4%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55593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Helvetica"/>
                        </a:rPr>
                        <a:t>Total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99BC9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4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alary (Optional, 64% responded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6400"/>
              <a:t>Salary</a:t>
            </a:r>
            <a:br/>
            <a:r>
              <a:rPr sz="1800"/>
              <a:t>(Optional, 64% responded)</a:t>
            </a:r>
          </a:p>
        </p:txBody>
      </p:sp>
      <p:graphicFrame>
        <p:nvGraphicFramePr>
          <p:cNvPr id="134" name="2D Pie Chart"/>
          <p:cNvGraphicFramePr/>
          <p:nvPr/>
        </p:nvGraphicFramePr>
        <p:xfrm>
          <a:off x="3273789" y="2524489"/>
          <a:ext cx="6457222" cy="64572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alary (Optional, 64% responded)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sz="6400"/>
              <a:t>Salary</a:t>
            </a:r>
            <a:br/>
            <a:r>
              <a:rPr sz="1800"/>
              <a:t>(Optional, 64% responded)</a:t>
            </a:r>
          </a:p>
        </p:txBody>
      </p:sp>
      <p:sp>
        <p:nvSpPr>
          <p:cNvPr id="137" name="Weighted average: $78,309"/>
          <p:cNvSpPr/>
          <p:nvPr/>
        </p:nvSpPr>
        <p:spPr>
          <a:xfrm>
            <a:off x="3615867" y="2762250"/>
            <a:ext cx="577306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Weighted average: $78,309</a:t>
            </a:r>
          </a:p>
        </p:txBody>
      </p:sp>
      <p:graphicFrame>
        <p:nvGraphicFramePr>
          <p:cNvPr id="138" name="Table"/>
          <p:cNvGraphicFramePr/>
          <p:nvPr/>
        </p:nvGraphicFramePr>
        <p:xfrm>
          <a:off x="2130846" y="4000500"/>
          <a:ext cx="8743108" cy="56642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{8F44A2F1-9E1F-4B54-A3A2-5F16C0AD49E2}</a:tableStyleId>
              </a:tblPr>
              <a:tblGrid>
                <a:gridCol w="3567789"/>
                <a:gridCol w="1692786"/>
                <a:gridCol w="3482531"/>
              </a:tblGrid>
              <a:tr h="279400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Title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Citation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Salary (Sacramento area)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Application Developer (indeed.com)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indeed.com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$99,736.00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Software Engineer (indeed.com)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indeed.com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$97,872.00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Web Developer (indeed.com)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  <a:r>
                        <a:rPr u="sng">
                          <a:hlinkClick r:id="rId2" invalidUrl="" action="" tgtFrame="" tooltip="" history="1" highlightClick="0" endSnd="0"/>
                        </a:rPr>
                        <a:t>indeed.com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$85,664.00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Application Developer (glassdoor.com)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glassdoor.com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$90,187.00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Software Engineer (glassdoor.com)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glassdoor.com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$84,560.00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Web Developer (glassdoor.com)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  <a:r>
                        <a:rPr u="sng">
                          <a:hlinkClick r:id="rId3" invalidUrl="" action="" tgtFrame="" tooltip="" history="1" highlightClick="0" endSnd="0"/>
                        </a:rPr>
                        <a:t>glassdoor.com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$61,874.00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Average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$86,648.83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chemeClr val="accent2">
                        <a:hueOff val="-2473793"/>
                        <a:satOff val="-50209"/>
                        <a:lumOff val="23543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Min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$61,874.00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27940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Max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$99,736.00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am Siz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Team Size</a:t>
            </a:r>
          </a:p>
        </p:txBody>
      </p:sp>
      <p:graphicFrame>
        <p:nvGraphicFramePr>
          <p:cNvPr id="141" name="Table"/>
          <p:cNvGraphicFramePr/>
          <p:nvPr/>
        </p:nvGraphicFramePr>
        <p:xfrm>
          <a:off x="1258639" y="2658746"/>
          <a:ext cx="10500222" cy="441761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{8F44A2F1-9E1F-4B54-A3A2-5F16C0AD49E2}</a:tableStyleId>
              </a:tblPr>
              <a:tblGrid>
                <a:gridCol w="1498217"/>
                <a:gridCol w="1498217"/>
                <a:gridCol w="1498217"/>
                <a:gridCol w="1498217"/>
                <a:gridCol w="1498217"/>
                <a:gridCol w="1498217"/>
                <a:gridCol w="1498217"/>
              </a:tblGrid>
              <a:tr h="875656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Answer (2016)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Count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Answer (2017)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Count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YoY (%)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512176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17.83%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23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20.57%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29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2.74%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512176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2-3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35.66%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46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2-3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45.39%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64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9.73%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512176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4-8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34.11%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44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4-8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26.24%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37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-7.87%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512176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9+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12.4%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16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9+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7.8%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-4.60%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512176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Total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100%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129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b="1">
                          <a:sym typeface="Helvetica"/>
                        </a:rPr>
                        <a:t>Total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100%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141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A5A5A5"/>
                      </a:solidFill>
                      <a:miter lim="400000"/>
                    </a:lnL>
                    <a:lnR w="38100">
                      <a:solidFill>
                        <a:srgbClr val="515151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0.00%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A5A5A5"/>
                      </a:solidFill>
                      <a:miter lim="400000"/>
                    </a:lnR>
                    <a:lnT w="12700">
                      <a:solidFill>
                        <a:srgbClr val="A5A5A5"/>
                      </a:solidFill>
                      <a:miter lim="400000"/>
                    </a:lnT>
                    <a:lnB w="12700">
                      <a:solidFill>
                        <a:srgbClr val="A5A5A5"/>
                      </a:solidFill>
                      <a:miter lim="400000"/>
                    </a:lnB>
                  </a:tcPr>
                </a:tc>
              </a:tr>
              <a:tr h="503915"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T w="12700">
                      <a:solidFill>
                        <a:srgbClr val="A5A5A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T w="12700">
                      <a:solidFill>
                        <a:srgbClr val="A5A5A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T w="12700">
                      <a:solidFill>
                        <a:srgbClr val="A5A5A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T w="12700">
                      <a:solidFill>
                        <a:srgbClr val="A5A5A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T w="12700">
                      <a:solidFill>
                        <a:srgbClr val="A5A5A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T w="12700">
                      <a:solidFill>
                        <a:srgbClr val="A5A5A5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T w="12700">
                      <a:solidFill>
                        <a:srgbClr val="A5A5A5"/>
                      </a:solidFill>
                      <a:miter lim="400000"/>
                    </a:lnT>
                  </a:tcPr>
                </a:tc>
              </a:tr>
              <a:tr h="495654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Helvetica"/>
                        </a:rPr>
                        <a:t>Average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4.4804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>
                          <a:sym typeface="Helvetica"/>
                        </a:rPr>
                        <a:t>3.77285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>
                          <a:sym typeface="Helvetica"/>
                        </a:rPr>
                        <a:t>-16%</a:t>
                      </a:r>
                    </a:p>
                  </a:txBody>
                  <a:tcPr marL="50800" marR="50800" marT="50800" marB="50800" anchor="t" anchorCtr="0" horzOverflow="overflow">
                    <a:solidFill>
                      <a:schemeClr val="accent5">
                        <a:hueOff val="-444211"/>
                        <a:satOff val="-14915"/>
                        <a:lumOff val="22857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am Size vs Salar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Team Size vs Salary</a:t>
            </a:r>
          </a:p>
        </p:txBody>
      </p:sp>
      <p:graphicFrame>
        <p:nvGraphicFramePr>
          <p:cNvPr id="144" name="Table"/>
          <p:cNvGraphicFramePr/>
          <p:nvPr/>
        </p:nvGraphicFramePr>
        <p:xfrm>
          <a:off x="1637960" y="6217284"/>
          <a:ext cx="9485984" cy="321320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{8F44A2F1-9E1F-4B54-A3A2-5F16C0AD49E2}</a:tableStyleId>
              </a:tblPr>
              <a:tblGrid>
                <a:gridCol w="1897196"/>
                <a:gridCol w="1897196"/>
                <a:gridCol w="1897196"/>
                <a:gridCol w="1897196"/>
                <a:gridCol w="1897196"/>
              </a:tblGrid>
              <a:tr h="326440"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2-3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4-8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b="1" sz="1400">
                          <a:sym typeface="Helvetica"/>
                        </a:rPr>
                        <a:t>9+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2644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$20,000 - $40,000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2004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$40,000 - $60,000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2004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$60,000 - $80,000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19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2004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$80,000 - $100,000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2004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$100,000+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2004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Total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48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27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20040">
                <a:tc>
                  <a:txBody>
                    <a:bodyPr/>
                    <a:lstStyle/>
                    <a:p>
                      <a:pPr algn="l" defTabSz="457200">
                        <a:defRPr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</a:tr>
              <a:tr h="32004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Average*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$68,000.00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$74,583.00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$90,740.00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$86,666.00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320040">
                <a:tc>
                  <a:txBody>
                    <a:bodyPr/>
                    <a:lstStyle/>
                    <a:p>
                      <a:pPr algn="l" defTabSz="4572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sym typeface="Helvetica"/>
                        </a:rPr>
                        <a:t>Represented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 b="0"/>
                      </a:pPr>
                      <a:r>
                        <a:rPr sz="1400">
                          <a:sym typeface="Helvetica"/>
                        </a:rPr>
                        <a:t>$7,909,960.00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400">
                          <a:sym typeface="Helvetica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graphicFrame>
        <p:nvGraphicFramePr>
          <p:cNvPr id="145" name="2D Line Chart"/>
          <p:cNvGraphicFramePr/>
          <p:nvPr/>
        </p:nvGraphicFramePr>
        <p:xfrm>
          <a:off x="1505359" y="2267813"/>
          <a:ext cx="9544894" cy="38824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