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t-ws.ucdavis.edu/dataservices/webservices" TargetMode="External"/><Relationship Id="rId2" Type="http://schemas.openxmlformats.org/officeDocument/2006/relationships/hyperlink" Target="https://iet-ws.ucdavis.edu/dataservices/accessRequ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ED51-E9B7-E948-B9C7-1317CFB3C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IAM: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688B4-A4A0-D64D-81B3-A30D57B5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033D-26B8-1C42-B157-E515D015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9865-BA8D-EE4B-999F-62FA8049B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86F0-0142-7E40-B3F2-946AE1DF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3DA87-B91E-CB4B-91BB-DDA402D3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633F-9B85-1C46-A6C0-5068D4C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934E-C4CD-0547-9D14-A85008B54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DBC-D40C-1047-A9CA-A95C65BC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7472"/>
            <a:ext cx="7729728" cy="1188720"/>
          </a:xfrm>
        </p:spPr>
        <p:txBody>
          <a:bodyPr/>
          <a:lstStyle/>
          <a:p>
            <a:r>
              <a:rPr lang="en-US" dirty="0"/>
              <a:t>Fetch IAM ID Using Login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EEE-7734-2040-9EDE-7708CE9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655" y="1733301"/>
            <a:ext cx="10092690" cy="390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https://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iet-ws.ucdavis.edu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api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iam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people/</a:t>
            </a:r>
            <a:r>
              <a:rPr lang="en-US" sz="1400" b="1" dirty="0" err="1">
                <a:latin typeface="Monaco" pitchFamily="2" charset="77"/>
                <a:cs typeface="Lucida Sans Unicode" panose="020B0602030504020204" pitchFamily="34" charset="0"/>
              </a:rPr>
              <a:t>prikerbacct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b="1" dirty="0" err="1">
                <a:latin typeface="Monaco" pitchFamily="2" charset="77"/>
                <a:cs typeface="Lucida Sans Unicode" panose="020B0602030504020204" pitchFamily="34" charset="0"/>
              </a:rPr>
              <a:t>search?userId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=</a:t>
            </a:r>
            <a:r>
              <a:rPr lang="en-US" sz="1400" b="1" dirty="0" err="1">
                <a:latin typeface="Monaco" pitchFamily="2" charset="77"/>
                <a:cs typeface="Lucida Sans Unicode" panose="020B0602030504020204" pitchFamily="34" charset="0"/>
              </a:rPr>
              <a:t>cthielen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&amp;v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=1.0&amp;key=secret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A65A-FFE7-E441-BBB4-E4EFF02E50A8}"/>
              </a:ext>
            </a:extLst>
          </p:cNvPr>
          <p:cNvSpPr txBox="1"/>
          <p:nvPr/>
        </p:nvSpPr>
        <p:spPr>
          <a:xfrm>
            <a:off x="3164205" y="2321315"/>
            <a:ext cx="58635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onaco" pitchFamily="2" charset="77"/>
              </a:rPr>
              <a:t>{</a:t>
            </a:r>
          </a:p>
          <a:p>
            <a:r>
              <a:rPr lang="en-US" sz="1400" dirty="0">
                <a:latin typeface="Monaco" pitchFamily="2" charset="77"/>
              </a:rPr>
              <a:t>    "</a:t>
            </a:r>
            <a:r>
              <a:rPr lang="en-US" sz="1400" dirty="0" err="1">
                <a:latin typeface="Monaco" pitchFamily="2" charset="77"/>
              </a:rPr>
              <a:t>responseDetails</a:t>
            </a:r>
            <a:r>
              <a:rPr lang="en-US" sz="1400" dirty="0">
                <a:latin typeface="Monaco" pitchFamily="2" charset="77"/>
              </a:rPr>
              <a:t>": "",</a:t>
            </a:r>
          </a:p>
          <a:p>
            <a:r>
              <a:rPr lang="en-US" sz="1400" dirty="0">
                <a:latin typeface="Monaco" pitchFamily="2" charset="77"/>
              </a:rPr>
              <a:t>    "</a:t>
            </a:r>
            <a:r>
              <a:rPr lang="en-US" sz="1400" dirty="0" err="1">
                <a:latin typeface="Monaco" pitchFamily="2" charset="77"/>
              </a:rPr>
              <a:t>responseStatus</a:t>
            </a:r>
            <a:r>
              <a:rPr lang="en-US" sz="1400" dirty="0">
                <a:latin typeface="Monaco" pitchFamily="2" charset="77"/>
              </a:rPr>
              <a:t>": 0,</a:t>
            </a:r>
          </a:p>
          <a:p>
            <a:r>
              <a:rPr lang="en-US" sz="1400" dirty="0">
                <a:latin typeface="Monaco" pitchFamily="2" charset="77"/>
              </a:rPr>
              <a:t>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responseData</a:t>
            </a:r>
            <a:r>
              <a:rPr lang="en-US" sz="1400" b="1" dirty="0">
                <a:latin typeface="Monaco" pitchFamily="2" charset="77"/>
              </a:rPr>
              <a:t>": {</a:t>
            </a:r>
          </a:p>
          <a:p>
            <a:r>
              <a:rPr lang="en-US" sz="1400" dirty="0">
                <a:latin typeface="Monaco" pitchFamily="2" charset="77"/>
              </a:rPr>
              <a:t>        </a:t>
            </a:r>
            <a:r>
              <a:rPr lang="en-US" sz="1400" b="1" dirty="0">
                <a:latin typeface="Monaco" pitchFamily="2" charset="77"/>
              </a:rPr>
              <a:t>"results": [</a:t>
            </a:r>
          </a:p>
          <a:p>
            <a:r>
              <a:rPr lang="en-US" sz="1400" dirty="0">
                <a:latin typeface="Monaco" pitchFamily="2" charset="77"/>
              </a:rPr>
              <a:t>            {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iamId</a:t>
            </a:r>
            <a:r>
              <a:rPr lang="en-US" sz="1400" b="1" dirty="0">
                <a:latin typeface="Monaco" pitchFamily="2" charset="77"/>
              </a:rPr>
              <a:t>": "1000031958",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userId</a:t>
            </a:r>
            <a:r>
              <a:rPr lang="en-US" sz="1400" b="1" dirty="0">
                <a:latin typeface="Monaco" pitchFamily="2" charset="77"/>
              </a:rPr>
              <a:t>": "</a:t>
            </a:r>
            <a:r>
              <a:rPr lang="en-US" sz="1400" b="1" dirty="0" err="1">
                <a:latin typeface="Monaco" pitchFamily="2" charset="77"/>
              </a:rPr>
              <a:t>cthielen</a:t>
            </a:r>
            <a:r>
              <a:rPr lang="en-US" sz="1400" b="1" dirty="0">
                <a:latin typeface="Monaco" pitchFamily="2" charset="77"/>
              </a:rPr>
              <a:t>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uuId</a:t>
            </a:r>
            <a:r>
              <a:rPr lang="en-US" sz="1400" dirty="0">
                <a:latin typeface="Monaco" pitchFamily="2" charset="77"/>
              </a:rPr>
              <a:t>": “12345",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createDate</a:t>
            </a:r>
            <a:r>
              <a:rPr lang="en-US" sz="1400" dirty="0">
                <a:latin typeface="Monaco" pitchFamily="2" charset="77"/>
              </a:rPr>
              <a:t>": "2004-04-24 20:32:26",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claimDate</a:t>
            </a:r>
            <a:r>
              <a:rPr lang="en-US" sz="1400" dirty="0">
                <a:latin typeface="Monaco" pitchFamily="2" charset="77"/>
              </a:rPr>
              <a:t>": null,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expireDate</a:t>
            </a:r>
            <a:r>
              <a:rPr lang="en-US" sz="1400" dirty="0">
                <a:latin typeface="Monaco" pitchFamily="2" charset="77"/>
              </a:rPr>
              <a:t>": null</a:t>
            </a:r>
          </a:p>
          <a:p>
            <a:r>
              <a:rPr lang="en-US" sz="1400" dirty="0">
                <a:latin typeface="Monaco" pitchFamily="2" charset="77"/>
              </a:rPr>
              <a:t>            }</a:t>
            </a:r>
          </a:p>
          <a:p>
            <a:r>
              <a:rPr lang="en-US" sz="1400" dirty="0">
                <a:latin typeface="Monaco" pitchFamily="2" charset="77"/>
              </a:rPr>
              <a:t>        </a:t>
            </a:r>
            <a:r>
              <a:rPr lang="en-US" sz="1400" b="1" dirty="0">
                <a:latin typeface="Monaco" pitchFamily="2" charset="77"/>
              </a:rPr>
              <a:t>]</a:t>
            </a:r>
          </a:p>
          <a:p>
            <a:r>
              <a:rPr lang="en-US" sz="1400" dirty="0">
                <a:latin typeface="Monaco" pitchFamily="2" charset="77"/>
              </a:rPr>
              <a:t>    </a:t>
            </a:r>
            <a:r>
              <a:rPr lang="en-US" sz="1400" b="1" dirty="0">
                <a:latin typeface="Monaco" pitchFamily="2" charset="77"/>
              </a:rPr>
              <a:t>}</a:t>
            </a:r>
          </a:p>
          <a:p>
            <a:r>
              <a:rPr lang="en-US" sz="1400" b="1" dirty="0">
                <a:latin typeface="Monaco" pitchFamily="2" charset="77"/>
              </a:rPr>
              <a:t>}</a:t>
            </a:r>
          </a:p>
          <a:p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90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DBC-D40C-1047-A9CA-A95C65BC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47472"/>
            <a:ext cx="7729728" cy="1188720"/>
          </a:xfrm>
        </p:spPr>
        <p:txBody>
          <a:bodyPr/>
          <a:lstStyle/>
          <a:p>
            <a:r>
              <a:rPr lang="en-US" dirty="0"/>
              <a:t>Fetch Basic INFO USING IAM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EEE-7734-2040-9EDE-7708CE9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17" y="1703897"/>
            <a:ext cx="9064560" cy="390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https://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iet-ws.ucdavis.edu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api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iam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/people/</a:t>
            </a:r>
            <a:r>
              <a:rPr lang="en-US" sz="1400" b="1" dirty="0" err="1">
                <a:latin typeface="Monaco" pitchFamily="2" charset="77"/>
                <a:cs typeface="Lucida Sans Unicode" panose="020B0602030504020204" pitchFamily="34" charset="0"/>
              </a:rPr>
              <a:t>search?iamId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=1000031958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&amp;v=1.0&amp;key=secret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A65A-FFE7-E441-BBB4-E4EFF02E50A8}"/>
              </a:ext>
            </a:extLst>
          </p:cNvPr>
          <p:cNvSpPr txBox="1"/>
          <p:nvPr/>
        </p:nvSpPr>
        <p:spPr>
          <a:xfrm>
            <a:off x="2860448" y="2094802"/>
            <a:ext cx="64710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{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responseData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{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"results": [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{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iamId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"1000031958",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mothraId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"123456789",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ppsId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"123456789",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studentId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“123456789",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bannerPIdM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"123456789",</a:t>
            </a:r>
          </a:p>
          <a:p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b="1" dirty="0" err="1">
                <a:solidFill>
                  <a:srgbClr val="505050"/>
                </a:solidFill>
                <a:latin typeface="Monaco" pitchFamily="2" charset="77"/>
              </a:rPr>
              <a:t>oFirstName</a:t>
            </a:r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": "CHRISTOPHER",</a:t>
            </a:r>
          </a:p>
          <a:p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b="1" dirty="0" err="1">
                <a:solidFill>
                  <a:srgbClr val="505050"/>
                </a:solidFill>
                <a:latin typeface="Monaco" pitchFamily="2" charset="77"/>
              </a:rPr>
              <a:t>oLastName</a:t>
            </a:r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": "THIELEN",</a:t>
            </a:r>
          </a:p>
          <a:p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b="1" dirty="0" err="1">
                <a:solidFill>
                  <a:srgbClr val="505050"/>
                </a:solidFill>
                <a:latin typeface="Monaco" pitchFamily="2" charset="77"/>
              </a:rPr>
              <a:t>isEmployee</a:t>
            </a:r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": true,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isHSEmployee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false,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isFaculty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false,</a:t>
            </a:r>
          </a:p>
          <a:p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b="1" dirty="0" err="1">
                <a:solidFill>
                  <a:srgbClr val="505050"/>
                </a:solidFill>
                <a:latin typeface="Monaco" pitchFamily="2" charset="77"/>
              </a:rPr>
              <a:t>isStudent</a:t>
            </a:r>
            <a:r>
              <a:rPr lang="en-US" sz="1400" b="1" dirty="0">
                <a:solidFill>
                  <a:srgbClr val="505050"/>
                </a:solidFill>
                <a:latin typeface="Monaco" pitchFamily="2" charset="77"/>
              </a:rPr>
              <a:t>": true,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isStaff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true,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    "</a:t>
            </a:r>
            <a:r>
              <a:rPr lang="en-US" sz="1400" dirty="0" err="1">
                <a:solidFill>
                  <a:srgbClr val="505050"/>
                </a:solidFill>
                <a:latin typeface="Monaco" pitchFamily="2" charset="77"/>
              </a:rPr>
              <a:t>isExternal</a:t>
            </a:r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": false,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    }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    ]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    }</a:t>
            </a:r>
          </a:p>
          <a:p>
            <a:r>
              <a:rPr lang="en-US" sz="1400" dirty="0">
                <a:solidFill>
                  <a:srgbClr val="505050"/>
                </a:solidFill>
                <a:latin typeface="Monaco" pitchFamily="2" charset="77"/>
              </a:rPr>
              <a:t>}</a:t>
            </a:r>
          </a:p>
          <a:p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3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DBC-D40C-1047-A9CA-A95C65BC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47472"/>
            <a:ext cx="7729728" cy="1188720"/>
          </a:xfrm>
        </p:spPr>
        <p:txBody>
          <a:bodyPr/>
          <a:lstStyle/>
          <a:p>
            <a:r>
              <a:rPr lang="en-US" dirty="0"/>
              <a:t>Fetch Contact INFO USING IAM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EEE-7734-2040-9EDE-7708CE9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393" y="1703897"/>
            <a:ext cx="8911209" cy="390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https://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iet-ws.ucdavis.edu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api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iam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people/</a:t>
            </a:r>
            <a:r>
              <a:rPr lang="en-US" sz="1400" b="1" dirty="0" err="1">
                <a:latin typeface="Monaco" pitchFamily="2" charset="77"/>
                <a:cs typeface="Lucida Sans Unicode" panose="020B0602030504020204" pitchFamily="34" charset="0"/>
              </a:rPr>
              <a:t>contactinfo</a:t>
            </a:r>
            <a:r>
              <a:rPr lang="en-US" sz="1400" b="1" dirty="0">
                <a:latin typeface="Monaco" pitchFamily="2" charset="77"/>
                <a:cs typeface="Lucida Sans Unicode" panose="020B0602030504020204" pitchFamily="34" charset="0"/>
              </a:rPr>
              <a:t>/1000031958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?v=1.0&amp;key=secret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A65A-FFE7-E441-BBB4-E4EFF02E50A8}"/>
              </a:ext>
            </a:extLst>
          </p:cNvPr>
          <p:cNvSpPr txBox="1"/>
          <p:nvPr/>
        </p:nvSpPr>
        <p:spPr>
          <a:xfrm>
            <a:off x="1487041" y="2094802"/>
            <a:ext cx="9217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{</a:t>
            </a:r>
          </a:p>
          <a:p>
            <a:r>
              <a:rPr lang="en-US" sz="1400" dirty="0">
                <a:latin typeface="Monaco" pitchFamily="2" charset="77"/>
              </a:rPr>
              <a:t>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responseData</a:t>
            </a:r>
            <a:r>
              <a:rPr lang="en-US" sz="1400" b="1" dirty="0">
                <a:latin typeface="Monaco" pitchFamily="2" charset="77"/>
              </a:rPr>
              <a:t>": {</a:t>
            </a:r>
          </a:p>
          <a:p>
            <a:r>
              <a:rPr lang="en-US" sz="1400" dirty="0">
                <a:latin typeface="Monaco" pitchFamily="2" charset="77"/>
              </a:rPr>
              <a:t>        </a:t>
            </a:r>
            <a:r>
              <a:rPr lang="en-US" sz="1400" b="1" dirty="0">
                <a:latin typeface="Monaco" pitchFamily="2" charset="77"/>
              </a:rPr>
              <a:t>"results": [</a:t>
            </a:r>
          </a:p>
          <a:p>
            <a:r>
              <a:rPr lang="en-US" sz="1400" dirty="0">
                <a:latin typeface="Monaco" pitchFamily="2" charset="77"/>
              </a:rPr>
              <a:t>            {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iamId</a:t>
            </a:r>
            <a:r>
              <a:rPr lang="en-US" sz="1400" b="1" dirty="0">
                <a:latin typeface="Monaco" pitchFamily="2" charset="77"/>
              </a:rPr>
              <a:t>": "1000031958",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"email": "</a:t>
            </a:r>
            <a:r>
              <a:rPr lang="en-US" sz="1400" b="1" dirty="0" err="1">
                <a:latin typeface="Monaco" pitchFamily="2" charset="77"/>
              </a:rPr>
              <a:t>cmthielen@ucdavis.edu</a:t>
            </a:r>
            <a:r>
              <a:rPr lang="en-US" sz="1400" b="1" dirty="0">
                <a:latin typeface="Monaco" pitchFamily="2" charset="77"/>
              </a:rPr>
              <a:t>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hsEmail</a:t>
            </a:r>
            <a:r>
              <a:rPr lang="en-US" sz="1400" dirty="0">
                <a:latin typeface="Monaco" pitchFamily="2" charset="77"/>
              </a:rPr>
              <a:t>": null,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campusEmail</a:t>
            </a:r>
            <a:r>
              <a:rPr lang="en-US" sz="1400" dirty="0">
                <a:latin typeface="Monaco" pitchFamily="2" charset="77"/>
              </a:rPr>
              <a:t>": null,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addrStreet</a:t>
            </a:r>
            <a:r>
              <a:rPr lang="en-US" sz="1400" b="1" dirty="0">
                <a:latin typeface="Monaco" pitchFamily="2" charset="77"/>
              </a:rPr>
              <a:t>": "5213 Social Science &amp; Humanities",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addrCity</a:t>
            </a:r>
            <a:r>
              <a:rPr lang="en-US" sz="1400" dirty="0">
                <a:latin typeface="Monaco" pitchFamily="2" charset="77"/>
              </a:rPr>
              <a:t>": "Davis",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addrState</a:t>
            </a:r>
            <a:r>
              <a:rPr lang="en-US" sz="1400" dirty="0">
                <a:latin typeface="Monaco" pitchFamily="2" charset="77"/>
              </a:rPr>
              <a:t>": "CA",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addrZip</a:t>
            </a:r>
            <a:r>
              <a:rPr lang="en-US" sz="1400" dirty="0">
                <a:latin typeface="Monaco" pitchFamily="2" charset="77"/>
              </a:rPr>
              <a:t>": "95616",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postalAddress</a:t>
            </a:r>
            <a:r>
              <a:rPr lang="en-US" sz="1400" dirty="0">
                <a:latin typeface="Monaco" pitchFamily="2" charset="77"/>
              </a:rPr>
              <a:t>": "5213 Social Science &amp; </a:t>
            </a:r>
            <a:r>
              <a:rPr lang="en-US" sz="1400" dirty="0" err="1">
                <a:latin typeface="Monaco" pitchFamily="2" charset="77"/>
              </a:rPr>
              <a:t>Humanities$Davis</a:t>
            </a:r>
            <a:r>
              <a:rPr lang="en-US" sz="1400" dirty="0">
                <a:latin typeface="Monaco" pitchFamily="2" charset="77"/>
              </a:rPr>
              <a:t>, CA 95616",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workPhone</a:t>
            </a:r>
            <a:r>
              <a:rPr lang="en-US" sz="1400" b="1" dirty="0">
                <a:latin typeface="Monaco" pitchFamily="2" charset="77"/>
              </a:rPr>
              <a:t>": "530-752-8800",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workCell</a:t>
            </a:r>
            <a:r>
              <a:rPr lang="en-US" sz="1400" dirty="0">
                <a:latin typeface="Monaco" pitchFamily="2" charset="77"/>
              </a:rPr>
              <a:t>": null,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workPager</a:t>
            </a:r>
            <a:r>
              <a:rPr lang="en-US" sz="1400" dirty="0">
                <a:latin typeface="Monaco" pitchFamily="2" charset="77"/>
              </a:rPr>
              <a:t>": null,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workFax</a:t>
            </a:r>
            <a:r>
              <a:rPr lang="en-US" sz="1400" dirty="0">
                <a:latin typeface="Monaco" pitchFamily="2" charset="77"/>
              </a:rPr>
              <a:t>": null</a:t>
            </a:r>
          </a:p>
          <a:p>
            <a:r>
              <a:rPr lang="en-US" sz="1400" dirty="0">
                <a:latin typeface="Monaco" pitchFamily="2" charset="77"/>
              </a:rPr>
              <a:t>            }</a:t>
            </a:r>
          </a:p>
          <a:p>
            <a:r>
              <a:rPr lang="en-US" sz="1400" dirty="0">
                <a:latin typeface="Monaco" pitchFamily="2" charset="77"/>
              </a:rPr>
              <a:t>        </a:t>
            </a:r>
            <a:r>
              <a:rPr lang="en-US" sz="1400" b="1" dirty="0">
                <a:latin typeface="Monaco" pitchFamily="2" charset="77"/>
              </a:rPr>
              <a:t>]</a:t>
            </a:r>
          </a:p>
          <a:p>
            <a:r>
              <a:rPr lang="en-US" sz="1400" dirty="0">
                <a:latin typeface="Monaco" pitchFamily="2" charset="77"/>
              </a:rPr>
              <a:t>    </a:t>
            </a:r>
            <a:r>
              <a:rPr lang="en-US" sz="1400" b="1" dirty="0">
                <a:latin typeface="Monaco" pitchFamily="2" charset="77"/>
              </a:rPr>
              <a:t>}</a:t>
            </a:r>
          </a:p>
          <a:p>
            <a:r>
              <a:rPr lang="en-US" sz="1400" dirty="0">
                <a:latin typeface="Monaco" pitchFamily="2" charset="77"/>
              </a:rPr>
              <a:t>}</a:t>
            </a:r>
          </a:p>
          <a:p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51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DBC-D40C-1047-A9CA-A95C65BC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47472"/>
            <a:ext cx="7729728" cy="1188720"/>
          </a:xfrm>
        </p:spPr>
        <p:txBody>
          <a:bodyPr/>
          <a:lstStyle/>
          <a:p>
            <a:r>
              <a:rPr lang="en-US" dirty="0"/>
              <a:t>Fetch Title &amp; </a:t>
            </a:r>
            <a:r>
              <a:rPr lang="en-US" dirty="0" err="1"/>
              <a:t>Dept</a:t>
            </a:r>
            <a:r>
              <a:rPr lang="en-US" dirty="0"/>
              <a:t> USING IAM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EEEE-7734-2040-9EDE-7708CE9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403" y="1703897"/>
            <a:ext cx="8715187" cy="390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https://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iet-ws.ucdavis.edu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api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iam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/associations/</a:t>
            </a:r>
            <a:r>
              <a:rPr lang="en-US" sz="1400" dirty="0" err="1">
                <a:latin typeface="Monaco" pitchFamily="2" charset="77"/>
                <a:cs typeface="Lucida Sans Unicode" panose="020B0602030504020204" pitchFamily="34" charset="0"/>
              </a:rPr>
              <a:t>pps</a:t>
            </a:r>
            <a:r>
              <a:rPr lang="en-US" sz="1400" dirty="0">
                <a:latin typeface="Monaco" pitchFamily="2" charset="77"/>
                <a:cs typeface="Lucida Sans Unicode" panose="020B0602030504020204" pitchFamily="34" charset="0"/>
              </a:rPr>
              <a:t>/1000031958?v=1.0&amp;key=secret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2A65A-FFE7-E441-BBB4-E4EFF02E50A8}"/>
              </a:ext>
            </a:extLst>
          </p:cNvPr>
          <p:cNvSpPr txBox="1"/>
          <p:nvPr/>
        </p:nvSpPr>
        <p:spPr>
          <a:xfrm>
            <a:off x="2061776" y="2094802"/>
            <a:ext cx="80684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{</a:t>
            </a:r>
          </a:p>
          <a:p>
            <a:r>
              <a:rPr lang="en-US" sz="1400" dirty="0">
                <a:latin typeface="Monaco" pitchFamily="2" charset="77"/>
              </a:rPr>
              <a:t>    "</a:t>
            </a:r>
            <a:r>
              <a:rPr lang="en-US" sz="1400" dirty="0" err="1">
                <a:latin typeface="Monaco" pitchFamily="2" charset="77"/>
              </a:rPr>
              <a:t>responseData</a:t>
            </a:r>
            <a:r>
              <a:rPr lang="en-US" sz="1400" dirty="0">
                <a:latin typeface="Monaco" pitchFamily="2" charset="77"/>
              </a:rPr>
              <a:t>": {</a:t>
            </a:r>
          </a:p>
          <a:p>
            <a:r>
              <a:rPr lang="en-US" sz="1400" dirty="0">
                <a:latin typeface="Monaco" pitchFamily="2" charset="77"/>
              </a:rPr>
              <a:t>        "results": [</a:t>
            </a:r>
          </a:p>
          <a:p>
            <a:r>
              <a:rPr lang="en-US" sz="1400" dirty="0">
                <a:latin typeface="Monaco" pitchFamily="2" charset="77"/>
              </a:rPr>
              <a:t>            {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iamId</a:t>
            </a:r>
            <a:r>
              <a:rPr lang="en-US" sz="1400" b="1" dirty="0">
                <a:latin typeface="Monaco" pitchFamily="2" charset="77"/>
              </a:rPr>
              <a:t>": "1000031958",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deptCode</a:t>
            </a:r>
            <a:r>
              <a:rPr lang="en-US" sz="1400" b="1" dirty="0">
                <a:latin typeface="Monaco" pitchFamily="2" charset="77"/>
              </a:rPr>
              <a:t>": "040014",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deptOfficialName</a:t>
            </a:r>
            <a:r>
              <a:rPr lang="en-US" sz="1400" b="1" dirty="0">
                <a:latin typeface="Monaco" pitchFamily="2" charset="77"/>
              </a:rPr>
              <a:t>": "DSS IT SHARED SERVICE CENTER",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deptDisplayName</a:t>
            </a:r>
            <a:r>
              <a:rPr lang="en-US" sz="1400" dirty="0">
                <a:latin typeface="Monaco" pitchFamily="2" charset="77"/>
              </a:rPr>
              <a:t>": "DSS IT SHARED SERVICE CENTER",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deptAbbrev</a:t>
            </a:r>
            <a:r>
              <a:rPr lang="en-US" sz="1400" dirty="0">
                <a:latin typeface="Monaco" pitchFamily="2" charset="77"/>
              </a:rPr>
              <a:t>": "DSS IT SSC",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isUCDHS</a:t>
            </a:r>
            <a:r>
              <a:rPr lang="en-US" sz="1400" b="1" dirty="0">
                <a:latin typeface="Monaco" pitchFamily="2" charset="77"/>
              </a:rPr>
              <a:t>": false,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titleCode</a:t>
            </a:r>
            <a:r>
              <a:rPr lang="en-US" sz="1400" dirty="0">
                <a:latin typeface="Monaco" pitchFamily="2" charset="77"/>
              </a:rPr>
              <a:t>": "7306",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titleOfficialName</a:t>
            </a:r>
            <a:r>
              <a:rPr lang="en-US" sz="1400" b="1" dirty="0">
                <a:latin typeface="Monaco" pitchFamily="2" charset="77"/>
              </a:rPr>
              <a:t>": "INFORMATION SYSTEMS SUPERVISOR 1",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titleDisplayName</a:t>
            </a:r>
            <a:r>
              <a:rPr lang="en-US" sz="1400" dirty="0">
                <a:latin typeface="Monaco" pitchFamily="2" charset="77"/>
              </a:rPr>
              <a:t>": "INFO SYS SUPV 1",</a:t>
            </a:r>
          </a:p>
          <a:p>
            <a:r>
              <a:rPr lang="en-US" sz="1400" dirty="0">
                <a:latin typeface="Monaco" pitchFamily="2" charset="77"/>
              </a:rPr>
              <a:t>                </a:t>
            </a:r>
            <a:r>
              <a:rPr lang="en-US" sz="1400" b="1" dirty="0">
                <a:latin typeface="Monaco" pitchFamily="2" charset="77"/>
              </a:rPr>
              <a:t>"</a:t>
            </a:r>
            <a:r>
              <a:rPr lang="en-US" sz="1400" b="1" dirty="0" err="1">
                <a:latin typeface="Monaco" pitchFamily="2" charset="77"/>
              </a:rPr>
              <a:t>positionType</a:t>
            </a:r>
            <a:r>
              <a:rPr lang="en-US" sz="1400" b="1" dirty="0">
                <a:latin typeface="Monaco" pitchFamily="2" charset="77"/>
              </a:rPr>
              <a:t>": "Regular/Career",</a:t>
            </a:r>
          </a:p>
          <a:p>
            <a:r>
              <a:rPr lang="en-US" sz="1400" b="1" dirty="0">
                <a:latin typeface="Monaco" pitchFamily="2" charset="77"/>
              </a:rPr>
              <a:t>                "</a:t>
            </a:r>
            <a:r>
              <a:rPr lang="en-US" sz="1400" b="1" dirty="0" err="1">
                <a:latin typeface="Monaco" pitchFamily="2" charset="77"/>
              </a:rPr>
              <a:t>percentFullTime</a:t>
            </a:r>
            <a:r>
              <a:rPr lang="en-US" sz="1400" b="1" dirty="0">
                <a:latin typeface="Monaco" pitchFamily="2" charset="77"/>
              </a:rPr>
              <a:t>": "1",</a:t>
            </a:r>
          </a:p>
          <a:p>
            <a:r>
              <a:rPr lang="en-US" sz="1400" b="1" dirty="0">
                <a:latin typeface="Monaco" pitchFamily="2" charset="77"/>
              </a:rPr>
              <a:t>                "</a:t>
            </a:r>
            <a:r>
              <a:rPr lang="en-US" sz="1400" b="1" dirty="0" err="1">
                <a:latin typeface="Monaco" pitchFamily="2" charset="77"/>
              </a:rPr>
              <a:t>createDate</a:t>
            </a:r>
            <a:r>
              <a:rPr lang="en-US" sz="1400" b="1" dirty="0">
                <a:latin typeface="Monaco" pitchFamily="2" charset="77"/>
              </a:rPr>
              <a:t>": "2015-11-09 09:00:57",</a:t>
            </a:r>
          </a:p>
          <a:p>
            <a:r>
              <a:rPr lang="en-US" sz="1400" dirty="0">
                <a:latin typeface="Monaco" pitchFamily="2" charset="77"/>
              </a:rPr>
              <a:t>                "</a:t>
            </a:r>
            <a:r>
              <a:rPr lang="en-US" sz="1400" dirty="0" err="1">
                <a:latin typeface="Monaco" pitchFamily="2" charset="77"/>
              </a:rPr>
              <a:t>modifyDate</a:t>
            </a:r>
            <a:r>
              <a:rPr lang="en-US" sz="1400" dirty="0">
                <a:latin typeface="Monaco" pitchFamily="2" charset="77"/>
              </a:rPr>
              <a:t>": "2016-11-17 16:00:39"</a:t>
            </a:r>
          </a:p>
          <a:p>
            <a:r>
              <a:rPr lang="en-US" sz="1400" dirty="0">
                <a:latin typeface="Monaco" pitchFamily="2" charset="77"/>
              </a:rPr>
              <a:t>            }</a:t>
            </a:r>
          </a:p>
          <a:p>
            <a:r>
              <a:rPr lang="en-US" sz="1400" dirty="0">
                <a:latin typeface="Monaco" pitchFamily="2" charset="77"/>
              </a:rPr>
              <a:t>        ]</a:t>
            </a:r>
          </a:p>
          <a:p>
            <a:r>
              <a:rPr lang="en-US" sz="1400" dirty="0">
                <a:latin typeface="Monaco" pitchFamily="2" charset="77"/>
              </a:rPr>
              <a:t>    }</a:t>
            </a:r>
          </a:p>
          <a:p>
            <a:r>
              <a:rPr lang="en-US" sz="1400" dirty="0">
                <a:latin typeface="Monaco" pitchFamily="2" charset="77"/>
              </a:rPr>
              <a:t>}</a:t>
            </a:r>
          </a:p>
          <a:p>
            <a:endParaRPr lang="en-US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94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ADCE-F6B5-794E-911B-D5B5A1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83F9-1FE0-FA40-BB72-EE7A4C84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Offers person, contact, payroll, and instructional data</a:t>
            </a:r>
          </a:p>
          <a:p>
            <a:r>
              <a:rPr lang="en-US" dirty="0"/>
              <a:t>Accessed via HTTP + JSON</a:t>
            </a:r>
          </a:p>
          <a:p>
            <a:r>
              <a:rPr lang="en-US" dirty="0"/>
              <a:t>Easier to develop and support than LDAP, ODBC</a:t>
            </a:r>
          </a:p>
          <a:p>
            <a:r>
              <a:rPr lang="en-US" dirty="0"/>
              <a:t>Request access at </a:t>
            </a:r>
            <a:r>
              <a:rPr lang="en-US" dirty="0">
                <a:hlinkClick r:id="rId2"/>
              </a:rPr>
              <a:t>https://iet-ws.ucdavis.edu/dataservices/accessRequest</a:t>
            </a:r>
            <a:endParaRPr lang="en-US" dirty="0"/>
          </a:p>
          <a:p>
            <a:r>
              <a:rPr lang="en-US" dirty="0"/>
              <a:t>Documentation at </a:t>
            </a:r>
            <a:r>
              <a:rPr lang="en-US" dirty="0">
                <a:hlinkClick r:id="rId3"/>
              </a:rPr>
              <a:t>https://iet-ws.ucdavis.edu/dataservices/webservices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46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54</TotalTime>
  <Words>199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Lucida Sans Unicode</vt:lpstr>
      <vt:lpstr>Monaco</vt:lpstr>
      <vt:lpstr>Parcel</vt:lpstr>
      <vt:lpstr>IAM: Web Service</vt:lpstr>
      <vt:lpstr>Solving a Problem</vt:lpstr>
      <vt:lpstr>Your Solution</vt:lpstr>
      <vt:lpstr>Demo</vt:lpstr>
      <vt:lpstr>Fetch IAM ID Using Login ID</vt:lpstr>
      <vt:lpstr>Fetch Basic INFO USING IAM ID</vt:lpstr>
      <vt:lpstr>Fetch Contact INFO USING IAM ID</vt:lpstr>
      <vt:lpstr>Fetch Title &amp; Dept USING IAM ID</vt:lpstr>
      <vt:lpstr>IAM Web Service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IAM: Web Service</dc:title>
  <dc:creator>Christopher Thielen</dc:creator>
  <cp:lastModifiedBy>Christopher Thielen</cp:lastModifiedBy>
  <cp:revision>12</cp:revision>
  <dcterms:created xsi:type="dcterms:W3CDTF">2018-03-12T18:13:18Z</dcterms:created>
  <dcterms:modified xsi:type="dcterms:W3CDTF">2018-03-12T19:07:50Z</dcterms:modified>
</cp:coreProperties>
</file>