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100" u="none" cap="none" strike="noStrike"/>
            </a:lvl1pPr>
            <a:lvl2pPr indent="0" lvl="1" marL="0" marR="0" rtl="0" algn="l">
              <a:spcBef>
                <a:spcPts val="0"/>
              </a:spcBef>
              <a:defRPr b="0" i="0" sz="1100" u="none" cap="none" strike="noStrike"/>
            </a:lvl2pPr>
            <a:lvl3pPr indent="0" lvl="2" marL="0" marR="0" rtl="0" algn="l">
              <a:spcBef>
                <a:spcPts val="0"/>
              </a:spcBef>
              <a:defRPr b="0" i="0" sz="1100" u="none" cap="none" strike="noStrike"/>
            </a:lvl3pPr>
            <a:lvl4pPr indent="0" lvl="3" marL="0" marR="0" rtl="0" algn="l">
              <a:spcBef>
                <a:spcPts val="0"/>
              </a:spcBef>
              <a:defRPr b="0" i="0" sz="1100" u="none" cap="none" strike="noStrike"/>
            </a:lvl4pPr>
            <a:lvl5pPr indent="0" lvl="4" marL="0" marR="0" rtl="0" algn="l">
              <a:spcBef>
                <a:spcPts val="0"/>
              </a:spcBef>
              <a:defRPr b="0" i="0" sz="1100" u="none" cap="none" strike="noStrike"/>
            </a:lvl5pPr>
            <a:lvl6pPr indent="0" lvl="5" marL="0" marR="0" rtl="0" algn="l">
              <a:spcBef>
                <a:spcPts val="0"/>
              </a:spcBef>
              <a:defRPr b="0" i="0" sz="1100" u="none" cap="none" strike="noStrike"/>
            </a:lvl6pPr>
            <a:lvl7pPr indent="0" lvl="6" marL="0" marR="0" rtl="0" algn="l">
              <a:spcBef>
                <a:spcPts val="0"/>
              </a:spcBef>
              <a:defRPr b="0" i="0" sz="1100" u="none" cap="none" strike="noStrike"/>
            </a:lvl7pPr>
            <a:lvl8pPr indent="0" lvl="7" marL="0" marR="0" rtl="0" algn="l">
              <a:spcBef>
                <a:spcPts val="0"/>
              </a:spcBef>
              <a:defRPr b="0" i="0" sz="1100" u="none" cap="none" strike="noStrike"/>
            </a:lvl8pPr>
            <a:lvl9pPr indent="0" lvl="8" marL="0" marR="0" rtl="0" algn="l">
              <a:spcBef>
                <a:spcPts val="0"/>
              </a:spcBef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Shape 61"/>
          <p:cNvGrpSpPr/>
          <p:nvPr/>
        </p:nvGrpSpPr>
        <p:grpSpPr>
          <a:xfrm>
            <a:off x="-11" y="1334225"/>
            <a:ext cx="7314318" cy="4116298"/>
            <a:chOff x="-11" y="1378675"/>
            <a:chExt cx="7314318" cy="4116298"/>
          </a:xfrm>
        </p:grpSpPr>
        <p:sp>
          <p:nvSpPr>
            <p:cNvPr id="62" name="Shape 62"/>
            <p:cNvSpPr/>
            <p:nvPr/>
          </p:nvSpPr>
          <p:spPr>
            <a:xfrm flipH="1">
              <a:off x="-11" y="1378675"/>
              <a:ext cx="187800" cy="41162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x="187808" y="1378675"/>
              <a:ext cx="7126499" cy="4116298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Shape 64"/>
          <p:cNvSpPr txBox="1"/>
          <p:nvPr>
            <p:ph type="ctrTitle"/>
          </p:nvPr>
        </p:nvSpPr>
        <p:spPr>
          <a:xfrm>
            <a:off x="685800" y="2266575"/>
            <a:ext cx="6400799" cy="1333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279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aramond"/>
              <a:buNone/>
              <a:defRPr b="0" i="0" sz="44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2794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79400" lvl="2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79400" lvl="3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79400" lvl="4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79400" lvl="5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79400" lvl="6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79400" lvl="7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79400" lvl="8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685800" y="3600451"/>
            <a:ext cx="6400799" cy="900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aramond"/>
              <a:buNone/>
              <a:defRPr b="0" i="0" sz="24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1524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24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24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24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24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2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24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24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6" name="Shape 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14307" y="6389903"/>
            <a:ext cx="1829691" cy="468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-13" y="-12188"/>
            <a:ext cx="8005727" cy="1612601"/>
            <a:chOff x="-13" y="-12187"/>
            <a:chExt cx="8005727" cy="1161900"/>
          </a:xfrm>
        </p:grpSpPr>
        <p:sp>
          <p:nvSpPr>
            <p:cNvPr id="69" name="Shape 69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flipH="1">
              <a:off x="187714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Shape 71"/>
          <p:cNvSpPr txBox="1"/>
          <p:nvPr>
            <p:ph type="title"/>
          </p:nvPr>
        </p:nvSpPr>
        <p:spPr>
          <a:xfrm>
            <a:off x="457200" y="134801"/>
            <a:ext cx="7315499" cy="1351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Font typeface="Garamond"/>
              <a:buNone/>
              <a:defRPr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>
                <a:solidFill>
                  <a:schemeClr val="lt1"/>
                </a:solidFill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>
                <a:solidFill>
                  <a:schemeClr val="lt1"/>
                </a:solidFill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>
                <a:solidFill>
                  <a:schemeClr val="lt1"/>
                </a:solidFill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>
                <a:solidFill>
                  <a:schemeClr val="lt1"/>
                </a:solidFill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>
                <a:solidFill>
                  <a:schemeClr val="lt1"/>
                </a:solidFill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>
                <a:solidFill>
                  <a:schemeClr val="lt1"/>
                </a:solidFill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>
                <a:solidFill>
                  <a:schemeClr val="lt1"/>
                </a:solidFill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704688"/>
            <a:ext cx="8229600" cy="4840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rtl="0" algn="l">
              <a:spcBef>
                <a:spcPts val="0"/>
              </a:spcBef>
              <a:buClr>
                <a:schemeClr val="dk2"/>
              </a:buClr>
              <a:buFont typeface="Arial"/>
              <a:buChar char="●"/>
              <a:defRPr sz="1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71450" lvl="1" marL="742950" rtl="0" algn="l">
              <a:spcBef>
                <a:spcPts val="360"/>
              </a:spcBef>
              <a:buClr>
                <a:schemeClr val="dk2"/>
              </a:buClr>
              <a:buFont typeface="Courier New"/>
              <a:buChar char="o"/>
              <a:defRPr sz="1800">
                <a:solidFill>
                  <a:schemeClr val="dk2"/>
                </a:solidFill>
              </a:defRPr>
            </a:lvl2pPr>
            <a:lvl3pPr indent="-114300" lvl="2" marL="1143000" rtl="0" algn="l">
              <a:spcBef>
                <a:spcPts val="360"/>
              </a:spcBef>
              <a:buClr>
                <a:schemeClr val="dk2"/>
              </a:buClr>
              <a:buFont typeface="Wingdings"/>
              <a:buChar char="§"/>
              <a:defRPr sz="1800">
                <a:solidFill>
                  <a:schemeClr val="dk2"/>
                </a:solidFill>
              </a:defRPr>
            </a:lvl3pPr>
            <a:lvl4pPr indent="-114300" lvl="3" marL="1600200" rtl="0" algn="l">
              <a:spcBef>
                <a:spcPts val="360"/>
              </a:spcBef>
              <a:buClr>
                <a:schemeClr val="dk2"/>
              </a:buClr>
              <a:buFont typeface="Arial"/>
              <a:buChar char="●"/>
              <a:defRPr sz="1800">
                <a:solidFill>
                  <a:schemeClr val="dk2"/>
                </a:solidFill>
              </a:defRPr>
            </a:lvl4pPr>
            <a:lvl5pPr indent="-114300" lvl="4" marL="2057400" rtl="0" algn="l">
              <a:spcBef>
                <a:spcPts val="360"/>
              </a:spcBef>
              <a:buClr>
                <a:schemeClr val="dk2"/>
              </a:buClr>
              <a:buFont typeface="Courier New"/>
              <a:buChar char="o"/>
              <a:defRPr sz="1800">
                <a:solidFill>
                  <a:schemeClr val="dk2"/>
                </a:solidFill>
              </a:defRPr>
            </a:lvl5pPr>
            <a:lvl6pPr indent="-114300" lvl="5" marL="2514600" rtl="0" algn="l">
              <a:spcBef>
                <a:spcPts val="360"/>
              </a:spcBef>
              <a:buClr>
                <a:schemeClr val="dk2"/>
              </a:buClr>
              <a:buFont typeface="Wingdings"/>
              <a:buChar char="§"/>
              <a:defRPr sz="1800">
                <a:solidFill>
                  <a:schemeClr val="dk2"/>
                </a:solidFill>
              </a:defRPr>
            </a:lvl6pPr>
            <a:lvl7pPr indent="-114300" lvl="6" marL="2971800" rtl="0" algn="l">
              <a:spcBef>
                <a:spcPts val="360"/>
              </a:spcBef>
              <a:buClr>
                <a:schemeClr val="dk2"/>
              </a:buClr>
              <a:buFont typeface="Arial"/>
              <a:buChar char="●"/>
              <a:defRPr sz="1800">
                <a:solidFill>
                  <a:schemeClr val="dk2"/>
                </a:solidFill>
              </a:defRPr>
            </a:lvl7pPr>
            <a:lvl8pPr indent="-114300" lvl="7" marL="3429000" rtl="0" algn="l">
              <a:spcBef>
                <a:spcPts val="360"/>
              </a:spcBef>
              <a:buClr>
                <a:schemeClr val="dk2"/>
              </a:buClr>
              <a:buFont typeface="Courier New"/>
              <a:buChar char="o"/>
              <a:defRPr sz="1800">
                <a:solidFill>
                  <a:schemeClr val="dk2"/>
                </a:solidFill>
              </a:defRPr>
            </a:lvl8pPr>
            <a:lvl9pPr indent="-114300" lvl="8" marL="3886200" rtl="0" algn="l">
              <a:spcBef>
                <a:spcPts val="360"/>
              </a:spcBef>
              <a:buClr>
                <a:schemeClr val="dk2"/>
              </a:buClr>
              <a:buFont typeface="Wingdings"/>
              <a:buChar char="§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456245" y="1704683"/>
            <a:ext cx="4038598" cy="4840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Font typeface="Garamond"/>
              <a:buNone/>
              <a:defRPr sz="1800">
                <a:latin typeface="Garamond"/>
                <a:ea typeface="Garamond"/>
                <a:cs typeface="Garamond"/>
                <a:sym typeface="Garamond"/>
              </a:defRPr>
            </a:lvl1pPr>
            <a:lvl2pPr lvl="1" rtl="0">
              <a:spcBef>
                <a:spcPts val="0"/>
              </a:spcBef>
              <a:buFont typeface="Arial"/>
              <a:buNone/>
              <a:defRPr sz="1800"/>
            </a:lvl2pPr>
            <a:lvl3pPr lvl="2" rtl="0">
              <a:spcBef>
                <a:spcPts val="0"/>
              </a:spcBef>
              <a:buFont typeface="Arial"/>
              <a:buNone/>
              <a:defRPr sz="1800"/>
            </a:lvl3pPr>
            <a:lvl4pPr lvl="3" rtl="0">
              <a:spcBef>
                <a:spcPts val="0"/>
              </a:spcBef>
              <a:buFont typeface="Arial"/>
              <a:buNone/>
              <a:defRPr sz="1800"/>
            </a:lvl4pPr>
            <a:lvl5pPr lvl="4" rtl="0">
              <a:spcBef>
                <a:spcPts val="0"/>
              </a:spcBef>
              <a:buFont typeface="Arial"/>
              <a:buNone/>
              <a:defRPr sz="1800"/>
            </a:lvl5pPr>
            <a:lvl6pPr lvl="5" rtl="0">
              <a:spcBef>
                <a:spcPts val="0"/>
              </a:spcBef>
              <a:buFont typeface="Arial"/>
              <a:buNone/>
              <a:defRPr sz="1800"/>
            </a:lvl6pPr>
            <a:lvl7pPr lvl="6" rtl="0">
              <a:spcBef>
                <a:spcPts val="0"/>
              </a:spcBef>
              <a:buFont typeface="Arial"/>
              <a:buNone/>
              <a:defRPr sz="1800"/>
            </a:lvl7pPr>
            <a:lvl8pPr lvl="7" rtl="0">
              <a:spcBef>
                <a:spcPts val="0"/>
              </a:spcBef>
              <a:buFont typeface="Arial"/>
              <a:buNone/>
              <a:defRPr sz="1800"/>
            </a:lvl8pPr>
            <a:lvl9pPr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648200" y="1704683"/>
            <a:ext cx="4038598" cy="4840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Font typeface="Garamond"/>
              <a:buNone/>
              <a:defRPr sz="1800">
                <a:latin typeface="Garamond"/>
                <a:ea typeface="Garamond"/>
                <a:cs typeface="Garamond"/>
                <a:sym typeface="Garamond"/>
              </a:defRPr>
            </a:lvl1pPr>
            <a:lvl2pPr lvl="1" rtl="0">
              <a:spcBef>
                <a:spcPts val="0"/>
              </a:spcBef>
              <a:buFont typeface="Arial"/>
              <a:buNone/>
              <a:defRPr sz="1800"/>
            </a:lvl2pPr>
            <a:lvl3pPr lvl="2" rtl="0">
              <a:spcBef>
                <a:spcPts val="0"/>
              </a:spcBef>
              <a:buFont typeface="Arial"/>
              <a:buNone/>
              <a:defRPr sz="1800"/>
            </a:lvl3pPr>
            <a:lvl4pPr lvl="3" rtl="0">
              <a:spcBef>
                <a:spcPts val="0"/>
              </a:spcBef>
              <a:buFont typeface="Arial"/>
              <a:buNone/>
              <a:defRPr sz="1800"/>
            </a:lvl4pPr>
            <a:lvl5pPr lvl="4" rtl="0">
              <a:spcBef>
                <a:spcPts val="0"/>
              </a:spcBef>
              <a:buFont typeface="Arial"/>
              <a:buNone/>
              <a:defRPr sz="1800"/>
            </a:lvl5pPr>
            <a:lvl6pPr lvl="5" rtl="0">
              <a:spcBef>
                <a:spcPts val="0"/>
              </a:spcBef>
              <a:buFont typeface="Arial"/>
              <a:buNone/>
              <a:defRPr sz="1800"/>
            </a:lvl6pPr>
            <a:lvl7pPr lvl="6" rtl="0">
              <a:spcBef>
                <a:spcPts val="0"/>
              </a:spcBef>
              <a:buFont typeface="Arial"/>
              <a:buNone/>
              <a:defRPr sz="1800"/>
            </a:lvl7pPr>
            <a:lvl8pPr lvl="7" rtl="0">
              <a:spcBef>
                <a:spcPts val="0"/>
              </a:spcBef>
              <a:buFont typeface="Arial"/>
              <a:buNone/>
              <a:defRPr sz="1800"/>
            </a:lvl8pPr>
            <a:lvl9pPr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grpSp>
        <p:nvGrpSpPr>
          <p:cNvPr id="76" name="Shape 76"/>
          <p:cNvGrpSpPr/>
          <p:nvPr/>
        </p:nvGrpSpPr>
        <p:grpSpPr>
          <a:xfrm>
            <a:off x="-13" y="-12188"/>
            <a:ext cx="8005727" cy="1612601"/>
            <a:chOff x="-13" y="-12187"/>
            <a:chExt cx="8005727" cy="1161900"/>
          </a:xfrm>
        </p:grpSpPr>
        <p:sp>
          <p:nvSpPr>
            <p:cNvPr id="77" name="Shape 77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187714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Shape 79"/>
          <p:cNvSpPr txBox="1"/>
          <p:nvPr>
            <p:ph type="title"/>
          </p:nvPr>
        </p:nvSpPr>
        <p:spPr>
          <a:xfrm>
            <a:off x="457200" y="134801"/>
            <a:ext cx="7315499" cy="1351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Font typeface="Garamond"/>
              <a:buNone/>
              <a:defRPr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>
                <a:solidFill>
                  <a:schemeClr val="lt1"/>
                </a:solidFill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>
                <a:solidFill>
                  <a:schemeClr val="lt1"/>
                </a:solidFill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>
                <a:solidFill>
                  <a:schemeClr val="lt1"/>
                </a:solidFill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>
                <a:solidFill>
                  <a:schemeClr val="lt1"/>
                </a:solidFill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>
                <a:solidFill>
                  <a:schemeClr val="lt1"/>
                </a:solidFill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>
                <a:solidFill>
                  <a:schemeClr val="lt1"/>
                </a:solidFill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>
                <a:solidFill>
                  <a:schemeClr val="lt1"/>
                </a:solidFill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Shape 81"/>
          <p:cNvGrpSpPr/>
          <p:nvPr/>
        </p:nvGrpSpPr>
        <p:grpSpPr>
          <a:xfrm>
            <a:off x="-13" y="-12188"/>
            <a:ext cx="8005727" cy="1612601"/>
            <a:chOff x="-13" y="-12187"/>
            <a:chExt cx="8005727" cy="1161900"/>
          </a:xfrm>
        </p:grpSpPr>
        <p:sp>
          <p:nvSpPr>
            <p:cNvPr id="82" name="Shape 82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187714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 txBox="1"/>
          <p:nvPr>
            <p:ph type="title"/>
          </p:nvPr>
        </p:nvSpPr>
        <p:spPr>
          <a:xfrm>
            <a:off x="457200" y="134801"/>
            <a:ext cx="7315499" cy="1351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Font typeface="Garamond"/>
              <a:buNone/>
              <a:defRPr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>
                <a:solidFill>
                  <a:schemeClr val="lt1"/>
                </a:solidFill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>
                <a:solidFill>
                  <a:schemeClr val="lt1"/>
                </a:solidFill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>
                <a:solidFill>
                  <a:schemeClr val="lt1"/>
                </a:solidFill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>
                <a:solidFill>
                  <a:schemeClr val="lt1"/>
                </a:solidFill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>
                <a:solidFill>
                  <a:schemeClr val="lt1"/>
                </a:solidFill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>
                <a:solidFill>
                  <a:schemeClr val="lt1"/>
                </a:solidFill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>
                <a:solidFill>
                  <a:schemeClr val="lt1"/>
                </a:solidFill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 flipH="1">
            <a:off x="8964664" y="6165014"/>
            <a:ext cx="187800" cy="69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 flipH="1">
            <a:off x="3866777" y="6165014"/>
            <a:ext cx="5097900" cy="695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66812" y="6165014"/>
            <a:ext cx="50979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marL="0" rtl="0">
              <a:spcBef>
                <a:spcPts val="0"/>
              </a:spcBef>
              <a:buClr>
                <a:schemeClr val="lt1"/>
              </a:buClr>
              <a:buFont typeface="Garamond"/>
              <a:buNone/>
              <a:defRPr sz="1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88900" lvl="1" marL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</a:defRPr>
            </a:lvl2pPr>
            <a:lvl3pPr indent="88900" lvl="2" marL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</a:defRPr>
            </a:lvl3pPr>
            <a:lvl4pPr indent="88900" lvl="3" marL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</a:defRPr>
            </a:lvl4pPr>
            <a:lvl5pPr indent="88900" lvl="4" marL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</a:defRPr>
            </a:lvl5pPr>
            <a:lvl6pPr indent="88900" lvl="5" marL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</a:defRPr>
            </a:lvl6pPr>
            <a:lvl7pPr indent="88900" lvl="6" marL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</a:defRPr>
            </a:lvl7pPr>
            <a:lvl8pPr indent="88900" lvl="7" marL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</a:defRPr>
            </a:lvl8pPr>
            <a:lvl9pPr indent="88900" lvl="8" marL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3867" y="-93"/>
            <a:ext cx="3409812" cy="2810236"/>
            <a:chOff x="0" y="1493"/>
            <a:chExt cx="3409812" cy="2810236"/>
          </a:xfrm>
        </p:grpSpPr>
        <p:cxnSp>
          <p:nvCxnSpPr>
            <p:cNvPr id="7" name="Shape 7"/>
            <p:cNvCxnSpPr/>
            <p:nvPr/>
          </p:nvCxnSpPr>
          <p:spPr>
            <a:xfrm>
              <a:off x="0" y="245541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474143"/>
              <a:ext cx="2666998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931341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159941"/>
              <a:ext cx="1490098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388541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617141"/>
              <a:ext cx="990598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1845741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074341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0" y="2302942"/>
              <a:ext cx="262498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814261" y="1238114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-852" y="887576"/>
              <a:ext cx="1763998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636516" y="709725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278235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590397" y="440776"/>
              <a:ext cx="879598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198065" y="292492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521026" y="199375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2801688" y="148626"/>
              <a:ext cx="295498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079241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Shape 31"/>
            <p:cNvCxnSpPr/>
            <p:nvPr/>
          </p:nvCxnSpPr>
          <p:spPr>
            <a:xfrm rot="-5400000">
              <a:off x="3324762" y="85075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" name="Shape 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279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794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79400" lvl="2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79400" lvl="3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79400" lvl="4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79400" lvl="5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79400" lvl="6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79400" lvl="7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79400" lvl="8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4" name="Shape 34"/>
          <p:cNvGrpSpPr/>
          <p:nvPr/>
        </p:nvGrpSpPr>
        <p:grpSpPr>
          <a:xfrm rot="10800000">
            <a:off x="5734187" y="4047856"/>
            <a:ext cx="3409812" cy="2810236"/>
            <a:chOff x="0" y="1493"/>
            <a:chExt cx="3409812" cy="2810236"/>
          </a:xfrm>
        </p:grpSpPr>
        <p:cxnSp>
          <p:nvCxnSpPr>
            <p:cNvPr id="35" name="Shape 35"/>
            <p:cNvCxnSpPr/>
            <p:nvPr/>
          </p:nvCxnSpPr>
          <p:spPr>
            <a:xfrm>
              <a:off x="0" y="245541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474143"/>
              <a:ext cx="2666998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931341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159941"/>
              <a:ext cx="1490098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388541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617141"/>
              <a:ext cx="990598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1845741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074341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>
              <a:off x="0" y="2302942"/>
              <a:ext cx="262498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814261" y="1238114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-852" y="887576"/>
              <a:ext cx="1763998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636516" y="709725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278235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590397" y="440776"/>
              <a:ext cx="879598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198065" y="292492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521026" y="199375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2801688" y="148626"/>
              <a:ext cx="295498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079241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Shape 59"/>
            <p:cNvCxnSpPr/>
            <p:nvPr/>
          </p:nvCxnSpPr>
          <p:spPr>
            <a:xfrm rot="-5400000">
              <a:off x="3324762" y="85075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Relationship Id="rId5" Type="http://schemas.openxmlformats.org/officeDocument/2006/relationships/image" Target="../media/image12.png"/><Relationship Id="rId6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Relationship Id="rId4" Type="http://schemas.openxmlformats.org/officeDocument/2006/relationships/image" Target="../media/image02.png"/><Relationship Id="rId5" Type="http://schemas.openxmlformats.org/officeDocument/2006/relationships/image" Target="../media/image01.png"/><Relationship Id="rId6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Relationship Id="rId4" Type="http://schemas.openxmlformats.org/officeDocument/2006/relationships/image" Target="../media/image01.png"/><Relationship Id="rId5" Type="http://schemas.openxmlformats.org/officeDocument/2006/relationships/image" Target="../media/image06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13.png"/><Relationship Id="rId11" Type="http://schemas.openxmlformats.org/officeDocument/2006/relationships/image" Target="../media/image08.png"/><Relationship Id="rId10" Type="http://schemas.openxmlformats.org/officeDocument/2006/relationships/image" Target="../media/image09.png"/><Relationship Id="rId9" Type="http://schemas.openxmlformats.org/officeDocument/2006/relationships/image" Target="../media/image06.png"/><Relationship Id="rId5" Type="http://schemas.openxmlformats.org/officeDocument/2006/relationships/image" Target="../media/image10.png"/><Relationship Id="rId6" Type="http://schemas.openxmlformats.org/officeDocument/2006/relationships/image" Target="../media/image07.png"/><Relationship Id="rId7" Type="http://schemas.openxmlformats.org/officeDocument/2006/relationships/image" Target="../media/image05.png"/><Relationship Id="rId8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youtu.be/ximW1iMaUwE?list=PLQXpv_NQsPID4zHh5df2jkhPQ6R9Aon_S&amp;t=3529" TargetMode="External"/><Relationship Id="rId4" Type="http://schemas.openxmlformats.org/officeDocument/2006/relationships/hyperlink" Target="https://aws.amazon.com/blogs/compute/managing-secrets-for-amazon-ecs-applications-using-parameter-store-and-iam-roles-for-task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685800" y="2266575"/>
            <a:ext cx="6400799" cy="1333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79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aramond"/>
              <a:buNone/>
            </a:pPr>
            <a:r>
              <a:rPr lang="en"/>
              <a:t>Docker in AWS ECS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Recap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Infrastructure Goals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Arial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PaaS in AWS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Less infrastructure management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Docker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Consistent across environments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Fast to deploy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Less cost</a:t>
            </a:r>
          </a:p>
        </p:txBody>
      </p:sp>
      <p:grpSp>
        <p:nvGrpSpPr>
          <p:cNvPr id="101" name="Shape 101"/>
          <p:cNvGrpSpPr/>
          <p:nvPr/>
        </p:nvGrpSpPr>
        <p:grpSpPr>
          <a:xfrm>
            <a:off x="7143250" y="3959237"/>
            <a:ext cx="1398300" cy="1585625"/>
            <a:chOff x="433950" y="5035475"/>
            <a:chExt cx="1398300" cy="1585625"/>
          </a:xfrm>
        </p:grpSpPr>
        <p:grpSp>
          <p:nvGrpSpPr>
            <p:cNvPr id="102" name="Shape 102"/>
            <p:cNvGrpSpPr/>
            <p:nvPr/>
          </p:nvGrpSpPr>
          <p:grpSpPr>
            <a:xfrm>
              <a:off x="457192" y="5184792"/>
              <a:ext cx="1351800" cy="1436307"/>
              <a:chOff x="568417" y="3991942"/>
              <a:chExt cx="1351800" cy="1436307"/>
            </a:xfrm>
          </p:grpSpPr>
          <p:pic>
            <p:nvPicPr>
              <p:cNvPr descr="AmazonS3.png" id="103" name="Shape 10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68417" y="3991942"/>
                <a:ext cx="1351800" cy="1351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4" name="Shape 104"/>
              <p:cNvSpPr txBox="1"/>
              <p:nvPr/>
            </p:nvSpPr>
            <p:spPr>
              <a:xfrm>
                <a:off x="1032225" y="5129750"/>
                <a:ext cx="424200" cy="2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S3</a:t>
                </a:r>
              </a:p>
            </p:txBody>
          </p:sp>
        </p:grpSp>
        <p:sp>
          <p:nvSpPr>
            <p:cNvPr id="105" name="Shape 105"/>
            <p:cNvSpPr txBox="1"/>
            <p:nvPr/>
          </p:nvSpPr>
          <p:spPr>
            <a:xfrm>
              <a:off x="433950" y="5035475"/>
              <a:ext cx="1398300" cy="28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DB Credentials</a:t>
              </a:r>
            </a:p>
          </p:txBody>
        </p:sp>
      </p:grpSp>
      <p:grpSp>
        <p:nvGrpSpPr>
          <p:cNvPr id="106" name="Shape 106"/>
          <p:cNvGrpSpPr/>
          <p:nvPr/>
        </p:nvGrpSpPr>
        <p:grpSpPr>
          <a:xfrm>
            <a:off x="228611" y="4566475"/>
            <a:ext cx="979188" cy="2242000"/>
            <a:chOff x="457211" y="4566475"/>
            <a:chExt cx="979188" cy="2242000"/>
          </a:xfrm>
        </p:grpSpPr>
        <p:pic>
          <p:nvPicPr>
            <p:cNvPr descr="226px-Jenkins_logo.svg.png" id="107" name="Shape 10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7211" y="4912625"/>
              <a:ext cx="979188" cy="1351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Shape 108"/>
            <p:cNvSpPr txBox="1"/>
            <p:nvPr/>
          </p:nvSpPr>
          <p:spPr>
            <a:xfrm>
              <a:off x="499050" y="6211475"/>
              <a:ext cx="8955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Jenkins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Pipeline</a:t>
              </a:r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679650" y="4566475"/>
              <a:ext cx="5343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Test</a:t>
              </a:r>
            </a:p>
          </p:txBody>
        </p:sp>
      </p:grpSp>
      <p:grpSp>
        <p:nvGrpSpPr>
          <p:cNvPr id="110" name="Shape 110"/>
          <p:cNvGrpSpPr/>
          <p:nvPr/>
        </p:nvGrpSpPr>
        <p:grpSpPr>
          <a:xfrm>
            <a:off x="1852094" y="4566475"/>
            <a:ext cx="1909498" cy="1972800"/>
            <a:chOff x="1547294" y="4566475"/>
            <a:chExt cx="1909498" cy="1972800"/>
          </a:xfrm>
        </p:grpSpPr>
        <p:sp>
          <p:nvSpPr>
            <p:cNvPr id="111" name="Shape 111"/>
            <p:cNvSpPr txBox="1"/>
            <p:nvPr/>
          </p:nvSpPr>
          <p:spPr>
            <a:xfrm>
              <a:off x="2207450" y="4566475"/>
              <a:ext cx="5892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Build</a:t>
              </a:r>
            </a:p>
          </p:txBody>
        </p:sp>
        <p:pic>
          <p:nvPicPr>
            <p:cNvPr descr="large_v-trans.png" id="112" name="Shape 11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47294" y="4835675"/>
              <a:ext cx="1909498" cy="1703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" name="Shape 113"/>
          <p:cNvGrpSpPr/>
          <p:nvPr/>
        </p:nvGrpSpPr>
        <p:grpSpPr>
          <a:xfrm>
            <a:off x="4405900" y="4566475"/>
            <a:ext cx="2093050" cy="1972800"/>
            <a:chOff x="4405900" y="4566475"/>
            <a:chExt cx="2093050" cy="1972800"/>
          </a:xfrm>
        </p:grpSpPr>
        <p:pic>
          <p:nvPicPr>
            <p:cNvPr descr="2000px-AmazonWebservices_Logo.svg.png" id="114" name="Shape 1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05900" y="5159377"/>
              <a:ext cx="2093050" cy="7869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 txBox="1"/>
            <p:nvPr/>
          </p:nvSpPr>
          <p:spPr>
            <a:xfrm>
              <a:off x="5173575" y="6158875"/>
              <a:ext cx="557700" cy="38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ECS</a:t>
              </a:r>
            </a:p>
          </p:txBody>
        </p:sp>
        <p:sp>
          <p:nvSpPr>
            <p:cNvPr id="116" name="Shape 116"/>
            <p:cNvSpPr txBox="1"/>
            <p:nvPr/>
          </p:nvSpPr>
          <p:spPr>
            <a:xfrm>
              <a:off x="5061225" y="4566475"/>
              <a:ext cx="782400" cy="32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Deploy</a:t>
              </a:r>
            </a:p>
          </p:txBody>
        </p:sp>
      </p:grpSp>
      <p:cxnSp>
        <p:nvCxnSpPr>
          <p:cNvPr id="117" name="Shape 117"/>
          <p:cNvCxnSpPr/>
          <p:nvPr/>
        </p:nvCxnSpPr>
        <p:spPr>
          <a:xfrm>
            <a:off x="1374750" y="5588500"/>
            <a:ext cx="620700" cy="0"/>
          </a:xfrm>
          <a:prstGeom prst="straightConnector1">
            <a:avLst/>
          </a:prstGeom>
          <a:noFill/>
          <a:ln cap="flat" cmpd="sng" w="28575">
            <a:solidFill>
              <a:srgbClr val="00285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8" name="Shape 118"/>
          <p:cNvCxnSpPr/>
          <p:nvPr/>
        </p:nvCxnSpPr>
        <p:spPr>
          <a:xfrm>
            <a:off x="3621000" y="5588500"/>
            <a:ext cx="620700" cy="0"/>
          </a:xfrm>
          <a:prstGeom prst="straightConnector1">
            <a:avLst/>
          </a:prstGeom>
          <a:noFill/>
          <a:ln cap="flat" cmpd="sng" w="28575">
            <a:solidFill>
              <a:srgbClr val="00285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9" name="Shape 119"/>
          <p:cNvCxnSpPr/>
          <p:nvPr/>
        </p:nvCxnSpPr>
        <p:spPr>
          <a:xfrm flipH="1">
            <a:off x="6658800" y="5169025"/>
            <a:ext cx="623400" cy="281100"/>
          </a:xfrm>
          <a:prstGeom prst="straightConnector1">
            <a:avLst/>
          </a:prstGeom>
          <a:noFill/>
          <a:ln cap="flat" cmpd="sng" w="28575">
            <a:solidFill>
              <a:srgbClr val="002855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Shape 124"/>
          <p:cNvGrpSpPr/>
          <p:nvPr/>
        </p:nvGrpSpPr>
        <p:grpSpPr>
          <a:xfrm>
            <a:off x="4405900" y="4681050"/>
            <a:ext cx="2093050" cy="1265315"/>
            <a:chOff x="4405900" y="4681050"/>
            <a:chExt cx="2093050" cy="1265315"/>
          </a:xfrm>
        </p:grpSpPr>
        <p:pic>
          <p:nvPicPr>
            <p:cNvPr descr="2000px-AmazonWebservices_Logo.svg.png" id="125" name="Shape 1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05900" y="5159377"/>
              <a:ext cx="2093050" cy="7869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Shape 126"/>
            <p:cNvSpPr txBox="1"/>
            <p:nvPr/>
          </p:nvSpPr>
          <p:spPr>
            <a:xfrm>
              <a:off x="4643325" y="4681050"/>
              <a:ext cx="1618200" cy="32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chemeClr val="dk1"/>
                  </a:solidFill>
                </a:rPr>
                <a:t>Test / Production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Shape 127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Recap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Deployment Pipeline Goals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704700"/>
            <a:ext cx="4230600" cy="48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Arial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Easy deployment of code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Easy access to logs</a:t>
            </a:r>
            <a:r>
              <a:rPr lang="en" sz="24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  <a:p>
            <a:pPr indent="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* not implemented yet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9" name="Shape 129"/>
          <p:cNvCxnSpPr/>
          <p:nvPr/>
        </p:nvCxnSpPr>
        <p:spPr>
          <a:xfrm>
            <a:off x="2136750" y="5588500"/>
            <a:ext cx="620700" cy="0"/>
          </a:xfrm>
          <a:prstGeom prst="straightConnector1">
            <a:avLst/>
          </a:prstGeom>
          <a:noFill/>
          <a:ln cap="flat" cmpd="sng" w="28575">
            <a:solidFill>
              <a:srgbClr val="002855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130" name="Shape 130"/>
          <p:cNvGrpSpPr/>
          <p:nvPr/>
        </p:nvGrpSpPr>
        <p:grpSpPr>
          <a:xfrm>
            <a:off x="-61950" y="4687500"/>
            <a:ext cx="1741500" cy="1857400"/>
            <a:chOff x="319050" y="4687500"/>
            <a:chExt cx="1741500" cy="1857400"/>
          </a:xfrm>
        </p:grpSpPr>
        <p:pic>
          <p:nvPicPr>
            <p:cNvPr descr="bitbucket.png" id="131" name="Shape 1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9050" y="4803400"/>
              <a:ext cx="1741500" cy="1741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Shape 132"/>
            <p:cNvSpPr txBox="1"/>
            <p:nvPr/>
          </p:nvSpPr>
          <p:spPr>
            <a:xfrm>
              <a:off x="389550" y="4687500"/>
              <a:ext cx="1600500" cy="31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Applicat</a:t>
              </a:r>
              <a:r>
                <a:rPr lang="en"/>
                <a:t>i</a:t>
              </a:r>
              <a:r>
                <a:rPr lang="en"/>
                <a:t>on Code</a:t>
              </a:r>
            </a:p>
          </p:txBody>
        </p:sp>
      </p:grpSp>
      <p:grpSp>
        <p:nvGrpSpPr>
          <p:cNvPr id="133" name="Shape 133"/>
          <p:cNvGrpSpPr/>
          <p:nvPr/>
        </p:nvGrpSpPr>
        <p:grpSpPr>
          <a:xfrm>
            <a:off x="1849575" y="4681050"/>
            <a:ext cx="1852899" cy="1718287"/>
            <a:chOff x="2840175" y="4681050"/>
            <a:chExt cx="1852899" cy="1718287"/>
          </a:xfrm>
        </p:grpSpPr>
        <p:grpSp>
          <p:nvGrpSpPr>
            <p:cNvPr id="134" name="Shape 134"/>
            <p:cNvGrpSpPr/>
            <p:nvPr/>
          </p:nvGrpSpPr>
          <p:grpSpPr>
            <a:xfrm>
              <a:off x="2840175" y="4681050"/>
              <a:ext cx="1852899" cy="1718287"/>
              <a:chOff x="2840175" y="4681050"/>
              <a:chExt cx="1852899" cy="1718287"/>
            </a:xfrm>
          </p:grpSpPr>
          <p:sp>
            <p:nvSpPr>
              <p:cNvPr id="135" name="Shape 135"/>
              <p:cNvSpPr txBox="1"/>
              <p:nvPr/>
            </p:nvSpPr>
            <p:spPr>
              <a:xfrm>
                <a:off x="3174275" y="4681050"/>
                <a:ext cx="1184700" cy="33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/>
                  <a:t>Easy Button</a:t>
                </a:r>
              </a:p>
            </p:txBody>
          </p:sp>
          <p:pic>
            <p:nvPicPr>
              <p:cNvPr descr="easybutton3.png" id="136" name="Shape 13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840175" y="4917012"/>
                <a:ext cx="1852899" cy="14823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jenkins.png" id="137" name="Shape 13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539571" y="5184029"/>
              <a:ext cx="454099" cy="71233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38" name="Shape 138"/>
          <p:cNvCxnSpPr/>
          <p:nvPr/>
        </p:nvCxnSpPr>
        <p:spPr>
          <a:xfrm>
            <a:off x="1374750" y="5588500"/>
            <a:ext cx="620700" cy="0"/>
          </a:xfrm>
          <a:prstGeom prst="straightConnector1">
            <a:avLst/>
          </a:prstGeom>
          <a:noFill/>
          <a:ln cap="flat" cmpd="sng" w="28575">
            <a:solidFill>
              <a:srgbClr val="00285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9" name="Shape 139"/>
          <p:cNvCxnSpPr/>
          <p:nvPr/>
        </p:nvCxnSpPr>
        <p:spPr>
          <a:xfrm>
            <a:off x="3621000" y="5588500"/>
            <a:ext cx="620700" cy="0"/>
          </a:xfrm>
          <a:prstGeom prst="straightConnector1">
            <a:avLst/>
          </a:prstGeom>
          <a:noFill/>
          <a:ln cap="flat" cmpd="sng" w="28575">
            <a:solidFill>
              <a:srgbClr val="002855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ECS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EC2 Container Service - Docker PaaS in AWS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704700"/>
            <a:ext cx="8231400" cy="48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Arial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Docker image → AWS → ??? → Done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6" name="Shape 146"/>
          <p:cNvGrpSpPr/>
          <p:nvPr/>
        </p:nvGrpSpPr>
        <p:grpSpPr>
          <a:xfrm>
            <a:off x="4405900" y="4681050"/>
            <a:ext cx="2093050" cy="1265315"/>
            <a:chOff x="4405900" y="4681050"/>
            <a:chExt cx="2093050" cy="1265315"/>
          </a:xfrm>
        </p:grpSpPr>
        <p:pic>
          <p:nvPicPr>
            <p:cNvPr descr="2000px-AmazonWebservices_Logo.svg.png" id="147" name="Shape 1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05900" y="5159377"/>
              <a:ext cx="2093050" cy="7869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Shape 148"/>
            <p:cNvSpPr txBox="1"/>
            <p:nvPr/>
          </p:nvSpPr>
          <p:spPr>
            <a:xfrm>
              <a:off x="4643325" y="4681050"/>
              <a:ext cx="1618200" cy="32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chemeClr val="dk1"/>
                  </a:solidFill>
                </a:rPr>
                <a:t>Test / Production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Shape 149"/>
          <p:cNvGrpSpPr/>
          <p:nvPr/>
        </p:nvGrpSpPr>
        <p:grpSpPr>
          <a:xfrm>
            <a:off x="1849575" y="4681050"/>
            <a:ext cx="1852899" cy="1718287"/>
            <a:chOff x="2840175" y="4681050"/>
            <a:chExt cx="1852899" cy="1718287"/>
          </a:xfrm>
        </p:grpSpPr>
        <p:grpSp>
          <p:nvGrpSpPr>
            <p:cNvPr id="150" name="Shape 150"/>
            <p:cNvGrpSpPr/>
            <p:nvPr/>
          </p:nvGrpSpPr>
          <p:grpSpPr>
            <a:xfrm>
              <a:off x="2840175" y="4681050"/>
              <a:ext cx="1852899" cy="1718287"/>
              <a:chOff x="2840175" y="4681050"/>
              <a:chExt cx="1852899" cy="1718287"/>
            </a:xfrm>
          </p:grpSpPr>
          <p:sp>
            <p:nvSpPr>
              <p:cNvPr id="151" name="Shape 151"/>
              <p:cNvSpPr txBox="1"/>
              <p:nvPr/>
            </p:nvSpPr>
            <p:spPr>
              <a:xfrm>
                <a:off x="3174275" y="4681050"/>
                <a:ext cx="1184700" cy="33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/>
                  <a:t>Easy Button</a:t>
                </a:r>
              </a:p>
            </p:txBody>
          </p:sp>
          <p:pic>
            <p:nvPicPr>
              <p:cNvPr descr="easybutton3.png" id="152" name="Shape 15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840175" y="4917012"/>
                <a:ext cx="1852899" cy="14823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jenkins.png" id="153" name="Shape 15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39571" y="5184029"/>
              <a:ext cx="454099" cy="71233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54" name="Shape 154"/>
          <p:cNvCxnSpPr/>
          <p:nvPr/>
        </p:nvCxnSpPr>
        <p:spPr>
          <a:xfrm>
            <a:off x="3621000" y="5588500"/>
            <a:ext cx="620700" cy="0"/>
          </a:xfrm>
          <a:prstGeom prst="straightConnector1">
            <a:avLst/>
          </a:prstGeom>
          <a:noFill/>
          <a:ln cap="flat" cmpd="sng" w="28575">
            <a:solidFill>
              <a:srgbClr val="002855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155" name="Shape 155"/>
          <p:cNvGrpSpPr/>
          <p:nvPr/>
        </p:nvGrpSpPr>
        <p:grpSpPr>
          <a:xfrm>
            <a:off x="4188124" y="2159607"/>
            <a:ext cx="1164545" cy="744720"/>
            <a:chOff x="280999" y="5261999"/>
            <a:chExt cx="1540199" cy="984950"/>
          </a:xfrm>
        </p:grpSpPr>
        <p:pic>
          <p:nvPicPr>
            <p:cNvPr descr="ecs_docker.png" id="156" name="Shape 156"/>
            <p:cNvPicPr preferRelativeResize="0"/>
            <p:nvPr/>
          </p:nvPicPr>
          <p:blipFill rotWithShape="1">
            <a:blip r:embed="rId6">
              <a:alphaModFix/>
            </a:blip>
            <a:srcRect b="49801" l="0" r="0" t="1109"/>
            <a:stretch/>
          </p:blipFill>
          <p:spPr>
            <a:xfrm>
              <a:off x="554237" y="5261999"/>
              <a:ext cx="993722" cy="836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Shape 157"/>
            <p:cNvSpPr txBox="1"/>
            <p:nvPr/>
          </p:nvSpPr>
          <p:spPr>
            <a:xfrm>
              <a:off x="280999" y="6023450"/>
              <a:ext cx="1540199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ECS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 flipH="1">
            <a:off x="0" y="1615925"/>
            <a:ext cx="9081600" cy="3192600"/>
          </a:xfrm>
          <a:prstGeom prst="cloudCallout">
            <a:avLst>
              <a:gd fmla="val -13619" name="adj1"/>
              <a:gd fmla="val 6034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???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What’s under the hood</a:t>
            </a:r>
          </a:p>
        </p:txBody>
      </p:sp>
      <p:grpSp>
        <p:nvGrpSpPr>
          <p:cNvPr id="164" name="Shape 164"/>
          <p:cNvGrpSpPr/>
          <p:nvPr/>
        </p:nvGrpSpPr>
        <p:grpSpPr>
          <a:xfrm>
            <a:off x="6551369" y="2999439"/>
            <a:ext cx="949639" cy="1047509"/>
            <a:chOff x="26069" y="3500266"/>
            <a:chExt cx="1351800" cy="1351800"/>
          </a:xfrm>
        </p:grpSpPr>
        <p:pic>
          <p:nvPicPr>
            <p:cNvPr descr="AmazonS3.png" id="165" name="Shape 16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069" y="3500266"/>
              <a:ext cx="1351800" cy="1351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Shape 166"/>
            <p:cNvSpPr txBox="1"/>
            <p:nvPr/>
          </p:nvSpPr>
          <p:spPr>
            <a:xfrm>
              <a:off x="409915" y="4543414"/>
              <a:ext cx="584100" cy="2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S3</a:t>
              </a:r>
            </a:p>
          </p:txBody>
        </p:sp>
      </p:grpSp>
      <p:grpSp>
        <p:nvGrpSpPr>
          <p:cNvPr id="167" name="Shape 167"/>
          <p:cNvGrpSpPr/>
          <p:nvPr/>
        </p:nvGrpSpPr>
        <p:grpSpPr>
          <a:xfrm>
            <a:off x="5786924" y="3729715"/>
            <a:ext cx="1196768" cy="742660"/>
            <a:chOff x="2009408" y="4645044"/>
            <a:chExt cx="1948500" cy="1209151"/>
          </a:xfrm>
        </p:grpSpPr>
        <p:pic>
          <p:nvPicPr>
            <p:cNvPr descr="cloudwatch.png" id="168" name="Shape 16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23394" y="4645044"/>
              <a:ext cx="1120524" cy="11205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Shape 169"/>
            <p:cNvSpPr txBox="1"/>
            <p:nvPr/>
          </p:nvSpPr>
          <p:spPr>
            <a:xfrm>
              <a:off x="2009408" y="5555695"/>
              <a:ext cx="1948500" cy="2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CloudWatch</a:t>
              </a:r>
            </a:p>
          </p:txBody>
        </p:sp>
      </p:grpSp>
      <p:grpSp>
        <p:nvGrpSpPr>
          <p:cNvPr id="170" name="Shape 170"/>
          <p:cNvGrpSpPr/>
          <p:nvPr/>
        </p:nvGrpSpPr>
        <p:grpSpPr>
          <a:xfrm>
            <a:off x="1656273" y="3422379"/>
            <a:ext cx="1485367" cy="734719"/>
            <a:chOff x="121685" y="5261999"/>
            <a:chExt cx="1858800" cy="919434"/>
          </a:xfrm>
        </p:grpSpPr>
        <p:pic>
          <p:nvPicPr>
            <p:cNvPr descr="ecs_docker.png" id="171" name="Shape 171"/>
            <p:cNvPicPr preferRelativeResize="0"/>
            <p:nvPr/>
          </p:nvPicPr>
          <p:blipFill rotWithShape="1">
            <a:blip r:embed="rId5">
              <a:alphaModFix/>
            </a:blip>
            <a:srcRect b="49801" l="0" r="0" t="1109"/>
            <a:stretch/>
          </p:blipFill>
          <p:spPr>
            <a:xfrm>
              <a:off x="554237" y="5261999"/>
              <a:ext cx="993722" cy="836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Shape 172"/>
            <p:cNvSpPr txBox="1"/>
            <p:nvPr/>
          </p:nvSpPr>
          <p:spPr>
            <a:xfrm>
              <a:off x="121685" y="5957933"/>
              <a:ext cx="18588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ECS Repository</a:t>
              </a:r>
            </a:p>
          </p:txBody>
        </p:sp>
      </p:grpSp>
      <p:cxnSp>
        <p:nvCxnSpPr>
          <p:cNvPr id="173" name="Shape 173"/>
          <p:cNvCxnSpPr>
            <a:endCxn id="171" idx="1"/>
          </p:cNvCxnSpPr>
          <p:nvPr/>
        </p:nvCxnSpPr>
        <p:spPr>
          <a:xfrm flipH="1" rot="5400000">
            <a:off x="1315225" y="4443502"/>
            <a:ext cx="1546200" cy="172800"/>
          </a:xfrm>
          <a:prstGeom prst="bentConnector4">
            <a:avLst>
              <a:gd fmla="val -650" name="adj1"/>
              <a:gd fmla="val 328161" name="adj2"/>
            </a:avLst>
          </a:prstGeom>
          <a:noFill/>
          <a:ln cap="flat" cmpd="sng" w="28575">
            <a:solidFill>
              <a:srgbClr val="00285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4" name="Shape 174"/>
          <p:cNvSpPr txBox="1"/>
          <p:nvPr/>
        </p:nvSpPr>
        <p:spPr>
          <a:xfrm>
            <a:off x="5037550" y="2187375"/>
            <a:ext cx="9291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- Cluster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- </a:t>
            </a:r>
            <a:r>
              <a:rPr lang="en" sz="1000"/>
              <a:t>Service</a:t>
            </a:r>
          </a:p>
        </p:txBody>
      </p:sp>
      <p:cxnSp>
        <p:nvCxnSpPr>
          <p:cNvPr id="175" name="Shape 175"/>
          <p:cNvCxnSpPr/>
          <p:nvPr/>
        </p:nvCxnSpPr>
        <p:spPr>
          <a:xfrm flipH="1" rot="10800000">
            <a:off x="2772394" y="2651984"/>
            <a:ext cx="1558500" cy="1120500"/>
          </a:xfrm>
          <a:prstGeom prst="straightConnector1">
            <a:avLst/>
          </a:prstGeom>
          <a:noFill/>
          <a:ln cap="flat" cmpd="sng" w="28575">
            <a:solidFill>
              <a:srgbClr val="002855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176" name="Shape 176"/>
          <p:cNvGrpSpPr/>
          <p:nvPr/>
        </p:nvGrpSpPr>
        <p:grpSpPr>
          <a:xfrm>
            <a:off x="1341884" y="2222158"/>
            <a:ext cx="1349764" cy="777300"/>
            <a:chOff x="1341884" y="2222158"/>
            <a:chExt cx="1349764" cy="777300"/>
          </a:xfrm>
        </p:grpSpPr>
        <p:pic>
          <p:nvPicPr>
            <p:cNvPr descr="2000px-AWS_Simple_Icons_Compute_Amazon_EC2_Instances.svg.png" id="177" name="Shape 17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657707" y="2222158"/>
              <a:ext cx="718137" cy="718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Shape 178"/>
            <p:cNvSpPr txBox="1"/>
            <p:nvPr/>
          </p:nvSpPr>
          <p:spPr>
            <a:xfrm>
              <a:off x="1341884" y="2836639"/>
              <a:ext cx="1349764" cy="1628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Auto Scaling Group</a:t>
              </a:r>
            </a:p>
          </p:txBody>
        </p:sp>
      </p:grpSp>
      <p:sp>
        <p:nvSpPr>
          <p:cNvPr id="179" name="Shape 179"/>
          <p:cNvSpPr txBox="1"/>
          <p:nvPr/>
        </p:nvSpPr>
        <p:spPr>
          <a:xfrm>
            <a:off x="257587" y="2075150"/>
            <a:ext cx="13497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Amazon ECS Optimized AMI</a:t>
            </a:r>
          </a:p>
        </p:txBody>
      </p:sp>
      <p:cxnSp>
        <p:nvCxnSpPr>
          <p:cNvPr id="180" name="Shape 180"/>
          <p:cNvCxnSpPr/>
          <p:nvPr/>
        </p:nvCxnSpPr>
        <p:spPr>
          <a:xfrm flipH="1" rot="10800000">
            <a:off x="2372250" y="2303750"/>
            <a:ext cx="1949700" cy="348000"/>
          </a:xfrm>
          <a:prstGeom prst="straightConnector1">
            <a:avLst/>
          </a:prstGeom>
          <a:noFill/>
          <a:ln cap="flat" cmpd="sng" w="28575">
            <a:solidFill>
              <a:srgbClr val="00285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1" name="Shape 181"/>
          <p:cNvSpPr txBox="1"/>
          <p:nvPr/>
        </p:nvSpPr>
        <p:spPr>
          <a:xfrm rot="-612723">
            <a:off x="2700274" y="2211305"/>
            <a:ext cx="1341857" cy="3375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ECS Host Instances</a:t>
            </a:r>
          </a:p>
        </p:txBody>
      </p:sp>
      <p:grpSp>
        <p:nvGrpSpPr>
          <p:cNvPr id="182" name="Shape 182"/>
          <p:cNvGrpSpPr/>
          <p:nvPr/>
        </p:nvGrpSpPr>
        <p:grpSpPr>
          <a:xfrm flipH="1" rot="-5735008">
            <a:off x="4949704" y="2936874"/>
            <a:ext cx="1233278" cy="1170952"/>
            <a:chOff x="2116446" y="4016382"/>
            <a:chExt cx="1233223" cy="1170900"/>
          </a:xfrm>
        </p:grpSpPr>
        <p:sp>
          <p:nvSpPr>
            <p:cNvPr id="183" name="Shape 183"/>
            <p:cNvSpPr txBox="1"/>
            <p:nvPr/>
          </p:nvSpPr>
          <p:spPr>
            <a:xfrm rot="-8388441">
              <a:off x="2242888" y="4415271"/>
              <a:ext cx="1131462" cy="3374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Application Logs</a:t>
              </a:r>
            </a:p>
          </p:txBody>
        </p:sp>
        <p:cxnSp>
          <p:nvCxnSpPr>
            <p:cNvPr id="184" name="Shape 184"/>
            <p:cNvCxnSpPr/>
            <p:nvPr/>
          </p:nvCxnSpPr>
          <p:spPr>
            <a:xfrm flipH="1" rot="-5735360">
              <a:off x="2165048" y="4066944"/>
              <a:ext cx="1071896" cy="1069777"/>
            </a:xfrm>
            <a:prstGeom prst="straightConnector1">
              <a:avLst/>
            </a:prstGeom>
            <a:noFill/>
            <a:ln cap="flat" cmpd="sng" w="28575">
              <a:solidFill>
                <a:srgbClr val="002855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185" name="Shape 185"/>
          <p:cNvGrpSpPr/>
          <p:nvPr/>
        </p:nvGrpSpPr>
        <p:grpSpPr>
          <a:xfrm>
            <a:off x="5045330" y="2875293"/>
            <a:ext cx="1764757" cy="702406"/>
            <a:chOff x="5045330" y="2875293"/>
            <a:chExt cx="1764757" cy="702406"/>
          </a:xfrm>
        </p:grpSpPr>
        <p:sp>
          <p:nvSpPr>
            <p:cNvPr id="186" name="Shape 186"/>
            <p:cNvSpPr txBox="1"/>
            <p:nvPr/>
          </p:nvSpPr>
          <p:spPr>
            <a:xfrm rot="873234">
              <a:off x="5333350" y="3062719"/>
              <a:ext cx="1457674" cy="3372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Database Credentials</a:t>
              </a:r>
            </a:p>
          </p:txBody>
        </p:sp>
        <p:cxnSp>
          <p:nvCxnSpPr>
            <p:cNvPr id="187" name="Shape 187"/>
            <p:cNvCxnSpPr/>
            <p:nvPr/>
          </p:nvCxnSpPr>
          <p:spPr>
            <a:xfrm rot="10800000">
              <a:off x="5045330" y="2875293"/>
              <a:ext cx="1670400" cy="421200"/>
            </a:xfrm>
            <a:prstGeom prst="straightConnector1">
              <a:avLst/>
            </a:prstGeom>
            <a:noFill/>
            <a:ln cap="flat" cmpd="sng" w="28575">
              <a:solidFill>
                <a:srgbClr val="002855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pic>
        <p:nvPicPr>
          <p:cNvPr descr="2000px-AmazonWebservices_Logo.svg.png" id="188" name="Shape 1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05900" y="5159377"/>
            <a:ext cx="2093050" cy="7869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Shape 189"/>
          <p:cNvGrpSpPr/>
          <p:nvPr/>
        </p:nvGrpSpPr>
        <p:grpSpPr>
          <a:xfrm>
            <a:off x="1849575" y="4681050"/>
            <a:ext cx="1852899" cy="1718287"/>
            <a:chOff x="2840175" y="4681050"/>
            <a:chExt cx="1852899" cy="1718287"/>
          </a:xfrm>
        </p:grpSpPr>
        <p:grpSp>
          <p:nvGrpSpPr>
            <p:cNvPr id="190" name="Shape 190"/>
            <p:cNvGrpSpPr/>
            <p:nvPr/>
          </p:nvGrpSpPr>
          <p:grpSpPr>
            <a:xfrm>
              <a:off x="2840175" y="4681050"/>
              <a:ext cx="1852899" cy="1718287"/>
              <a:chOff x="2840175" y="4681050"/>
              <a:chExt cx="1852899" cy="1718287"/>
            </a:xfrm>
          </p:grpSpPr>
          <p:sp>
            <p:nvSpPr>
              <p:cNvPr id="191" name="Shape 191"/>
              <p:cNvSpPr txBox="1"/>
              <p:nvPr/>
            </p:nvSpPr>
            <p:spPr>
              <a:xfrm>
                <a:off x="3174275" y="4681050"/>
                <a:ext cx="1184700" cy="33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/>
                  <a:t>Easy Button</a:t>
                </a:r>
              </a:p>
            </p:txBody>
          </p:sp>
          <p:pic>
            <p:nvPicPr>
              <p:cNvPr descr="easybutton3.png" id="192" name="Shape 192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2840175" y="4917012"/>
                <a:ext cx="1852899" cy="14823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jenkins.png" id="193" name="Shape 19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539571" y="5184029"/>
              <a:ext cx="454099" cy="7123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4" name="Shape 194"/>
          <p:cNvSpPr txBox="1"/>
          <p:nvPr/>
        </p:nvSpPr>
        <p:spPr>
          <a:xfrm rot="-5400000">
            <a:off x="974525" y="4638675"/>
            <a:ext cx="9867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Docker Image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5" name="Shape 195"/>
          <p:cNvGrpSpPr/>
          <p:nvPr/>
        </p:nvGrpSpPr>
        <p:grpSpPr>
          <a:xfrm>
            <a:off x="4188124" y="2159607"/>
            <a:ext cx="1164545" cy="744720"/>
            <a:chOff x="280999" y="5261999"/>
            <a:chExt cx="1540199" cy="984950"/>
          </a:xfrm>
        </p:grpSpPr>
        <p:pic>
          <p:nvPicPr>
            <p:cNvPr descr="ecs_docker.png" id="196" name="Shape 196"/>
            <p:cNvPicPr preferRelativeResize="0"/>
            <p:nvPr/>
          </p:nvPicPr>
          <p:blipFill rotWithShape="1">
            <a:blip r:embed="rId5">
              <a:alphaModFix/>
            </a:blip>
            <a:srcRect b="49801" l="0" r="0" t="1109"/>
            <a:stretch/>
          </p:blipFill>
          <p:spPr>
            <a:xfrm>
              <a:off x="554237" y="5261999"/>
              <a:ext cx="993722" cy="836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Shape 197"/>
            <p:cNvSpPr txBox="1"/>
            <p:nvPr/>
          </p:nvSpPr>
          <p:spPr>
            <a:xfrm>
              <a:off x="280999" y="6023450"/>
              <a:ext cx="1540199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ECS</a:t>
              </a:r>
            </a:p>
          </p:txBody>
        </p:sp>
      </p:grpSp>
      <p:grpSp>
        <p:nvGrpSpPr>
          <p:cNvPr id="198" name="Shape 198"/>
          <p:cNvGrpSpPr/>
          <p:nvPr/>
        </p:nvGrpSpPr>
        <p:grpSpPr>
          <a:xfrm>
            <a:off x="4148213" y="3838650"/>
            <a:ext cx="510300" cy="857500"/>
            <a:chOff x="4072013" y="3381450"/>
            <a:chExt cx="510300" cy="857500"/>
          </a:xfrm>
        </p:grpSpPr>
        <p:pic>
          <p:nvPicPr>
            <p:cNvPr descr="iam.png" id="199" name="Shape 19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143681" y="3381450"/>
              <a:ext cx="366968" cy="70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Shape 200"/>
            <p:cNvSpPr txBox="1"/>
            <p:nvPr/>
          </p:nvSpPr>
          <p:spPr>
            <a:xfrm>
              <a:off x="4072013" y="4007650"/>
              <a:ext cx="510300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IAM</a:t>
              </a:r>
            </a:p>
          </p:txBody>
        </p:sp>
      </p:grpSp>
      <p:sp>
        <p:nvSpPr>
          <p:cNvPr id="201" name="Shape 201"/>
          <p:cNvSpPr txBox="1"/>
          <p:nvPr/>
        </p:nvSpPr>
        <p:spPr>
          <a:xfrm rot="-2184390">
            <a:off x="3279615" y="2765395"/>
            <a:ext cx="986672" cy="2945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Docker Image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       </a:t>
            </a:r>
          </a:p>
        </p:txBody>
      </p:sp>
      <p:sp>
        <p:nvSpPr>
          <p:cNvPr id="202" name="Shape 202"/>
          <p:cNvSpPr txBox="1"/>
          <p:nvPr/>
        </p:nvSpPr>
        <p:spPr>
          <a:xfrm rot="1871467">
            <a:off x="3400146" y="3415470"/>
            <a:ext cx="881646" cy="3372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Role</a:t>
            </a:r>
            <a:br>
              <a:rPr lang="en" sz="1000"/>
            </a:br>
            <a:r>
              <a:rPr lang="en" sz="1000"/>
              <a:t>Permissions</a:t>
            </a:r>
          </a:p>
        </p:txBody>
      </p:sp>
      <p:cxnSp>
        <p:nvCxnSpPr>
          <p:cNvPr id="203" name="Shape 203"/>
          <p:cNvCxnSpPr/>
          <p:nvPr/>
        </p:nvCxnSpPr>
        <p:spPr>
          <a:xfrm rot="10800000">
            <a:off x="2376350" y="2775000"/>
            <a:ext cx="1731300" cy="1073700"/>
          </a:xfrm>
          <a:prstGeom prst="straightConnector1">
            <a:avLst/>
          </a:prstGeom>
          <a:noFill/>
          <a:ln cap="flat" cmpd="sng" w="28575">
            <a:solidFill>
              <a:srgbClr val="002855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204" name="Shape 204"/>
          <p:cNvGrpSpPr/>
          <p:nvPr/>
        </p:nvGrpSpPr>
        <p:grpSpPr>
          <a:xfrm rot="4905155">
            <a:off x="3895304" y="3169176"/>
            <a:ext cx="1151280" cy="582271"/>
            <a:chOff x="5350114" y="3003569"/>
            <a:chExt cx="1173765" cy="582299"/>
          </a:xfrm>
        </p:grpSpPr>
        <p:sp>
          <p:nvSpPr>
            <p:cNvPr id="205" name="Shape 205"/>
            <p:cNvSpPr txBox="1"/>
            <p:nvPr/>
          </p:nvSpPr>
          <p:spPr>
            <a:xfrm rot="873120">
              <a:off x="5479293" y="3126089"/>
              <a:ext cx="1018472" cy="3372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Role</a:t>
              </a:r>
              <a:br>
                <a:rPr lang="en" sz="1000"/>
              </a:br>
              <a:r>
                <a:rPr lang="en" sz="1000"/>
                <a:t>Permissions</a:t>
              </a:r>
            </a:p>
          </p:txBody>
        </p:sp>
        <p:cxnSp>
          <p:nvCxnSpPr>
            <p:cNvPr id="206" name="Shape 206"/>
            <p:cNvCxnSpPr/>
            <p:nvPr/>
          </p:nvCxnSpPr>
          <p:spPr>
            <a:xfrm flipH="1" rot="5957013">
              <a:off x="5709193" y="2911793"/>
              <a:ext cx="94842" cy="804194"/>
            </a:xfrm>
            <a:prstGeom prst="straightConnector1">
              <a:avLst/>
            </a:prstGeom>
            <a:noFill/>
            <a:ln cap="flat" cmpd="sng" w="28575">
              <a:solidFill>
                <a:srgbClr val="002855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207" name="Shape 207"/>
          <p:cNvGrpSpPr/>
          <p:nvPr/>
        </p:nvGrpSpPr>
        <p:grpSpPr>
          <a:xfrm>
            <a:off x="128874" y="2461608"/>
            <a:ext cx="1248000" cy="755866"/>
            <a:chOff x="1392774" y="2374558"/>
            <a:chExt cx="1248000" cy="755866"/>
          </a:xfrm>
        </p:grpSpPr>
        <p:pic>
          <p:nvPicPr>
            <p:cNvPr descr="2000px-AWS_Simple_Icons_Compute_Amazon_EC2_Instances.svg.png" id="208" name="Shape 20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657707" y="2374558"/>
              <a:ext cx="718136" cy="7181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Shape 209"/>
            <p:cNvSpPr txBox="1"/>
            <p:nvPr/>
          </p:nvSpPr>
          <p:spPr>
            <a:xfrm>
              <a:off x="1392774" y="2967525"/>
              <a:ext cx="1248000" cy="1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Launch Configuration</a:t>
              </a:r>
            </a:p>
          </p:txBody>
        </p:sp>
      </p:grpSp>
      <p:cxnSp>
        <p:nvCxnSpPr>
          <p:cNvPr id="210" name="Shape 210"/>
          <p:cNvCxnSpPr>
            <a:endCxn id="177" idx="1"/>
          </p:cNvCxnSpPr>
          <p:nvPr/>
        </p:nvCxnSpPr>
        <p:spPr>
          <a:xfrm flipH="1" rot="10800000">
            <a:off x="971007" y="2581227"/>
            <a:ext cx="686699" cy="124800"/>
          </a:xfrm>
          <a:prstGeom prst="straightConnector1">
            <a:avLst/>
          </a:prstGeom>
          <a:noFill/>
          <a:ln cap="flat" cmpd="sng" w="28575">
            <a:solidFill>
              <a:srgbClr val="00285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1" name="Shape 211"/>
          <p:cNvCxnSpPr/>
          <p:nvPr/>
        </p:nvCxnSpPr>
        <p:spPr>
          <a:xfrm flipH="1">
            <a:off x="3366519" y="4433884"/>
            <a:ext cx="834000" cy="691800"/>
          </a:xfrm>
          <a:prstGeom prst="straightConnector1">
            <a:avLst/>
          </a:prstGeom>
          <a:noFill/>
          <a:ln cap="flat" cmpd="sng" w="28575">
            <a:solidFill>
              <a:srgbClr val="00285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2" name="Shape 212"/>
          <p:cNvSpPr txBox="1"/>
          <p:nvPr/>
        </p:nvSpPr>
        <p:spPr>
          <a:xfrm rot="-2388031">
            <a:off x="3449707" y="4620177"/>
            <a:ext cx="870778" cy="2943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Permissions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       </a:t>
            </a:r>
          </a:p>
        </p:txBody>
      </p:sp>
      <p:pic>
        <p:nvPicPr>
          <p:cNvPr descr="54d0e353d287c266042be5c6.png" id="213" name="Shape 2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17739" y="1736214"/>
            <a:ext cx="567524" cy="56752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7077524" y="2179825"/>
            <a:ext cx="12480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Application Load Balancer</a:t>
            </a:r>
          </a:p>
        </p:txBody>
      </p:sp>
      <p:cxnSp>
        <p:nvCxnSpPr>
          <p:cNvPr id="215" name="Shape 215"/>
          <p:cNvCxnSpPr/>
          <p:nvPr/>
        </p:nvCxnSpPr>
        <p:spPr>
          <a:xfrm>
            <a:off x="5135575" y="2230450"/>
            <a:ext cx="1611300" cy="1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2855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216" name="Shape 216"/>
          <p:cNvSpPr txBox="1"/>
          <p:nvPr/>
        </p:nvSpPr>
        <p:spPr>
          <a:xfrm rot="4578">
            <a:off x="5542624" y="1985949"/>
            <a:ext cx="9012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Web Traffic</a:t>
            </a:r>
          </a:p>
        </p:txBody>
      </p:sp>
      <p:grpSp>
        <p:nvGrpSpPr>
          <p:cNvPr id="217" name="Shape 217"/>
          <p:cNvGrpSpPr/>
          <p:nvPr/>
        </p:nvGrpSpPr>
        <p:grpSpPr>
          <a:xfrm>
            <a:off x="6680774" y="2085344"/>
            <a:ext cx="567600" cy="533280"/>
            <a:chOff x="6680774" y="1932944"/>
            <a:chExt cx="567600" cy="533280"/>
          </a:xfrm>
        </p:grpSpPr>
        <p:pic>
          <p:nvPicPr>
            <p:cNvPr descr="54d0e353d287c266042be5c6.png" id="218" name="Shape 21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6817269" y="1932944"/>
              <a:ext cx="294599" cy="294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Shape 219"/>
            <p:cNvSpPr txBox="1"/>
            <p:nvPr/>
          </p:nvSpPr>
          <p:spPr>
            <a:xfrm>
              <a:off x="6680774" y="2118225"/>
              <a:ext cx="5676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/>
                <a:t>Target Group</a:t>
              </a:r>
            </a:p>
          </p:txBody>
        </p:sp>
      </p:grpSp>
      <p:cxnSp>
        <p:nvCxnSpPr>
          <p:cNvPr id="220" name="Shape 220"/>
          <p:cNvCxnSpPr/>
          <p:nvPr/>
        </p:nvCxnSpPr>
        <p:spPr>
          <a:xfrm flipH="1" rot="10800000">
            <a:off x="7175500" y="2094925"/>
            <a:ext cx="242100" cy="87900"/>
          </a:xfrm>
          <a:prstGeom prst="straightConnector1">
            <a:avLst/>
          </a:prstGeom>
          <a:noFill/>
          <a:ln cap="flat" cmpd="sng" w="28575">
            <a:solidFill>
              <a:srgbClr val="00285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1" name="Shape 221"/>
          <p:cNvSpPr/>
          <p:nvPr/>
        </p:nvSpPr>
        <p:spPr>
          <a:xfrm>
            <a:off x="3429000" y="3151200"/>
            <a:ext cx="1611325" cy="2166925"/>
          </a:xfrm>
          <a:custGeom>
            <a:pathLst>
              <a:path extrusionOk="0" h="86677" w="64453">
                <a:moveTo>
                  <a:pt x="0" y="86677"/>
                </a:moveTo>
                <a:lnTo>
                  <a:pt x="32703" y="86677"/>
                </a:lnTo>
                <a:lnTo>
                  <a:pt x="64453" y="57150"/>
                </a:lnTo>
                <a:lnTo>
                  <a:pt x="55563" y="0"/>
                </a:lnTo>
              </a:path>
            </a:pathLst>
          </a:custGeom>
          <a:noFill/>
          <a:ln cap="flat" cmpd="sng" w="28575">
            <a:solidFill>
              <a:srgbClr val="002855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222" name="Shape 222"/>
          <p:cNvSpPr txBox="1"/>
          <p:nvPr/>
        </p:nvSpPr>
        <p:spPr>
          <a:xfrm flipH="1" rot="4853026">
            <a:off x="4351372" y="3921095"/>
            <a:ext cx="1412541" cy="3372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Task Definition,</a:t>
            </a:r>
            <a:br>
              <a:rPr lang="en" sz="1000"/>
            </a:br>
            <a:r>
              <a:rPr lang="en" sz="1000"/>
              <a:t>Container Definition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???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What’s under the hood</a:t>
            </a:r>
          </a:p>
        </p:txBody>
      </p:sp>
      <p:pic>
        <p:nvPicPr>
          <p:cNvPr descr="aws-diagram.png"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7837" y="1638323"/>
            <a:ext cx="5265014" cy="504034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>
            <p:ph idx="1" type="body"/>
          </p:nvPr>
        </p:nvSpPr>
        <p:spPr>
          <a:xfrm>
            <a:off x="457200" y="1704700"/>
            <a:ext cx="2320800" cy="48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Arial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You already have a VPC, right?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Additional Resources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Microsoft Ignite - Explanation of containers (~15 minutes)</a:t>
            </a:r>
          </a:p>
          <a:p>
            <a:pPr indent="-228600" lvl="0" marL="800100" rt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https://youtu.be/ximW1iMaUwE?list=PLQXpv_NQsPID4zHh5df2jkhPQ6R9Aon_S&amp;t=3529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AWS Blog</a:t>
            </a:r>
            <a:r>
              <a:rPr lang="en"/>
              <a:t> - Managing Secrets for Amazon ECS Applications</a:t>
            </a:r>
          </a:p>
          <a:p>
            <a:pPr indent="-228600" lvl="0" marL="800100" rt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https://aws.amazon.com/blogs/compute/managing-secrets-for-amazon-ecs-applications-using-parameter-store-and-iam-roles-for-tasks/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UCD 3">
      <a:dk1>
        <a:srgbClr val="000000"/>
      </a:dk1>
      <a:lt1>
        <a:srgbClr val="EFEDE2"/>
      </a:lt1>
      <a:dk2>
        <a:srgbClr val="002855"/>
      </a:dk2>
      <a:lt2>
        <a:srgbClr val="FDFFFF"/>
      </a:lt2>
      <a:accent1>
        <a:srgbClr val="002855"/>
      </a:accent1>
      <a:accent2>
        <a:srgbClr val="D29700"/>
      </a:accent2>
      <a:accent3>
        <a:srgbClr val="89921B"/>
      </a:accent3>
      <a:accent4>
        <a:srgbClr val="AACB35"/>
      </a:accent4>
      <a:accent5>
        <a:srgbClr val="006E83"/>
      </a:accent5>
      <a:accent6>
        <a:srgbClr val="006A96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