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1pPr>
    <a:lvl2pPr marL="0" marR="0" indent="228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2pPr>
    <a:lvl3pPr marL="0" marR="0" indent="457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3pPr>
    <a:lvl4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4pPr>
    <a:lvl5pPr marL="0" marR="0" indent="914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5pPr>
    <a:lvl6pPr marL="0" marR="0" indent="11430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6pPr>
    <a:lvl7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7pPr>
    <a:lvl8pPr marL="0" marR="0" indent="1600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8pPr>
    <a:lvl9pPr marL="0" marR="0" indent="1828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21000">
                <a:solidFill>
                  <a:srgbClr val="E4E4E4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Shape 102"/>
          <p:cNvSpPr/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03" name="Shape 103"/>
          <p:cNvSpPr/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sz="4800">
                <a:solidFill>
                  <a:srgbClr val="6B6D6D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3" name="Shape 23"/>
          <p:cNvSpPr/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Shape 42"/>
          <p:cNvSpPr/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Shape 43"/>
          <p:cNvSpPr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Shape 72"/>
          <p:cNvSpPr/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Shape 91"/>
          <p:cNvSpPr/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Shape 92"/>
          <p:cNvSpPr/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spc="28" sz="2800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>
              <a:spcBef>
                <a:spcPts val="1400"/>
              </a:spcBef>
              <a:buSzTx/>
              <a:buFontTx/>
              <a:buNone/>
              <a:defRPr spc="28" sz="2800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>
              <a:spcBef>
                <a:spcPts val="1400"/>
              </a:spcBef>
              <a:buSzTx/>
              <a:buFontTx/>
              <a:buNone/>
              <a:defRPr spc="28" sz="2800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>
              <a:spcBef>
                <a:spcPts val="1400"/>
              </a:spcBef>
              <a:buSzTx/>
              <a:buFontTx/>
              <a:buNone/>
              <a:defRPr spc="28" sz="2800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>
              <a:spcBef>
                <a:spcPts val="1400"/>
              </a:spcBef>
              <a:buSzTx/>
              <a:buFontTx/>
              <a:buNone/>
              <a:defRPr spc="28" sz="2800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pc="0" sz="16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hyperlink" Target="https://angular.io/resources/images/devguide/architecture/overview2.png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hyperlink" Target="https://angular.io/docs/ts/latest/quickstart.html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angular.io/docs/ts/latest/quickstart.html" TargetMode="External"/><Relationship Id="rId3" Type="http://schemas.openxmlformats.org/officeDocument/2006/relationships/image" Target="../media/image5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hyperlink" Target="https://egghead.io/lessons/rxjs-rxjs-observables-vs-promises" TargetMode="Externa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egghead.io/lessons/rxjs-rxjs-observables-vs-promises" TargetMode="External"/><Relationship Id="rId3" Type="http://schemas.openxmlformats.org/officeDocument/2006/relationships/image" Target="../media/image14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quora.com/What-is-the-most-useful-thing-you-can-do-with-RxJS-observables" TargetMode="External"/><Relationship Id="rId3" Type="http://schemas.openxmlformats.org/officeDocument/2006/relationships/image" Target="../media/image15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angular.io" TargetMode="External"/><Relationship Id="rId3" Type="http://schemas.openxmlformats.org/officeDocument/2006/relationships/hyperlink" Target="http://typescriptlang.org" TargetMode="External"/><Relationship Id="rId4" Type="http://schemas.openxmlformats.org/officeDocument/2006/relationships/hyperlink" Target="https://code.visualstudio.com" TargetMode="External"/><Relationship Id="rId5" Type="http://schemas.openxmlformats.org/officeDocument/2006/relationships/hyperlink" Target="https://egghead.io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9" name="Shape 12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Modern Front-end Development with Angular JS 2.0</a:t>
            </a:r>
          </a:p>
        </p:txBody>
      </p:sp>
      <p:sp>
        <p:nvSpPr>
          <p:cNvPr id="130" name="Shape 130"/>
          <p:cNvSpPr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History of the front-end, Typescript, Component Architecture, Observables.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571500" y="2286000"/>
            <a:ext cx="11861800" cy="5181600"/>
          </a:xfrm>
          <a:prstGeom prst="rect">
            <a:avLst/>
          </a:prstGeom>
        </p:spPr>
        <p:txBody>
          <a:bodyPr/>
          <a:lstStyle>
            <a:lvl1pPr defTabSz="578358">
              <a:defRPr sz="11979"/>
            </a:lvl1pPr>
          </a:lstStyle>
          <a:p>
            <a:pPr/>
            <a:r>
              <a:t>The Browser Isn’t a Perfect Platform, but Angular JS Can Help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xfrm>
            <a:off x="571500" y="3813051"/>
            <a:ext cx="11861800" cy="2127499"/>
          </a:xfrm>
          <a:prstGeom prst="rect">
            <a:avLst/>
          </a:prstGeom>
        </p:spPr>
        <p:txBody>
          <a:bodyPr/>
          <a:lstStyle/>
          <a:p>
            <a:pPr/>
            <a:r>
              <a:t>But First 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TypeScript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Superset of Javascript (ES6) with optional typing</a:t>
            </a:r>
          </a:p>
          <a:p>
            <a:pPr/>
            <a:r>
              <a:t>Open source (Windows, Linux, OS X </a:t>
            </a:r>
            <a:r>
              <a:rPr>
                <a:latin typeface="Iowan Old Style Italic"/>
                <a:ea typeface="Iowan Old Style Italic"/>
                <a:cs typeface="Iowan Old Style Italic"/>
                <a:sym typeface="Iowan Old Style Italic"/>
              </a:rPr>
              <a:t>nee</a:t>
            </a:r>
            <a:r>
              <a:t> macOS)</a:t>
            </a:r>
          </a:p>
          <a:p>
            <a:pPr/>
            <a:r>
              <a:t>Passes code through — very little mangling</a:t>
            </a:r>
          </a:p>
          <a:p>
            <a:pPr/>
            <a:r>
              <a:t>Weakly-typed vs. strongly-typed (use both!)</a:t>
            </a:r>
          </a:p>
          <a:p>
            <a:pPr/>
            <a:r>
              <a:t>Recommended but not required for AngularJS 2.0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TypeScript Compiler (TSC) Output</a:t>
            </a:r>
          </a:p>
        </p:txBody>
      </p:sp>
      <p:pic>
        <p:nvPicPr>
          <p:cNvPr id="165" name="Screen Shot 2016-06-13 at 4.30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80200" y="2723362"/>
            <a:ext cx="5822281" cy="3250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Screen Shot 2016-06-13 at 4.30.2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600" y="2781385"/>
            <a:ext cx="5367255" cy="2897368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2517167" y="7143750"/>
            <a:ext cx="1552120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Typescript</a:t>
            </a:r>
          </a:p>
        </p:txBody>
      </p:sp>
      <p:sp>
        <p:nvSpPr>
          <p:cNvPr id="168" name="Shape 168"/>
          <p:cNvSpPr/>
          <p:nvPr/>
        </p:nvSpPr>
        <p:spPr>
          <a:xfrm>
            <a:off x="8034037" y="7143750"/>
            <a:ext cx="3114607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Outputted Javascript</a:t>
            </a:r>
          </a:p>
        </p:txBody>
      </p:sp>
      <p:sp>
        <p:nvSpPr>
          <p:cNvPr id="169" name="Shape 169"/>
          <p:cNvSpPr/>
          <p:nvPr/>
        </p:nvSpPr>
        <p:spPr>
          <a:xfrm>
            <a:off x="3896487" y="8426450"/>
            <a:ext cx="5211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4" sz="1400">
                <a:latin typeface="Source Code Pro"/>
                <a:ea typeface="Source Code Pro"/>
                <a:cs typeface="Source Code Pro"/>
                <a:sym typeface="Source Code Pro"/>
              </a:defRPr>
            </a:lvl1pPr>
          </a:lstStyle>
          <a:p>
            <a:pPr/>
            <a:r>
              <a:t>tsc --sourcemap --target ES5 parallax-simple.ts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1"/>
      <p:bldP build="whole" bldLvl="1" animBg="1" rev="0" advAuto="0" spid="167" grpId="2"/>
      <p:bldP build="whole" bldLvl="1" animBg="1" rev="0" advAuto="0" spid="165" grpId="3"/>
      <p:bldP build="whole" bldLvl="1" animBg="1" rev="0" advAuto="0" spid="168" grpId="4"/>
      <p:bldP build="whole" bldLvl="1" animBg="1" rev="0" advAuto="0" spid="169" grpId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TypeScript Compiler (TSC) Output</a:t>
            </a:r>
          </a:p>
        </p:txBody>
      </p:sp>
      <p:pic>
        <p:nvPicPr>
          <p:cNvPr id="173" name="Screen Shot 2016-06-13 at 4.35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8866" y="2048209"/>
            <a:ext cx="5167068" cy="286034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929386" y="5508959"/>
            <a:ext cx="1114602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6" sz="1600">
                <a:latin typeface="Source Code Pro"/>
                <a:ea typeface="Source Code Pro"/>
                <a:cs typeface="Source Code Pro"/>
                <a:sym typeface="Source Code Pro"/>
              </a:defRPr>
            </a:lvl1pPr>
          </a:lstStyle>
          <a:p>
            <a:pPr/>
            <a:r>
              <a:t>parallax-simple.ts(6,13): error TS2322: Type 'number' is not assignable to type 'string'.</a:t>
            </a:r>
          </a:p>
        </p:txBody>
      </p:sp>
      <p:sp>
        <p:nvSpPr>
          <p:cNvPr id="175" name="Shape 175"/>
          <p:cNvSpPr/>
          <p:nvPr/>
        </p:nvSpPr>
        <p:spPr>
          <a:xfrm>
            <a:off x="3112672" y="6464969"/>
            <a:ext cx="6779456" cy="287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11162" indent="-411162">
              <a:buSzPct val="75000"/>
              <a:buFont typeface="Zapf Dingbats"/>
              <a:buChar char="➤"/>
            </a:pPr>
            <a:r>
              <a:t>Type-checking done at compile time but errors allowed (Javascript allows it)</a:t>
            </a:r>
          </a:p>
          <a:p>
            <a:pPr marL="411162" indent="-411162">
              <a:buSzPct val="75000"/>
              <a:buFont typeface="Zapf Dingbats"/>
              <a:buChar char="➤"/>
            </a:pPr>
            <a:r>
              <a:t>Reduces errors while developing</a:t>
            </a:r>
          </a:p>
          <a:p>
            <a:pPr marL="411162" indent="-411162">
              <a:buSzPct val="75000"/>
              <a:buFont typeface="Zapf Dingbats"/>
              <a:buChar char="➤"/>
            </a:pPr>
            <a:r>
              <a:t>Helps editors provide assistance (VS Code, WebStorm, others)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2"/>
      <p:bldP build="p" bldLvl="5" animBg="1" rev="0" advAuto="0" spid="175" grpId="3"/>
      <p:bldP build="whole" bldLvl="1" animBg="1" rev="0" advAuto="0" spid="17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JS 2.0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Angular JS 2.0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source, developed by Google + community</a:t>
            </a:r>
          </a:p>
          <a:p>
            <a:pPr/>
            <a:r>
              <a:t>Application framework for web and native applications</a:t>
            </a:r>
          </a:p>
          <a:p>
            <a:pPr/>
            <a:r>
              <a:t>Encourages code reuse through modules</a:t>
            </a:r>
          </a:p>
          <a:p>
            <a:pPr/>
            <a:r>
              <a:t>Not backwards-compatible with AngularJS 1.x but there is a migration path</a:t>
            </a:r>
          </a:p>
          <a:p>
            <a:pPr/>
            <a:r>
              <a:t>Typescript preferred</a:t>
            </a:r>
          </a:p>
          <a:p>
            <a:pPr/>
            <a:r>
              <a:t>Much faster than Angular JS 1.x</a:t>
            </a:r>
          </a:p>
          <a:p>
            <a:pPr/>
            <a:r>
              <a:t>Cleaner architecture than Angular JS 1.x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Angular JS 2.0 Architecture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Iowan Old Style Bold"/>
                <a:ea typeface="Iowan Old Style Bold"/>
                <a:cs typeface="Iowan Old Style Bold"/>
                <a:sym typeface="Iowan Old Style Bold"/>
              </a:rPr>
              <a:t>Component</a:t>
            </a:r>
            <a:r>
              <a:t>-based design.</a:t>
            </a:r>
          </a:p>
          <a:p>
            <a:pPr/>
            <a:r>
              <a:t>Everything is a “</a:t>
            </a:r>
            <a:r>
              <a:rPr>
                <a:latin typeface="Iowan Old Style Bold"/>
                <a:ea typeface="Iowan Old Style Bold"/>
                <a:cs typeface="Iowan Old Style Bold"/>
                <a:sym typeface="Iowan Old Style Bold"/>
              </a:rPr>
              <a:t>directive</a:t>
            </a:r>
            <a:r>
              <a:t>” in one of three types: component (class with a view template), structural (alters DOM e.g. ng</a:t>
            </a:r>
            <a:r>
              <a:rPr>
                <a:latin typeface="Iowan Old Style Italic"/>
                <a:ea typeface="Iowan Old Style Italic"/>
                <a:cs typeface="Iowan Old Style Italic"/>
                <a:sym typeface="Iowan Old Style Italic"/>
              </a:rPr>
              <a:t>If, ngSwitch, ngFor</a:t>
            </a:r>
            <a:r>
              <a:t>), or attributive (affects style or behavior, e.g. ngClass).</a:t>
            </a:r>
          </a:p>
          <a:p>
            <a:pPr/>
            <a:r>
              <a:t>Uses </a:t>
            </a:r>
            <a:r>
              <a:rPr>
                <a:latin typeface="Iowan Old Style Bold"/>
                <a:ea typeface="Iowan Old Style Bold"/>
                <a:cs typeface="Iowan Old Style Bold"/>
                <a:sym typeface="Iowan Old Style Bold"/>
              </a:rPr>
              <a:t>dependency injection</a:t>
            </a:r>
            <a:r>
              <a:t>.</a:t>
            </a:r>
          </a:p>
          <a:p>
            <a:pPr/>
            <a:r>
              <a:rPr>
                <a:latin typeface="Iowan Old Style Bold"/>
                <a:ea typeface="Iowan Old Style Bold"/>
                <a:cs typeface="Iowan Old Style Bold"/>
                <a:sym typeface="Iowan Old Style Bold"/>
              </a:rPr>
              <a:t>Services</a:t>
            </a:r>
            <a:r>
              <a:t> are any Javascript class you register for injection. Preferably contain discrete, unique groupings of application logic.</a:t>
            </a:r>
          </a:p>
          <a:p>
            <a:pPr/>
            <a:r>
              <a:t>Miscellany: pipes, lifecycle hooks, routers, animation, and more.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Angular JS 2.0 Architecture</a:t>
            </a:r>
          </a:p>
        </p:txBody>
      </p:sp>
      <p:pic>
        <p:nvPicPr>
          <p:cNvPr id="18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100" y="2171700"/>
            <a:ext cx="10642600" cy="541020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hape 190"/>
          <p:cNvSpPr/>
          <p:nvPr/>
        </p:nvSpPr>
        <p:spPr>
          <a:xfrm>
            <a:off x="2637783" y="8616949"/>
            <a:ext cx="772923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pc="16" sz="1600"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Credit: </a:t>
            </a:r>
            <a:r>
              <a:rPr u="sng">
                <a:hlinkClick r:id="rId3" invalidUrl="" action="" tgtFrame="" tooltip="" history="1" highlightClick="0" endSnd="0"/>
              </a:rPr>
              <a:t>https://angular.io/resources/images/devguide/architecture/overview2.png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Angular JS 2.0 Hello World</a:t>
            </a:r>
          </a:p>
        </p:txBody>
      </p:sp>
      <p:pic>
        <p:nvPicPr>
          <p:cNvPr id="194" name="Screen Shot 2016-06-13 at 5.30.3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9624" y="1672824"/>
            <a:ext cx="9845552" cy="6407952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3904311" y="8705849"/>
            <a:ext cx="519617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pc="16" sz="1600"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From </a:t>
            </a:r>
            <a:r>
              <a:rPr u="sng">
                <a:hlinkClick r:id="rId3" invalidUrl="" action="" tgtFrame="" tooltip="" history="1" highlightClick="0" endSnd="0"/>
              </a:rPr>
              <a:t>https://angular.io/docs/ts/latest/quickstart.html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Javascript Frameworks</a:t>
            </a:r>
          </a:p>
        </p:txBody>
      </p:sp>
      <p:sp>
        <p:nvSpPr>
          <p:cNvPr id="134" name="Shape 134"/>
          <p:cNvSpPr/>
          <p:nvPr>
            <p:ph type="body" sz="half" idx="1"/>
          </p:nvPr>
        </p:nvSpPr>
        <p:spPr>
          <a:xfrm>
            <a:off x="571500" y="3520206"/>
            <a:ext cx="11861800" cy="2713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800"/>
            </a:lvl1pPr>
          </a:lstStyle>
          <a:p>
            <a:pPr/>
            <a:r>
              <a:t>AnuglarJS, React, Backbone, TodoMVC, Ember, Polymer, Knockout, Aurelia, Spine, Brick, NuclearJS, Dojo, Matreshka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Angular JS 2.0 Hello World</a:t>
            </a:r>
          </a:p>
        </p:txBody>
      </p:sp>
      <p:sp>
        <p:nvSpPr>
          <p:cNvPr id="199" name="Shape 199"/>
          <p:cNvSpPr/>
          <p:nvPr/>
        </p:nvSpPr>
        <p:spPr>
          <a:xfrm>
            <a:off x="3904311" y="8705849"/>
            <a:ext cx="519617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pc="16" sz="1600"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From </a:t>
            </a:r>
            <a:r>
              <a:rPr u="sng">
                <a:hlinkClick r:id="rId2" invalidUrl="" action="" tgtFrame="" tooltip="" history="1" highlightClick="0" endSnd="0"/>
              </a:rPr>
              <a:t>https://angular.io/docs/ts/latest/quickstart.html</a:t>
            </a:r>
          </a:p>
        </p:txBody>
      </p:sp>
      <p:pic>
        <p:nvPicPr>
          <p:cNvPr id="200" name="Screen Shot 2016-06-13 at 5.30.4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2800" y="2933700"/>
            <a:ext cx="8839200" cy="388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Angular JS 2.0 Hello World</a:t>
            </a:r>
          </a:p>
        </p:txBody>
      </p:sp>
      <p:pic>
        <p:nvPicPr>
          <p:cNvPr id="204" name="Screen Shot 2016-06-13 at 5.42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0925" y="1887314"/>
            <a:ext cx="10382950" cy="66521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WOW!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Binding Via Interpolation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Angular JS 2.0 Hello World</a:t>
            </a:r>
          </a:p>
        </p:txBody>
      </p:sp>
      <p:pic>
        <p:nvPicPr>
          <p:cNvPr id="212" name="Screen Shot 2016-06-13 at 5.44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0400" y="2438400"/>
            <a:ext cx="9144000" cy="487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Angular JS 2.0 Hello World</a:t>
            </a:r>
          </a:p>
        </p:txBody>
      </p:sp>
      <p:pic>
        <p:nvPicPr>
          <p:cNvPr id="216" name="Screen Shot 2016-06-13 at 5.47.3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84723"/>
            <a:ext cx="13004800" cy="4184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Event Handling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Angular JS 2.0 Hello World</a:t>
            </a:r>
          </a:p>
        </p:txBody>
      </p:sp>
      <p:pic>
        <p:nvPicPr>
          <p:cNvPr id="222" name="Screen Shot 2016-06-13 at 5.52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91878"/>
            <a:ext cx="13004800" cy="4169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 In 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7" name="Shape 2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Angular JS 2.0 Hello World</a:t>
            </a:r>
          </a:p>
        </p:txBody>
      </p:sp>
      <p:pic>
        <p:nvPicPr>
          <p:cNvPr id="228" name="Screen Shot 2016-06-13 at 6.01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0700" y="2247900"/>
            <a:ext cx="9423400" cy="5257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Javascript-Targeting Languages</a:t>
            </a:r>
          </a:p>
        </p:txBody>
      </p:sp>
      <p:sp>
        <p:nvSpPr>
          <p:cNvPr id="138" name="Shape 138"/>
          <p:cNvSpPr/>
          <p:nvPr>
            <p:ph type="body" sz="half" idx="1"/>
          </p:nvPr>
        </p:nvSpPr>
        <p:spPr>
          <a:xfrm>
            <a:off x="571500" y="3507754"/>
            <a:ext cx="11861800" cy="273809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800"/>
            </a:lvl1pPr>
          </a:lstStyle>
          <a:p>
            <a:pPr/>
            <a:r>
              <a:t>Typescript, Dart, Coffeescript, asm.js, Coco, Uberscript, Caffeine, EmberScript, LiteScript, Flow, Latte JS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1" name="Shape 2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Angular JS 2.0 Hello World</a:t>
            </a:r>
          </a:p>
        </p:txBody>
      </p:sp>
      <p:pic>
        <p:nvPicPr>
          <p:cNvPr id="232" name="Screen Shot 2016-06-13 at 6.01.5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200" y="1981200"/>
            <a:ext cx="12344400" cy="579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5" name="Shape 2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Javascript Patterns</a:t>
            </a:r>
          </a:p>
        </p:txBody>
      </p:sp>
      <p:sp>
        <p:nvSpPr>
          <p:cNvPr id="236" name="Shape 2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 at Netscape (1995)</a:t>
            </a:r>
          </a:p>
          <a:p>
            <a:pPr/>
            <a:r>
              <a:t>Callback culture with jQuery (2006)</a:t>
            </a:r>
          </a:p>
          <a:p>
            <a:pPr/>
            <a:r>
              <a:t>Promises (2010)</a:t>
            </a:r>
          </a:p>
          <a:p>
            <a:pPr/>
            <a:r>
              <a:t>Observables (2012)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6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Observables Are Cool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11253"/>
            </a:lvl1pPr>
          </a:lstStyle>
          <a:p>
            <a:pPr/>
            <a:r>
              <a:t>Observables Are lazy Promises Which can be cancelled and re-tried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3" name="Shape 2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Promise Vs Observable</a:t>
            </a:r>
          </a:p>
        </p:txBody>
      </p:sp>
      <p:pic>
        <p:nvPicPr>
          <p:cNvPr id="244" name="Screen Shot 2016-06-14 at 8.46.2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4907" y="2635250"/>
            <a:ext cx="5815194" cy="2438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Screen Shot 2016-06-14 at 8.46.17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8000" y="2644454"/>
            <a:ext cx="5482826" cy="2115422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hape 246"/>
          <p:cNvSpPr/>
          <p:nvPr/>
        </p:nvSpPr>
        <p:spPr>
          <a:xfrm>
            <a:off x="2626275" y="5947325"/>
            <a:ext cx="124627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Promise</a:t>
            </a:r>
          </a:p>
        </p:txBody>
      </p:sp>
      <p:sp>
        <p:nvSpPr>
          <p:cNvPr id="247" name="Shape 247"/>
          <p:cNvSpPr/>
          <p:nvPr/>
        </p:nvSpPr>
        <p:spPr>
          <a:xfrm>
            <a:off x="8468135" y="5947325"/>
            <a:ext cx="170873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Observable</a:t>
            </a:r>
          </a:p>
        </p:txBody>
      </p:sp>
      <p:sp>
        <p:nvSpPr>
          <p:cNvPr id="248" name="Shape 248"/>
          <p:cNvSpPr/>
          <p:nvPr/>
        </p:nvSpPr>
        <p:spPr>
          <a:xfrm>
            <a:off x="3334484" y="8693149"/>
            <a:ext cx="633583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pc="16" sz="1600"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From </a:t>
            </a:r>
            <a:r>
              <a:rPr u="sng">
                <a:hlinkClick r:id="rId4" invalidUrl="" action="" tgtFrame="" tooltip="" history="1" highlightClick="0" endSnd="0"/>
              </a:rPr>
              <a:t>https://egghead.io/lessons/rxjs-rxjs-observables-vs-promises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4" grpId="3"/>
      <p:bldP build="whole" bldLvl="1" animBg="1" rev="0" advAuto="0" spid="245" grpId="1"/>
      <p:bldP build="whole" bldLvl="1" animBg="1" rev="0" advAuto="0" spid="246" grpId="2"/>
      <p:bldP build="whole" bldLvl="1" animBg="1" rev="0" advAuto="0" spid="247" grpId="4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1" name="Shape 2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Promise Vs Observable</a:t>
            </a:r>
          </a:p>
        </p:txBody>
      </p:sp>
      <p:sp>
        <p:nvSpPr>
          <p:cNvPr id="252" name="Shape 252"/>
          <p:cNvSpPr/>
          <p:nvPr/>
        </p:nvSpPr>
        <p:spPr>
          <a:xfrm>
            <a:off x="3334484" y="8693149"/>
            <a:ext cx="633583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pc="16" sz="1600"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From </a:t>
            </a:r>
            <a:r>
              <a:rPr u="sng">
                <a:hlinkClick r:id="rId2" invalidUrl="" action="" tgtFrame="" tooltip="" history="1" highlightClick="0" endSnd="0"/>
              </a:rPr>
              <a:t>https://egghead.io/lessons/rxjs-rxjs-observables-vs-promises</a:t>
            </a:r>
          </a:p>
        </p:txBody>
      </p:sp>
      <p:pic>
        <p:nvPicPr>
          <p:cNvPr id="253" name="Screen Shot 2016-06-14 at 8.51.1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0391" y="1690806"/>
            <a:ext cx="6924018" cy="6371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6" name="Shape 2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Promise Vs Observable</a:t>
            </a:r>
          </a:p>
        </p:txBody>
      </p:sp>
      <p:sp>
        <p:nvSpPr>
          <p:cNvPr id="257" name="Shape 257"/>
          <p:cNvSpPr/>
          <p:nvPr/>
        </p:nvSpPr>
        <p:spPr>
          <a:xfrm>
            <a:off x="1958790" y="8997949"/>
            <a:ext cx="908722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pc="16" sz="1600"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From </a:t>
            </a:r>
            <a:r>
              <a:rPr u="sng">
                <a:hlinkClick r:id="rId2" invalidUrl="" action="" tgtFrame="" tooltip="" history="1" highlightClick="0" endSnd="0"/>
              </a:rPr>
              <a:t>https://www.quora.com/What-is-the-most-useful-thing-you-can-do-with-RxJS-observables</a:t>
            </a:r>
          </a:p>
        </p:txBody>
      </p:sp>
      <p:pic>
        <p:nvPicPr>
          <p:cNvPr id="258" name="Screen Shot 2016-06-14 at 8.53.11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9500" y="2260600"/>
            <a:ext cx="10845800" cy="5232400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Shape 259"/>
          <p:cNvSpPr/>
          <p:nvPr/>
        </p:nvSpPr>
        <p:spPr>
          <a:xfrm>
            <a:off x="3942177" y="7864474"/>
            <a:ext cx="5120446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38" sz="3800"/>
            </a:lvl1pPr>
          </a:lstStyle>
          <a:p>
            <a:pPr/>
            <a:r>
              <a:t>Officially included in ES7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8" grpId="1"/>
      <p:bldP build="whole" bldLvl="1" animBg="1" rev="0" advAuto="0" spid="257" grpId="2"/>
      <p:bldP build="whole" bldLvl="1" animBg="1" rev="0" advAuto="0" spid="259" grpId="3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2" name="Shape 2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Resources</a:t>
            </a:r>
          </a:p>
        </p:txBody>
      </p:sp>
      <p:sp>
        <p:nvSpPr>
          <p:cNvPr id="263" name="Shape 263"/>
          <p:cNvSpPr/>
          <p:nvPr>
            <p:ph type="body" sz="quarter" idx="1"/>
          </p:nvPr>
        </p:nvSpPr>
        <p:spPr>
          <a:xfrm>
            <a:off x="3423691" y="3264916"/>
            <a:ext cx="6157418" cy="3223767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https://angular.io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http://typescriptlang.org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https://code.visualstudio.com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https://egghead.io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Times Have Changed</a:t>
            </a:r>
          </a:p>
          <a:p>
            <a:pPr/>
            <a:r>
              <a:t>(The Web is Maturing)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1316062" y="2286000"/>
            <a:ext cx="10372676" cy="5181600"/>
          </a:xfrm>
          <a:prstGeom prst="rect">
            <a:avLst/>
          </a:prstGeom>
        </p:spPr>
        <p:txBody>
          <a:bodyPr/>
          <a:lstStyle/>
          <a:p>
            <a:pPr algn="l" defTabSz="321310">
              <a:defRPr sz="6655"/>
            </a:pPr>
            <a:r>
              <a:t>1. Hyper-text (1963)</a:t>
            </a:r>
          </a:p>
          <a:p>
            <a:pPr algn="l" defTabSz="321310">
              <a:defRPr sz="6655"/>
            </a:pPr>
            <a:r>
              <a:t>2. HTML on WWW (1987)</a:t>
            </a:r>
          </a:p>
          <a:p>
            <a:pPr algn="l" defTabSz="321310">
              <a:defRPr sz="6655"/>
            </a:pPr>
            <a:r>
              <a:t>3. AJAX (1999)</a:t>
            </a:r>
          </a:p>
          <a:p>
            <a:pPr algn="l" defTabSz="321310">
              <a:defRPr sz="6655"/>
            </a:pPr>
            <a:r>
              <a:t>4. Html5 “App SandBox APIs” (2004)</a:t>
            </a:r>
          </a:p>
          <a:p>
            <a:pPr algn="l" defTabSz="321310">
              <a:defRPr sz="6655"/>
            </a:pPr>
            <a:r>
              <a:t>5. Web Assembly, Components (Now)</a:t>
            </a:r>
          </a:p>
          <a:p>
            <a:pPr algn="l" defTabSz="321310">
              <a:defRPr sz="6655"/>
            </a:pPr>
            <a:r>
              <a:t>6. ???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Browser Is Just A Client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body" sz="quarter" idx="1"/>
          </p:nvPr>
        </p:nvSpPr>
        <p:spPr>
          <a:xfrm>
            <a:off x="3990181" y="2901887"/>
            <a:ext cx="5024438" cy="3226050"/>
          </a:xfrm>
          <a:prstGeom prst="rect">
            <a:avLst/>
          </a:prstGeom>
        </p:spPr>
        <p:txBody>
          <a:bodyPr/>
          <a:lstStyle/>
          <a:p>
            <a:pPr/>
            <a:r>
              <a:t>Desktop application</a:t>
            </a:r>
          </a:p>
          <a:p>
            <a:pPr/>
            <a:r>
              <a:t>Smartphone app</a:t>
            </a:r>
          </a:p>
          <a:p>
            <a:pPr>
              <a:defRPr u="sng"/>
            </a:pPr>
            <a:r>
              <a:t>Web app</a:t>
            </a:r>
          </a:p>
          <a:p>
            <a:pPr/>
            <a:r>
              <a:t>Embedded device (IoT)</a:t>
            </a:r>
          </a:p>
        </p:txBody>
      </p:sp>
      <p:sp>
        <p:nvSpPr>
          <p:cNvPr id="149" name="Shape 149"/>
          <p:cNvSpPr/>
          <p:nvPr/>
        </p:nvSpPr>
        <p:spPr>
          <a:xfrm>
            <a:off x="4826037" y="7359712"/>
            <a:ext cx="335272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It’s just another client.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Web App or Native App?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Communicates over HTTPS</a:t>
            </a:r>
          </a:p>
          <a:p>
            <a:pPr/>
            <a:r>
              <a:t>Runs in fullscreen</a:t>
            </a:r>
          </a:p>
          <a:p>
            <a:pPr/>
            <a:r>
              <a:t>Store data locally between runs</a:t>
            </a:r>
          </a:p>
          <a:p>
            <a:pPr/>
            <a:r>
              <a:t>Works offline</a:t>
            </a:r>
          </a:p>
          <a:p>
            <a:pPr/>
            <a:r>
              <a:t>Renders OpenGL graphics</a:t>
            </a:r>
          </a:p>
          <a:p>
            <a:pPr/>
            <a:r>
              <a:t>Uses background threads</a:t>
            </a:r>
          </a:p>
          <a:p>
            <a:pPr/>
            <a:r>
              <a:t>Can geo-locate using GPS</a:t>
            </a:r>
          </a:p>
          <a:p>
            <a:pPr/>
            <a:r>
              <a:t>Supports gamepads/joysticks</a:t>
            </a:r>
          </a:p>
          <a:p>
            <a:pPr/>
            <a:r>
              <a:t>Uses system speech recognition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0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 Italic"/>
            <a:ea typeface="Iowan Old Style Italic"/>
            <a:cs typeface="Iowan Old Style Italic"/>
            <a:sym typeface="Iowan Old Style Ital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0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 Italic"/>
            <a:ea typeface="Iowan Old Style Italic"/>
            <a:cs typeface="Iowan Old Style Italic"/>
            <a:sym typeface="Iowan Old Style Ital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