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Questrial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estrial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4212" y="3843867"/>
            <a:ext cx="640079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1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23" name="Shape 23"/>
          <p:cNvCxnSpPr/>
          <p:nvPr/>
        </p:nvCxnSpPr>
        <p:spPr>
          <a:xfrm flipH="1">
            <a:off x="8228011" y="8466"/>
            <a:ext cx="3809999" cy="3809999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 flipH="1">
            <a:off x="6108169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Shape 25"/>
          <p:cNvCxnSpPr/>
          <p:nvPr/>
        </p:nvCxnSpPr>
        <p:spPr>
          <a:xfrm flipH="1">
            <a:off x="7235824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Shape 26"/>
          <p:cNvCxnSpPr/>
          <p:nvPr/>
        </p:nvCxnSpPr>
        <p:spPr>
          <a:xfrm flipH="1">
            <a:off x="7335836" y="32277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Shape 27"/>
          <p:cNvCxnSpPr/>
          <p:nvPr/>
        </p:nvCxnSpPr>
        <p:spPr>
          <a:xfrm flipH="1">
            <a:off x="7845425" y="609600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685800" y="533400"/>
            <a:ext cx="10818811" cy="3124199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914401" y="3843867"/>
            <a:ext cx="830420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84212" y="685800"/>
            <a:ext cx="10058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4212" y="4114800"/>
            <a:ext cx="8535987" cy="187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141411" y="685800"/>
            <a:ext cx="9144001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446212" y="3429000"/>
            <a:ext cx="85343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684212" y="4301067"/>
            <a:ext cx="8534399" cy="1684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99" name="Shape 99"/>
          <p:cNvSpPr txBox="1"/>
          <p:nvPr/>
        </p:nvSpPr>
        <p:spPr>
          <a:xfrm>
            <a:off x="531812" y="81222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285411" y="27686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84212" y="3429000"/>
            <a:ext cx="8534399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4210" y="5132980"/>
            <a:ext cx="853598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141412" y="685800"/>
            <a:ext cx="9144000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4212" y="3928533"/>
            <a:ext cx="8534400" cy="10498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684210" y="4978400"/>
            <a:ext cx="8534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14" name="Shape 114"/>
          <p:cNvSpPr txBox="1"/>
          <p:nvPr/>
        </p:nvSpPr>
        <p:spPr>
          <a:xfrm>
            <a:off x="531812" y="81222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0285411" y="27686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84212" y="685800"/>
            <a:ext cx="10058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4212" y="3928533"/>
            <a:ext cx="85343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684210" y="4766732"/>
            <a:ext cx="8534400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x="3143778" y="-1773766"/>
            <a:ext cx="3615266" cy="85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 rot="5400000">
            <a:off x="7427911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 rot="5400000">
            <a:off x="1943100" y="-571499"/>
            <a:ext cx="5308599" cy="782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84210" y="2006600"/>
            <a:ext cx="8534400" cy="228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4212" y="4495800"/>
            <a:ext cx="8534399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4210" y="685800"/>
            <a:ext cx="4937654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5808132" y="685800"/>
            <a:ext cx="4934478" cy="3615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972079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84210" y="1270529"/>
            <a:ext cx="4937654" cy="3030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6079066" y="685800"/>
            <a:ext cx="466513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5806544" y="1262062"/>
            <a:ext cx="4929188" cy="3030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7085011" y="685800"/>
            <a:ext cx="3657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4212" y="685800"/>
            <a:ext cx="5943601" cy="530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7085011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22812" y="1447800"/>
            <a:ext cx="6019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989012" y="914400"/>
            <a:ext cx="3280973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9206968" y="2963333"/>
            <a:ext cx="2981858" cy="3208866"/>
            <a:chOff x="9206968" y="2963333"/>
            <a:chExt cx="2981858" cy="3208866"/>
          </a:xfrm>
        </p:grpSpPr>
        <p:cxnSp>
          <p:nvCxnSpPr>
            <p:cNvPr id="7" name="Shape 7"/>
            <p:cNvCxnSpPr/>
            <p:nvPr/>
          </p:nvCxnSpPr>
          <p:spPr>
            <a:xfrm flipH="1">
              <a:off x="11276011" y="2963333"/>
              <a:ext cx="912814" cy="91281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9206968" y="3190343"/>
              <a:ext cx="2981857" cy="298185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 flipH="1">
              <a:off x="10292291" y="3285067"/>
              <a:ext cx="1896534" cy="189653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 flipH="1">
              <a:off x="10443103" y="3131080"/>
              <a:ext cx="1745721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 flipH="1">
              <a:off x="10918826" y="3683001"/>
              <a:ext cx="1270001" cy="126999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" name="Shape 12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STACKOVERFLOW SURVEY</a:t>
            </a:r>
            <a:br>
              <a:rPr b="0" i="0" lang="en-US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	2016 SUMMARY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684212" y="3843867"/>
            <a:ext cx="640079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21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Developers, Developers, Developers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TEAM SIZE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Very different than UCDavis Reported: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F486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96% report working on a team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Compared to only 63% @ UCDavis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F486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No data on average team sizes for common titles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Enterprise Level Services Developer – 8.3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Analyst - 8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Database Administrator – 7.9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CHECK-INS CORRELATE WITH HAPPINESS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57% developers check in code multiple times per day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F486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65% of developers who never check in code are satisfied at their jobs vs. 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77% satisfaction rate among developers who commit code multiple times per day.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F486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More Info at: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http://stackoverflow.com/research/developer-survey-2016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DEVELOPER OCCUPATIONS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Most people consider themselves Full-Stack Web Developers (28%)</a:t>
            </a:r>
          </a:p>
          <a:p>
            <a:pPr indent="-285750" lvl="1" marL="7429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Comfortable with 5-6 languages</a:t>
            </a:r>
          </a:p>
          <a:p>
            <a:pPr indent="-285750" lvl="1" marL="7429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Probably self selecting (most stack overflow users are probably web developers of some type)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Other notable titles: </a:t>
            </a:r>
          </a:p>
          <a:p>
            <a:pPr indent="-285750" lvl="1" marL="7429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Student 11.4%</a:t>
            </a:r>
          </a:p>
          <a:p>
            <a:pPr indent="-285750" lvl="1" marL="7429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Desktop Developer 6.9%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EXPERIENCE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The average developer has about 6.5 years IT or programming experience.</a:t>
            </a:r>
          </a:p>
          <a:p>
            <a:pPr indent="-285750" lvl="1" marL="7429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This isn’t necessarily </a:t>
            </a:r>
            <a:r>
              <a:rPr b="0" i="1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professional</a:t>
            </a: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 experience (the average student tells us they have 3.4 years experience).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By Profession:</a:t>
            </a:r>
          </a:p>
          <a:p>
            <a:pPr indent="-285750" lvl="1" marL="7429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The median Front-End Web Developer has 3.5 years experience.</a:t>
            </a:r>
          </a:p>
          <a:p>
            <a:pPr indent="-285750" lvl="1" marL="7429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The median Full-Stack Developer has 8 years experience.</a:t>
            </a:r>
          </a:p>
          <a:p>
            <a:pPr indent="-285750" lvl="1" marL="7429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The median Engineering Manager has 13 years experience.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EDUCATION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Self-Taught - 69.1%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On the Job Training - 43.9%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B.S. in Computer Science (or Related Field) - 34.8%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AGE &amp; GENDER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The average developer is 29.6 years old. 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The median is 27.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F486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Men: 92.8%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Women: 5.8%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F486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Stack overflow has a breakdown of experience and gender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ROCKSTAR VS. NINJA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Who cares?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LANGUAGES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JavaScript is King</a:t>
            </a:r>
          </a:p>
          <a:p>
            <a:pPr indent="-285750" lvl="1" marL="7429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Dependent on developer type</a:t>
            </a:r>
          </a:p>
          <a:p>
            <a:pPr indent="-285750" lvl="1" marL="7429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Full-Stack – 85.3%</a:t>
            </a:r>
          </a:p>
          <a:p>
            <a:pPr indent="-285750" lvl="1" marL="7429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Front-End – 90.5%</a:t>
            </a:r>
          </a:p>
          <a:p>
            <a:pPr indent="-285750" lvl="1" marL="7429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Back-End – 54.5%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Heavy Python usage in Math &amp; Data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Students are learning on Java (51%)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r>
              <a:rPr b="0" baseline="3000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nd</a:t>
            </a: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 place occupied by SQL, Java, C#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F486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COMPENSATION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Cloud-tech pays top dollar</a:t>
            </a:r>
          </a:p>
          <a:p>
            <a:pPr indent="-285750" lvl="1" marL="7429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Spark</a:t>
            </a:r>
          </a:p>
          <a:p>
            <a:pPr indent="-285750" lvl="1" marL="7429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Cassandra</a:t>
            </a:r>
          </a:p>
          <a:p>
            <a:pPr indent="-285750" lvl="1" marL="7429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Hadoop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Functional Programming</a:t>
            </a:r>
          </a:p>
          <a:p>
            <a:pPr indent="-285750" lvl="1" marL="7429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Scala</a:t>
            </a:r>
          </a:p>
          <a:p>
            <a:pPr indent="-285750" lvl="1" marL="742950" marR="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F#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CHALLENGES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Unrealistic Expectations - 34.9%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Poor Documentation - 34.7%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Unspecific Requirements - 33.5%</a:t>
            </a:r>
            <a:br>
              <a:rPr b="0" i="0" lang="en-US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