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0945B-2F14-5444-A391-46B70556D1FB}" type="datetimeFigureOut">
              <a:rPr lang="en-US" smtClean="0"/>
              <a:t>3/16/17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C1757-A06D-D748-84B3-EE7689FD5F08}" type="slidenum">
              <a:rPr lang="en-US" smtClean="0"/>
              <a:t>‹#›</a:t>
            </a:fld>
            <a:endParaRPr lang="en-US"/>
          </a:p>
        </p:txBody>
      </p:sp>
    </p:spTree>
    <p:extLst>
      <p:ext uri="{BB962C8B-B14F-4D97-AF65-F5344CB8AC3E}">
        <p14:creationId xmlns:p14="http://schemas.microsoft.com/office/powerpoint/2010/main" val="62480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web address for IPA site</a:t>
            </a:r>
            <a:endParaRPr lang="en-US" dirty="0"/>
          </a:p>
        </p:txBody>
      </p:sp>
      <p:sp>
        <p:nvSpPr>
          <p:cNvPr id="4" name="Slide Number Placeholder 3"/>
          <p:cNvSpPr>
            <a:spLocks noGrp="1"/>
          </p:cNvSpPr>
          <p:nvPr>
            <p:ph type="sldNum" sz="quarter" idx="10"/>
          </p:nvPr>
        </p:nvSpPr>
        <p:spPr/>
        <p:txBody>
          <a:bodyPr/>
          <a:lstStyle/>
          <a:p>
            <a:fld id="{8D6C1757-A06D-D748-84B3-EE7689FD5F08}" type="slidenum">
              <a:rPr lang="en-US" smtClean="0"/>
              <a:t>1</a:t>
            </a:fld>
            <a:endParaRPr lang="en-US"/>
          </a:p>
        </p:txBody>
      </p:sp>
    </p:spTree>
    <p:extLst>
      <p:ext uri="{BB962C8B-B14F-4D97-AF65-F5344CB8AC3E}">
        <p14:creationId xmlns:p14="http://schemas.microsoft.com/office/powerpoint/2010/main" val="199517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AADI was started by Tom Kaiser,</a:t>
            </a:r>
            <a:r>
              <a:rPr lang="en-US" baseline="0" dirty="0" smtClean="0"/>
              <a:t> who was the Executive Assistant Dean for the College of Ag and Environmental Sciences. </a:t>
            </a:r>
          </a:p>
          <a:p>
            <a:endParaRPr lang="en-US" baseline="0" dirty="0" smtClean="0"/>
          </a:p>
          <a:p>
            <a:r>
              <a:rPr lang="en-US" baseline="0" dirty="0" smtClean="0"/>
              <a:t>AADI partners with ADMAN to decide which tools are needed across the campus. </a:t>
            </a:r>
            <a:endParaRPr lang="en-US" dirty="0"/>
          </a:p>
        </p:txBody>
      </p:sp>
      <p:sp>
        <p:nvSpPr>
          <p:cNvPr id="4" name="Slide Number Placeholder 3"/>
          <p:cNvSpPr>
            <a:spLocks noGrp="1"/>
          </p:cNvSpPr>
          <p:nvPr>
            <p:ph type="sldNum" sz="quarter" idx="10"/>
          </p:nvPr>
        </p:nvSpPr>
        <p:spPr/>
        <p:txBody>
          <a:bodyPr/>
          <a:lstStyle/>
          <a:p>
            <a:fld id="{8D6C1757-A06D-D748-84B3-EE7689FD5F08}" type="slidenum">
              <a:rPr lang="en-US" smtClean="0"/>
              <a:t>2</a:t>
            </a:fld>
            <a:endParaRPr lang="en-US"/>
          </a:p>
        </p:txBody>
      </p:sp>
    </p:spTree>
    <p:extLst>
      <p:ext uri="{BB962C8B-B14F-4D97-AF65-F5344CB8AC3E}">
        <p14:creationId xmlns:p14="http://schemas.microsoft.com/office/powerpoint/2010/main" val="103470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can see, we've spent a great deal of time working on this tool.  We did a lot of process mapping and had many one on one conversations to flesh out as the various ways that we all handle the same function.  Every department has different needs and we've kept that in mind when building the tool.</a:t>
            </a:r>
            <a:endParaRPr lang="en-US" dirty="0"/>
          </a:p>
        </p:txBody>
      </p:sp>
      <p:sp>
        <p:nvSpPr>
          <p:cNvPr id="4" name="Slide Number Placeholder 3"/>
          <p:cNvSpPr>
            <a:spLocks noGrp="1"/>
          </p:cNvSpPr>
          <p:nvPr>
            <p:ph type="sldNum" sz="quarter" idx="10"/>
          </p:nvPr>
        </p:nvSpPr>
        <p:spPr/>
        <p:txBody>
          <a:bodyPr/>
          <a:lstStyle/>
          <a:p>
            <a:fld id="{8D6C1757-A06D-D748-84B3-EE7689FD5F08}" type="slidenum">
              <a:rPr lang="en-US" smtClean="0"/>
              <a:t>3</a:t>
            </a:fld>
            <a:endParaRPr lang="en-US"/>
          </a:p>
        </p:txBody>
      </p:sp>
    </p:spTree>
    <p:extLst>
      <p:ext uri="{BB962C8B-B14F-4D97-AF65-F5344CB8AC3E}">
        <p14:creationId xmlns:p14="http://schemas.microsoft.com/office/powerpoint/2010/main" val="97245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"Pushing" the data</a:t>
            </a:r>
            <a:r>
              <a:rPr lang="en-US" baseline="0" dirty="0" smtClean="0"/>
              <a:t> means that you won't have to hand enter your quarterly course information into the Banner Maintenance screens.  IPA would actually "push" the data you've already captured in there, into Banner.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D6C1757-A06D-D748-84B3-EE7689FD5F08}" type="slidenum">
              <a:rPr lang="en-US" smtClean="0"/>
              <a:t>9</a:t>
            </a:fld>
            <a:endParaRPr lang="en-US"/>
          </a:p>
        </p:txBody>
      </p:sp>
    </p:spTree>
    <p:extLst>
      <p:ext uri="{BB962C8B-B14F-4D97-AF65-F5344CB8AC3E}">
        <p14:creationId xmlns:p14="http://schemas.microsoft.com/office/powerpoint/2010/main" val="109247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move on to the demo I want</a:t>
            </a:r>
            <a:r>
              <a:rPr lang="en-US" baseline="0" dirty="0" smtClean="0"/>
              <a:t> to quickly show you our web address for the IPA tool.  From here you can log into the tool (once you have access).  Right now you can find all kinds of tutorials and information about the tool.</a:t>
            </a:r>
          </a:p>
          <a:p>
            <a:endParaRPr lang="en-US" baseline="0" dirty="0" smtClean="0"/>
          </a:p>
          <a:p>
            <a:r>
              <a:rPr lang="en-US" baseline="0" dirty="0" smtClean="0"/>
              <a:t>If you are interested in using the tool you can email the </a:t>
            </a:r>
            <a:r>
              <a:rPr lang="en-US" baseline="0" dirty="0" err="1" smtClean="0"/>
              <a:t>ipahelp@ucdavis.edu</a:t>
            </a:r>
            <a:r>
              <a:rPr lang="en-US" baseline="0" dirty="0" smtClean="0"/>
              <a:t> address.	</a:t>
            </a:r>
            <a:endParaRPr lang="en-US" dirty="0"/>
          </a:p>
        </p:txBody>
      </p:sp>
      <p:sp>
        <p:nvSpPr>
          <p:cNvPr id="4" name="Slide Number Placeholder 3"/>
          <p:cNvSpPr>
            <a:spLocks noGrp="1"/>
          </p:cNvSpPr>
          <p:nvPr>
            <p:ph type="sldNum" sz="quarter" idx="10"/>
          </p:nvPr>
        </p:nvSpPr>
        <p:spPr/>
        <p:txBody>
          <a:bodyPr/>
          <a:lstStyle/>
          <a:p>
            <a:fld id="{8D6C1757-A06D-D748-84B3-EE7689FD5F08}" type="slidenum">
              <a:rPr lang="en-US" smtClean="0"/>
              <a:t>10</a:t>
            </a:fld>
            <a:endParaRPr lang="en-US"/>
          </a:p>
        </p:txBody>
      </p:sp>
    </p:spTree>
    <p:extLst>
      <p:ext uri="{BB962C8B-B14F-4D97-AF65-F5344CB8AC3E}">
        <p14:creationId xmlns:p14="http://schemas.microsoft.com/office/powerpoint/2010/main" val="75969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3/16/17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3/16/17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pa.ucdavis.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Instructional planning and administration (IPA)</a:t>
            </a:r>
            <a:endParaRPr lang="en-US" dirty="0"/>
          </a:p>
        </p:txBody>
      </p:sp>
      <p:sp>
        <p:nvSpPr>
          <p:cNvPr id="3" name="Subtitle 2"/>
          <p:cNvSpPr>
            <a:spLocks noGrp="1"/>
          </p:cNvSpPr>
          <p:nvPr>
            <p:ph type="subTitle" idx="1"/>
          </p:nvPr>
        </p:nvSpPr>
        <p:spPr>
          <a:xfrm>
            <a:off x="2417780" y="3531204"/>
            <a:ext cx="8637072" cy="1811358"/>
          </a:xfrm>
        </p:spPr>
        <p:txBody>
          <a:bodyPr>
            <a:normAutofit/>
          </a:bodyPr>
          <a:lstStyle/>
          <a:p>
            <a:r>
              <a:rPr lang="en-US" dirty="0" err="1"/>
              <a:t>UCDavis</a:t>
            </a:r>
            <a:r>
              <a:rPr lang="en-US" dirty="0"/>
              <a:t> Town Hall forum</a:t>
            </a:r>
          </a:p>
          <a:p>
            <a:r>
              <a:rPr lang="en-US" dirty="0" smtClean="0"/>
              <a:t>March 17, 2017</a:t>
            </a:r>
          </a:p>
          <a:p>
            <a:r>
              <a:rPr lang="en-US" dirty="0" err="1" smtClean="0"/>
              <a:t>Ipa.ucdavis.edu</a:t>
            </a:r>
            <a:endParaRPr lang="en-US" dirty="0" smtClean="0"/>
          </a:p>
        </p:txBody>
      </p:sp>
    </p:spTree>
    <p:extLst>
      <p:ext uri="{BB962C8B-B14F-4D97-AF65-F5344CB8AC3E}">
        <p14:creationId xmlns:p14="http://schemas.microsoft.com/office/powerpoint/2010/main" val="126427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Christopher </a:t>
            </a:r>
            <a:r>
              <a:rPr lang="en-US" dirty="0" err="1" smtClean="0"/>
              <a:t>Thielen</a:t>
            </a:r>
            <a:r>
              <a:rPr lang="en-US" dirty="0" smtClean="0"/>
              <a:t> will provide a brief demo of the system.</a:t>
            </a:r>
          </a:p>
          <a:p>
            <a:r>
              <a:rPr lang="en-US" dirty="0" smtClean="0"/>
              <a:t>There will be an opportunity for questions after the demo.</a:t>
            </a:r>
          </a:p>
          <a:p>
            <a:endParaRPr lang="en-US" dirty="0"/>
          </a:p>
          <a:p>
            <a:r>
              <a:rPr lang="en-US" dirty="0" smtClean="0">
                <a:hlinkClick r:id="rId3"/>
              </a:rPr>
              <a:t>https://ipa.ucdavis.edu</a:t>
            </a:r>
            <a:endParaRPr lang="en-US" dirty="0" smtClean="0"/>
          </a:p>
          <a:p>
            <a:r>
              <a:rPr lang="en-US" dirty="0" smtClean="0"/>
              <a:t>Email </a:t>
            </a:r>
            <a:r>
              <a:rPr lang="en-US" dirty="0" err="1" smtClean="0"/>
              <a:t>ipahelp@ucdavis.edu</a:t>
            </a:r>
            <a:r>
              <a:rPr lang="en-US" dirty="0" smtClean="0"/>
              <a:t> if you are interested in piloting the tool.</a:t>
            </a:r>
            <a:endParaRPr lang="en-US" dirty="0"/>
          </a:p>
        </p:txBody>
      </p:sp>
    </p:spTree>
    <p:extLst>
      <p:ext uri="{BB962C8B-B14F-4D97-AF65-F5344CB8AC3E}">
        <p14:creationId xmlns:p14="http://schemas.microsoft.com/office/powerpoint/2010/main" val="56687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AADI Project</a:t>
            </a:r>
            <a:br>
              <a:rPr lang="en-US" dirty="0" smtClean="0"/>
            </a:br>
            <a:r>
              <a:rPr lang="en-US" sz="1200" dirty="0" smtClean="0"/>
              <a:t> </a:t>
            </a:r>
            <a:r>
              <a:rPr lang="en-US" dirty="0" smtClean="0"/>
              <a:t/>
            </a:r>
            <a:br>
              <a:rPr lang="en-US" dirty="0" smtClean="0"/>
            </a:br>
            <a:r>
              <a:rPr lang="en-US" sz="2000" dirty="0" err="1" smtClean="0"/>
              <a:t>aadi.ucdavis.edu</a:t>
            </a:r>
            <a:endParaRPr lang="en-US" sz="2000" dirty="0"/>
          </a:p>
        </p:txBody>
      </p:sp>
      <p:sp>
        <p:nvSpPr>
          <p:cNvPr id="3" name="Content Placeholder 2"/>
          <p:cNvSpPr>
            <a:spLocks noGrp="1"/>
          </p:cNvSpPr>
          <p:nvPr>
            <p:ph idx="1"/>
          </p:nvPr>
        </p:nvSpPr>
        <p:spPr/>
        <p:txBody>
          <a:bodyPr/>
          <a:lstStyle/>
          <a:p>
            <a:r>
              <a:rPr lang="en-US" dirty="0" smtClean="0"/>
              <a:t>AADI:  Administrative Application Development Initiative</a:t>
            </a:r>
          </a:p>
          <a:p>
            <a:r>
              <a:rPr lang="en-US" dirty="0" smtClean="0"/>
              <a:t>Mission:  ‘Recognizing our shared needs for business applications,  AADI brings together business and technology partners from across campus to deliver applications to the UC Davis campus community.’</a:t>
            </a:r>
          </a:p>
          <a:p>
            <a:r>
              <a:rPr lang="en-US" dirty="0" smtClean="0"/>
              <a:t>Vision</a:t>
            </a:r>
            <a:r>
              <a:rPr lang="en-US" dirty="0" smtClean="0"/>
              <a:t>:  If you are building a tool for your department, you might as well build it/scale it for the entire campus if there’s a need.  Tools are voluntary to use and at no cost to the departments using the tools</a:t>
            </a:r>
            <a:r>
              <a:rPr lang="en-US" dirty="0" smtClean="0"/>
              <a:t>.</a:t>
            </a:r>
          </a:p>
          <a:p>
            <a:r>
              <a:rPr lang="en-US" dirty="0"/>
              <a:t>Other AADI projects:  OPP and </a:t>
            </a:r>
            <a:r>
              <a:rPr lang="en-US" dirty="0" smtClean="0"/>
              <a:t>ACE</a:t>
            </a:r>
            <a:endParaRPr lang="en-US" dirty="0"/>
          </a:p>
        </p:txBody>
      </p:sp>
    </p:spTree>
    <p:extLst>
      <p:ext uri="{BB962C8B-B14F-4D97-AF65-F5344CB8AC3E}">
        <p14:creationId xmlns:p14="http://schemas.microsoft.com/office/powerpoint/2010/main" val="1043234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t>
            </a:r>
            <a:r>
              <a:rPr lang="en-US" dirty="0" err="1" smtClean="0"/>
              <a:t>ipa</a:t>
            </a:r>
            <a:endParaRPr lang="en-US" dirty="0"/>
          </a:p>
        </p:txBody>
      </p:sp>
      <p:sp>
        <p:nvSpPr>
          <p:cNvPr id="3" name="Content Placeholder 2"/>
          <p:cNvSpPr>
            <a:spLocks noGrp="1"/>
          </p:cNvSpPr>
          <p:nvPr>
            <p:ph idx="1"/>
          </p:nvPr>
        </p:nvSpPr>
        <p:spPr/>
        <p:txBody>
          <a:bodyPr/>
          <a:lstStyle/>
          <a:p>
            <a:r>
              <a:rPr lang="en-US" dirty="0" smtClean="0"/>
              <a:t>Instructional Planning was highlighted as a campus need amongst unit managers within ADMAN.</a:t>
            </a:r>
          </a:p>
          <a:p>
            <a:r>
              <a:rPr lang="en-US" dirty="0" smtClean="0"/>
              <a:t>A steering committee was charged with the IPA project in October 2013.</a:t>
            </a:r>
          </a:p>
          <a:p>
            <a:r>
              <a:rPr lang="en-US" dirty="0" smtClean="0"/>
              <a:t>We attempted to get broad representation across campus and enlisted the help of Lynn </a:t>
            </a:r>
            <a:r>
              <a:rPr lang="en-US" dirty="0" err="1" smtClean="0"/>
              <a:t>Rabena</a:t>
            </a:r>
            <a:r>
              <a:rPr lang="en-US" dirty="0" smtClean="0"/>
              <a:t> in the Registrar’s Office.  We also tapped the services of the Organizational Excellence group to help facilitate the research and development process.</a:t>
            </a:r>
          </a:p>
          <a:p>
            <a:r>
              <a:rPr lang="en-US" dirty="0" smtClean="0"/>
              <a:t>Much of 2014 and 2015 was spent brainstorming about how departments handle the process of Instructional Planning.</a:t>
            </a:r>
            <a:endParaRPr lang="en-US" dirty="0"/>
          </a:p>
        </p:txBody>
      </p:sp>
    </p:spTree>
    <p:extLst>
      <p:ext uri="{BB962C8B-B14F-4D97-AF65-F5344CB8AC3E}">
        <p14:creationId xmlns:p14="http://schemas.microsoft.com/office/powerpoint/2010/main" val="176315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err="1" smtClean="0"/>
              <a:t>ipa</a:t>
            </a:r>
            <a:r>
              <a:rPr lang="en-US" dirty="0" smtClean="0"/>
              <a:t>, Cont.</a:t>
            </a:r>
            <a:endParaRPr lang="en-US" dirty="0"/>
          </a:p>
        </p:txBody>
      </p:sp>
      <p:sp>
        <p:nvSpPr>
          <p:cNvPr id="3" name="Content Placeholder 2"/>
          <p:cNvSpPr>
            <a:spLocks noGrp="1"/>
          </p:cNvSpPr>
          <p:nvPr>
            <p:ph idx="1"/>
          </p:nvPr>
        </p:nvSpPr>
        <p:spPr/>
        <p:txBody>
          <a:bodyPr/>
          <a:lstStyle/>
          <a:p>
            <a:r>
              <a:rPr lang="en-US" dirty="0" smtClean="0"/>
              <a:t>The Committee Chair is </a:t>
            </a:r>
            <a:r>
              <a:rPr lang="en-US" dirty="0" err="1" smtClean="0"/>
              <a:t>Meshell</a:t>
            </a:r>
            <a:r>
              <a:rPr lang="en-US" dirty="0" smtClean="0"/>
              <a:t> Louderman, CAO for Computer Science</a:t>
            </a:r>
          </a:p>
          <a:p>
            <a:r>
              <a:rPr lang="en-US" dirty="0" smtClean="0"/>
              <a:t>The Project Manager and Technical Lead is Jeremy Phillips, IT Director for DSS</a:t>
            </a:r>
          </a:p>
          <a:p>
            <a:r>
              <a:rPr lang="en-US" dirty="0" smtClean="0"/>
              <a:t>The program development has been </a:t>
            </a:r>
            <a:r>
              <a:rPr lang="en-US" dirty="0" smtClean="0"/>
              <a:t>led by </a:t>
            </a:r>
            <a:r>
              <a:rPr lang="en-US" dirty="0" smtClean="0"/>
              <a:t>Christopher </a:t>
            </a:r>
            <a:r>
              <a:rPr lang="en-US" dirty="0" err="1" smtClean="0"/>
              <a:t>Thielen</a:t>
            </a:r>
            <a:r>
              <a:rPr lang="en-US" dirty="0" smtClean="0"/>
              <a:t> also in DSS.</a:t>
            </a:r>
          </a:p>
          <a:p>
            <a:r>
              <a:rPr lang="en-US" dirty="0" smtClean="0"/>
              <a:t>In Fall 2016 the tool was </a:t>
            </a:r>
            <a:r>
              <a:rPr lang="en-US" dirty="0" smtClean="0"/>
              <a:t>available for </a:t>
            </a:r>
            <a:r>
              <a:rPr lang="en-US" dirty="0" smtClean="0"/>
              <a:t>pilot testing by a select group of units to develop their 2017-18 Instructional Plans.</a:t>
            </a:r>
          </a:p>
        </p:txBody>
      </p:sp>
    </p:spTree>
    <p:extLst>
      <p:ext uri="{BB962C8B-B14F-4D97-AF65-F5344CB8AC3E}">
        <p14:creationId xmlns:p14="http://schemas.microsoft.com/office/powerpoint/2010/main" val="11400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idx="1"/>
          </p:nvPr>
        </p:nvSpPr>
        <p:spPr/>
        <p:txBody>
          <a:bodyPr/>
          <a:lstStyle/>
          <a:p>
            <a:r>
              <a:rPr lang="en-US" dirty="0" smtClean="0"/>
              <a:t>Early in the brainstorming sessions, we discussed and developed the scope of the initial build of this system.</a:t>
            </a:r>
          </a:p>
          <a:p>
            <a:r>
              <a:rPr lang="en-US" dirty="0" smtClean="0"/>
              <a:t>It was clear there was a definite need for automation and that the process for course planning was complex and handled differently from unit to unit.</a:t>
            </a:r>
          </a:p>
          <a:p>
            <a:r>
              <a:rPr lang="en-US" dirty="0" smtClean="0"/>
              <a:t>Over time, we hope to add modules and we will continue to fine tune the system as more departments come on board.</a:t>
            </a:r>
            <a:endParaRPr lang="en-US" dirty="0"/>
          </a:p>
        </p:txBody>
      </p:sp>
    </p:spTree>
    <p:extLst>
      <p:ext uri="{BB962C8B-B14F-4D97-AF65-F5344CB8AC3E}">
        <p14:creationId xmlns:p14="http://schemas.microsoft.com/office/powerpoint/2010/main" val="6964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scope, 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Course Offerings</a:t>
            </a:r>
            <a:r>
              <a:rPr lang="en-US" dirty="0" smtClean="0"/>
              <a:t/>
            </a:r>
            <a:br>
              <a:rPr lang="en-US" dirty="0" smtClean="0"/>
            </a:br>
            <a:r>
              <a:rPr lang="en-US" dirty="0" smtClean="0"/>
              <a:t>List of courses to be offered and the enrollment max for each course for a given year</a:t>
            </a:r>
          </a:p>
          <a:p>
            <a:r>
              <a:rPr lang="en-US" b="1" dirty="0" smtClean="0"/>
              <a:t>Teaching Call</a:t>
            </a:r>
            <a:br>
              <a:rPr lang="en-US" b="1" dirty="0" smtClean="0"/>
            </a:br>
            <a:r>
              <a:rPr lang="en-US" dirty="0" smtClean="0"/>
              <a:t>Process of soliciting teaching preferences from instructors</a:t>
            </a:r>
            <a:br>
              <a:rPr lang="en-US" dirty="0" smtClean="0"/>
            </a:br>
            <a:r>
              <a:rPr lang="en-US" dirty="0" smtClean="0"/>
              <a:t>Collecting sabbatical, buyout, LOA plans/requests</a:t>
            </a:r>
            <a:br>
              <a:rPr lang="en-US" dirty="0" smtClean="0"/>
            </a:br>
            <a:r>
              <a:rPr lang="en-US" dirty="0" smtClean="0"/>
              <a:t>Capturing un/</a:t>
            </a:r>
            <a:r>
              <a:rPr lang="en-US" dirty="0" err="1" smtClean="0"/>
              <a:t>availabilty</a:t>
            </a:r>
            <a:r>
              <a:rPr lang="en-US" dirty="0" smtClean="0"/>
              <a:t> of instructors for course scheduling</a:t>
            </a:r>
          </a:p>
          <a:p>
            <a:r>
              <a:rPr lang="en-US" b="1" dirty="0" smtClean="0"/>
              <a:t>Teaching Assignments</a:t>
            </a:r>
            <a:br>
              <a:rPr lang="en-US" b="1" dirty="0" smtClean="0"/>
            </a:br>
            <a:r>
              <a:rPr lang="en-US" dirty="0" smtClean="0"/>
              <a:t>Process of matching faculty preferences to planned course offerings</a:t>
            </a:r>
          </a:p>
          <a:p>
            <a:r>
              <a:rPr lang="en-US" b="1" dirty="0" smtClean="0"/>
              <a:t>Course Scheduling</a:t>
            </a:r>
            <a:br>
              <a:rPr lang="en-US" b="1" dirty="0" smtClean="0"/>
            </a:br>
            <a:r>
              <a:rPr lang="en-US" dirty="0" smtClean="0"/>
              <a:t>Process of scheduling (days/times) courses for a particular quarter</a:t>
            </a:r>
          </a:p>
        </p:txBody>
      </p:sp>
    </p:spTree>
    <p:extLst>
      <p:ext uri="{BB962C8B-B14F-4D97-AF65-F5344CB8AC3E}">
        <p14:creationId xmlns:p14="http://schemas.microsoft.com/office/powerpoint/2010/main" val="1667470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the system do?</a:t>
            </a:r>
            <a:endParaRPr lang="en-US" b="1" dirty="0"/>
          </a:p>
        </p:txBody>
      </p:sp>
      <p:sp>
        <p:nvSpPr>
          <p:cNvPr id="3" name="Content Placeholder 2"/>
          <p:cNvSpPr>
            <a:spLocks noGrp="1"/>
          </p:cNvSpPr>
          <p:nvPr>
            <p:ph idx="1"/>
          </p:nvPr>
        </p:nvSpPr>
        <p:spPr/>
        <p:txBody>
          <a:bodyPr/>
          <a:lstStyle/>
          <a:p>
            <a:r>
              <a:rPr lang="en-US" dirty="0" smtClean="0"/>
              <a:t>The system provides historical enrollment data</a:t>
            </a:r>
          </a:p>
          <a:p>
            <a:r>
              <a:rPr lang="en-US" dirty="0" smtClean="0"/>
              <a:t>Information is uploaded from Banner into IPA</a:t>
            </a:r>
          </a:p>
          <a:p>
            <a:r>
              <a:rPr lang="en-US" dirty="0" smtClean="0"/>
              <a:t>There are various reports built into the system</a:t>
            </a:r>
            <a:br>
              <a:rPr lang="en-US" dirty="0" smtClean="0"/>
            </a:br>
            <a:r>
              <a:rPr lang="en-US" dirty="0" smtClean="0"/>
              <a:t>Summary of Courses Offered</a:t>
            </a:r>
            <a:br>
              <a:rPr lang="en-US" dirty="0" smtClean="0"/>
            </a:br>
            <a:r>
              <a:rPr lang="en-US" dirty="0" smtClean="0"/>
              <a:t>Summary of Teaching Assignments</a:t>
            </a:r>
            <a:br>
              <a:rPr lang="en-US" dirty="0" smtClean="0"/>
            </a:br>
            <a:r>
              <a:rPr lang="en-US" dirty="0" smtClean="0"/>
              <a:t>Schedule Summary</a:t>
            </a:r>
            <a:br>
              <a:rPr lang="en-US" dirty="0" smtClean="0"/>
            </a:br>
            <a:r>
              <a:rPr lang="en-US" dirty="0" smtClean="0"/>
              <a:t>Summary of Teaching Call responses</a:t>
            </a:r>
            <a:br>
              <a:rPr lang="en-US" dirty="0" smtClean="0"/>
            </a:br>
            <a:r>
              <a:rPr lang="en-US" dirty="0" smtClean="0"/>
              <a:t>Registrar Reconciliation Report</a:t>
            </a:r>
          </a:p>
          <a:p>
            <a:endParaRPr lang="en-US" dirty="0"/>
          </a:p>
        </p:txBody>
      </p:sp>
    </p:spTree>
    <p:extLst>
      <p:ext uri="{BB962C8B-B14F-4D97-AF65-F5344CB8AC3E}">
        <p14:creationId xmlns:p14="http://schemas.microsoft.com/office/powerpoint/2010/main" val="1287250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a:t>
            </a:r>
            <a:br>
              <a:rPr lang="en-US" dirty="0" smtClean="0"/>
            </a:br>
            <a:endParaRPr lang="en-US" dirty="0"/>
          </a:p>
        </p:txBody>
      </p:sp>
      <p:sp>
        <p:nvSpPr>
          <p:cNvPr id="3" name="Content Placeholder 2"/>
          <p:cNvSpPr>
            <a:spLocks noGrp="1"/>
          </p:cNvSpPr>
          <p:nvPr>
            <p:ph idx="1"/>
          </p:nvPr>
        </p:nvSpPr>
        <p:spPr/>
        <p:txBody>
          <a:bodyPr/>
          <a:lstStyle/>
          <a:p>
            <a:r>
              <a:rPr lang="en-US" dirty="0" smtClean="0"/>
              <a:t>In production and available for use by all units:</a:t>
            </a:r>
            <a:br>
              <a:rPr lang="en-US" dirty="0" smtClean="0"/>
            </a:br>
            <a:r>
              <a:rPr lang="en-US" dirty="0" smtClean="0"/>
              <a:t/>
            </a:r>
            <a:br>
              <a:rPr lang="en-US" dirty="0" smtClean="0"/>
            </a:br>
            <a:r>
              <a:rPr lang="en-US" dirty="0" smtClean="0"/>
              <a:t>--  Course Offerings</a:t>
            </a:r>
            <a:br>
              <a:rPr lang="en-US" dirty="0" smtClean="0"/>
            </a:br>
            <a:r>
              <a:rPr lang="en-US" dirty="0" smtClean="0"/>
              <a:t>--   Teaching Call for instructor preferences</a:t>
            </a:r>
            <a:br>
              <a:rPr lang="en-US" dirty="0" smtClean="0"/>
            </a:br>
            <a:r>
              <a:rPr lang="en-US" dirty="0" smtClean="0"/>
              <a:t>--   Teaching Assignments</a:t>
            </a:r>
            <a:br>
              <a:rPr lang="en-US" dirty="0" smtClean="0"/>
            </a:br>
            <a:r>
              <a:rPr lang="en-US" dirty="0" smtClean="0"/>
              <a:t>--   Course Scheduling</a:t>
            </a:r>
          </a:p>
        </p:txBody>
      </p:sp>
    </p:spTree>
    <p:extLst>
      <p:ext uri="{BB962C8B-B14F-4D97-AF65-F5344CB8AC3E}">
        <p14:creationId xmlns:p14="http://schemas.microsoft.com/office/powerpoint/2010/main" val="405143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 going</a:t>
            </a:r>
          </a:p>
        </p:txBody>
      </p:sp>
      <p:sp>
        <p:nvSpPr>
          <p:cNvPr id="3" name="Content Placeholder 2"/>
          <p:cNvSpPr>
            <a:spLocks noGrp="1"/>
          </p:cNvSpPr>
          <p:nvPr>
            <p:ph idx="1"/>
          </p:nvPr>
        </p:nvSpPr>
        <p:spPr/>
        <p:txBody>
          <a:bodyPr>
            <a:normAutofit/>
          </a:bodyPr>
          <a:lstStyle/>
          <a:p>
            <a:r>
              <a:rPr lang="en-US" dirty="0" smtClean="0"/>
              <a:t>Modules in development:</a:t>
            </a:r>
            <a:br>
              <a:rPr lang="en-US" dirty="0" smtClean="0"/>
            </a:br>
            <a:r>
              <a:rPr lang="en-US" dirty="0" smtClean="0"/>
              <a:t/>
            </a:r>
            <a:br>
              <a:rPr lang="en-US" dirty="0" smtClean="0"/>
            </a:br>
            <a:r>
              <a:rPr lang="en-US" dirty="0" smtClean="0"/>
              <a:t>--   TA Call for assignment preferences</a:t>
            </a:r>
            <a:br>
              <a:rPr lang="en-US" dirty="0" smtClean="0"/>
            </a:br>
            <a:r>
              <a:rPr lang="en-US" dirty="0" smtClean="0"/>
              <a:t>--   Budgeting Tool</a:t>
            </a:r>
            <a:br>
              <a:rPr lang="en-US" dirty="0" smtClean="0"/>
            </a:br>
            <a:r>
              <a:rPr lang="en-US" dirty="0" smtClean="0"/>
              <a:t>--   “Push” data to Banner</a:t>
            </a:r>
            <a:br>
              <a:rPr lang="en-US" dirty="0" smtClean="0"/>
            </a:br>
            <a:r>
              <a:rPr lang="en-US" dirty="0" smtClean="0"/>
              <a:t>--   Communications tool </a:t>
            </a:r>
            <a:r>
              <a:rPr lang="mr-IN" dirty="0" smtClean="0"/>
              <a:t>–</a:t>
            </a:r>
            <a:r>
              <a:rPr lang="en-US" dirty="0" smtClean="0"/>
              <a:t> help capture discussions with the Registrar’s Office and Instructors</a:t>
            </a:r>
            <a:r>
              <a:rPr lang="en-US" smtClean="0"/>
              <a:t/>
            </a:r>
            <a:br>
              <a:rPr lang="en-US" smtClean="0"/>
            </a:br>
            <a:endParaRPr lang="en-US" dirty="0"/>
          </a:p>
        </p:txBody>
      </p:sp>
    </p:spTree>
    <p:extLst>
      <p:ext uri="{BB962C8B-B14F-4D97-AF65-F5344CB8AC3E}">
        <p14:creationId xmlns:p14="http://schemas.microsoft.com/office/powerpoint/2010/main" val="1906265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97</TotalTime>
  <Words>641</Words>
  <Application>Microsoft Macintosh PowerPoint</Application>
  <PresentationFormat>Widescreen</PresentationFormat>
  <Paragraphs>56</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Mangal</vt:lpstr>
      <vt:lpstr>Gallery</vt:lpstr>
      <vt:lpstr>Instructional planning and administration (IPA)</vt:lpstr>
      <vt:lpstr>An AADI Project   aadi.ucdavis.edu</vt:lpstr>
      <vt:lpstr>History of ipa</vt:lpstr>
      <vt:lpstr>History of ipa, Cont.</vt:lpstr>
      <vt:lpstr>Project scope</vt:lpstr>
      <vt:lpstr>Project scope, cont.</vt:lpstr>
      <vt:lpstr>what can the system do?</vt:lpstr>
      <vt:lpstr>Where are we now </vt:lpstr>
      <vt:lpstr>where are we going</vt:lpstr>
      <vt:lpstr>Demo</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Instructional planning and administration (IPA)</dc:title>
  <dc:creator>Meshell Louderman</dc:creator>
  <cp:lastModifiedBy>Meshell Louderman</cp:lastModifiedBy>
  <cp:revision>9</cp:revision>
  <dcterms:created xsi:type="dcterms:W3CDTF">2017-03-02T00:27:37Z</dcterms:created>
  <dcterms:modified xsi:type="dcterms:W3CDTF">2017-03-16T15:51:58Z</dcterms:modified>
</cp:coreProperties>
</file>