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59" r:id="rId6"/>
    <p:sldId id="264" r:id="rId7"/>
    <p:sldId id="273" r:id="rId8"/>
    <p:sldId id="274" r:id="rId9"/>
    <p:sldId id="260" r:id="rId10"/>
    <p:sldId id="275" r:id="rId11"/>
    <p:sldId id="269" r:id="rId12"/>
    <p:sldId id="271" r:id="rId13"/>
    <p:sldId id="261" r:id="rId14"/>
    <p:sldId id="270" r:id="rId15"/>
    <p:sldId id="263" r:id="rId16"/>
  </p:sldIdLst>
  <p:sldSz cx="9144000" cy="6858000" type="screen4x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CC"/>
    <a:srgbClr val="FFFFCC"/>
    <a:srgbClr val="FFCC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8809" autoAdjust="0"/>
  </p:normalViewPr>
  <p:slideViewPr>
    <p:cSldViewPr>
      <p:cViewPr>
        <p:scale>
          <a:sx n="99" d="100"/>
          <a:sy n="99" d="100"/>
        </p:scale>
        <p:origin x="-1003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infau.wbcau.westpac.com.au\Users\2104Link1\M045030\Desktop\Regression_Results.xl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infau.wbcau.westpac.com.au\Users\2104Link1\M045030\Desktop\Regression_Results.xl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infau.wbcau.westpac.com.au\Users\2104Link1\M045030\Desktop\Regression_Resultsv2.x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0">
                <a:latin typeface="Cambria" panose="02040503050406030204" pitchFamily="18" charset="0"/>
              </a:defRPr>
            </a:pPr>
            <a:r>
              <a:rPr lang="en-AU" sz="1000" b="0" dirty="0">
                <a:effectLst/>
                <a:latin typeface="Cambria" panose="02040503050406030204" pitchFamily="18" charset="0"/>
              </a:rPr>
              <a:t>Based on the scree </a:t>
            </a:r>
            <a:r>
              <a:rPr lang="en-AU" sz="1000" b="0" dirty="0" smtClean="0">
                <a:effectLst/>
                <a:latin typeface="Cambria" panose="02040503050406030204" pitchFamily="18" charset="0"/>
              </a:rPr>
              <a:t>plot</a:t>
            </a:r>
            <a:r>
              <a:rPr lang="en-AU" sz="1000" b="0" baseline="30000" dirty="0" smtClean="0">
                <a:effectLst/>
                <a:latin typeface="Cambria" panose="02040503050406030204" pitchFamily="18" charset="0"/>
              </a:rPr>
              <a:t>2</a:t>
            </a:r>
            <a:r>
              <a:rPr lang="en-AU" sz="1000" b="0" dirty="0" smtClean="0">
                <a:effectLst/>
                <a:latin typeface="Cambria" panose="02040503050406030204" pitchFamily="18" charset="0"/>
              </a:rPr>
              <a:t> </a:t>
            </a:r>
            <a:r>
              <a:rPr lang="en-AU" sz="1000" b="0" dirty="0">
                <a:effectLst/>
                <a:latin typeface="Cambria" panose="02040503050406030204" pitchFamily="18" charset="0"/>
              </a:rPr>
              <a:t>below,</a:t>
            </a:r>
            <a:r>
              <a:rPr lang="en-AU" sz="1000" b="0" baseline="0" dirty="0">
                <a:effectLst/>
                <a:latin typeface="Cambria" panose="02040503050406030204" pitchFamily="18" charset="0"/>
              </a:rPr>
              <a:t> </a:t>
            </a:r>
            <a:r>
              <a:rPr lang="en-AU" sz="1000" b="0" baseline="0" dirty="0" smtClean="0">
                <a:effectLst/>
                <a:latin typeface="Cambria" panose="02040503050406030204" pitchFamily="18" charset="0"/>
              </a:rPr>
              <a:t>all features can be combined under </a:t>
            </a:r>
            <a:r>
              <a:rPr lang="en-AU" sz="1000" b="0" baseline="0" dirty="0">
                <a:effectLst/>
                <a:latin typeface="Cambria" panose="02040503050406030204" pitchFamily="18" charset="0"/>
              </a:rPr>
              <a:t>1 </a:t>
            </a:r>
            <a:r>
              <a:rPr lang="en-AU" sz="1000" b="0" baseline="0" dirty="0" smtClean="0">
                <a:effectLst/>
                <a:latin typeface="Cambria" panose="02040503050406030204" pitchFamily="18" charset="0"/>
              </a:rPr>
              <a:t>component as it captured most of the variances.</a:t>
            </a:r>
          </a:p>
        </c:rich>
      </c:tx>
      <c:layout>
        <c:manualLayout>
          <c:xMode val="edge"/>
          <c:yMode val="edge"/>
          <c:x val="0.14733629814552196"/>
          <c:y val="2.958624470491133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75839285830987"/>
          <c:y val="0.30072375491899156"/>
          <c:w val="0.79528472871206035"/>
          <c:h val="0.45715905161660242"/>
        </c:manualLayout>
      </c:layout>
      <c:lineChart>
        <c:grouping val="standard"/>
        <c:varyColors val="0"/>
        <c:ser>
          <c:idx val="1"/>
          <c:order val="0"/>
          <c:marker>
            <c:symbol val="none"/>
          </c:marker>
          <c:cat>
            <c:numRef>
              <c:f>Sheet2!$F$25:$J$25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Sheet2!$F$26:$J$26</c:f>
              <c:numCache>
                <c:formatCode>General</c:formatCode>
                <c:ptCount val="5"/>
                <c:pt idx="0">
                  <c:v>1.2</c:v>
                </c:pt>
                <c:pt idx="1">
                  <c:v>0.05</c:v>
                </c:pt>
                <c:pt idx="2">
                  <c:v>0.04</c:v>
                </c:pt>
                <c:pt idx="3">
                  <c:v>0.03</c:v>
                </c:pt>
                <c:pt idx="4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449792"/>
        <c:axId val="72692480"/>
      </c:lineChart>
      <c:catAx>
        <c:axId val="70449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>
                    <a:latin typeface="Cambria" panose="02040503050406030204" pitchFamily="18" charset="0"/>
                  </a:defRPr>
                </a:pPr>
                <a:r>
                  <a:rPr lang="en-AU" sz="800" dirty="0">
                    <a:latin typeface="Cambria" panose="02040503050406030204" pitchFamily="18" charset="0"/>
                  </a:rPr>
                  <a:t># of Components</a:t>
                </a:r>
              </a:p>
            </c:rich>
          </c:tx>
          <c:layout>
            <c:manualLayout>
              <c:xMode val="edge"/>
              <c:yMode val="edge"/>
              <c:x val="0.39791166994516947"/>
              <c:y val="0.8728065595695019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Cambria" panose="02040503050406030204" pitchFamily="18" charset="0"/>
              </a:defRPr>
            </a:pPr>
            <a:endParaRPr lang="en-US"/>
          </a:p>
        </c:txPr>
        <c:crossAx val="72692480"/>
        <c:crosses val="autoZero"/>
        <c:auto val="1"/>
        <c:lblAlgn val="ctr"/>
        <c:lblOffset val="100"/>
        <c:noMultiLvlLbl val="0"/>
      </c:catAx>
      <c:valAx>
        <c:axId val="72692480"/>
        <c:scaling>
          <c:orientation val="minMax"/>
          <c:max val="1.100000000000000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>
                    <a:latin typeface="Cambria" panose="02040503050406030204" pitchFamily="18" charset="0"/>
                  </a:defRPr>
                </a:pPr>
                <a:r>
                  <a:rPr lang="en-AU" sz="800">
                    <a:latin typeface="Cambria" panose="02040503050406030204" pitchFamily="18" charset="0"/>
                  </a:rPr>
                  <a:t>Explained Variance</a:t>
                </a:r>
                <a:r>
                  <a:rPr lang="en-AU" sz="800" baseline="0">
                    <a:latin typeface="Cambria" panose="02040503050406030204" pitchFamily="18" charset="0"/>
                  </a:rPr>
                  <a:t> %</a:t>
                </a:r>
                <a:endParaRPr lang="en-AU" sz="800">
                  <a:latin typeface="Cambria" panose="02040503050406030204" pitchFamily="18" charset="0"/>
                </a:endParaRPr>
              </a:p>
            </c:rich>
          </c:tx>
          <c:layout>
            <c:manualLayout>
              <c:xMode val="edge"/>
              <c:yMode val="edge"/>
              <c:x val="1.9176790814092553E-2"/>
              <c:y val="0.21776263989991451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Cambria" panose="02040503050406030204" pitchFamily="18" charset="0"/>
              </a:defRPr>
            </a:pPr>
            <a:endParaRPr lang="en-US"/>
          </a:p>
        </c:txPr>
        <c:crossAx val="70449792"/>
        <c:crosses val="autoZero"/>
        <c:crossBetween val="between"/>
        <c:majorUnit val="0.25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0">
                <a:latin typeface="Cambria" panose="02040503050406030204" pitchFamily="18" charset="0"/>
              </a:defRPr>
            </a:pPr>
            <a:r>
              <a:rPr lang="en-AU" sz="1000" b="0" dirty="0" smtClean="0">
                <a:effectLst/>
                <a:latin typeface="Cambria" panose="02040503050406030204" pitchFamily="18" charset="0"/>
              </a:rPr>
              <a:t>It is </a:t>
            </a:r>
            <a:r>
              <a:rPr lang="en-AU" sz="1000" b="0" dirty="0">
                <a:effectLst/>
                <a:latin typeface="Cambria" panose="02040503050406030204" pitchFamily="18" charset="0"/>
              </a:rPr>
              <a:t>optimal to retain 2</a:t>
            </a:r>
            <a:r>
              <a:rPr lang="en-AU" sz="1000" b="0" baseline="0" dirty="0">
                <a:effectLst/>
                <a:latin typeface="Cambria" panose="02040503050406030204" pitchFamily="18" charset="0"/>
              </a:rPr>
              <a:t> components </a:t>
            </a:r>
            <a:r>
              <a:rPr lang="en-AU" sz="1000" b="0" baseline="0" dirty="0" smtClean="0">
                <a:effectLst/>
                <a:latin typeface="Cambria" panose="02040503050406030204" pitchFamily="18" charset="0"/>
              </a:rPr>
              <a:t>as </a:t>
            </a:r>
          </a:p>
          <a:p>
            <a:pPr>
              <a:defRPr sz="1000" b="0">
                <a:latin typeface="Cambria" panose="02040503050406030204" pitchFamily="18" charset="0"/>
              </a:defRPr>
            </a:pPr>
            <a:r>
              <a:rPr lang="en-AU" sz="1000" b="0" baseline="0" dirty="0" smtClean="0">
                <a:effectLst/>
                <a:latin typeface="Cambria" panose="02040503050406030204" pitchFamily="18" charset="0"/>
              </a:rPr>
              <a:t>explained variance is at its lowest.</a:t>
            </a:r>
            <a:endParaRPr lang="en-AU" sz="1000" b="0" dirty="0">
              <a:effectLst/>
              <a:latin typeface="Cambria" panose="02040503050406030204" pitchFamily="18" charset="0"/>
            </a:endParaRPr>
          </a:p>
        </c:rich>
      </c:tx>
      <c:layout>
        <c:manualLayout>
          <c:xMode val="edge"/>
          <c:yMode val="edge"/>
          <c:x val="0.25036141146664848"/>
          <c:y val="2.22035514572454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316748537166799"/>
          <c:y val="0.28526870500360929"/>
          <c:w val="0.77478358496472344"/>
          <c:h val="0.49173054622244605"/>
        </c:manualLayout>
      </c:layout>
      <c:lineChart>
        <c:grouping val="standard"/>
        <c:varyColors val="0"/>
        <c:ser>
          <c:idx val="1"/>
          <c:order val="0"/>
          <c:marker>
            <c:symbol val="none"/>
          </c:marker>
          <c:cat>
            <c:numRef>
              <c:f>Sheet1!$B$23:$D$23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Sheet1!$B$24:$D$24</c:f>
              <c:numCache>
                <c:formatCode>General</c:formatCode>
                <c:ptCount val="3"/>
                <c:pt idx="0">
                  <c:v>0.25</c:v>
                </c:pt>
                <c:pt idx="1">
                  <c:v>0.09</c:v>
                </c:pt>
                <c:pt idx="2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741632"/>
        <c:axId val="72743552"/>
      </c:lineChart>
      <c:catAx>
        <c:axId val="72741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>
                    <a:latin typeface="Cambria" panose="02040503050406030204" pitchFamily="18" charset="0"/>
                  </a:defRPr>
                </a:pPr>
                <a:r>
                  <a:rPr lang="en-AU" sz="800">
                    <a:latin typeface="Cambria" panose="02040503050406030204" pitchFamily="18" charset="0"/>
                  </a:rPr>
                  <a:t># of Components</a:t>
                </a:r>
              </a:p>
            </c:rich>
          </c:tx>
          <c:layout>
            <c:manualLayout>
              <c:xMode val="edge"/>
              <c:yMode val="edge"/>
              <c:x val="0.44560517951311129"/>
              <c:y val="0.8623502968988281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Cambria" panose="02040503050406030204" pitchFamily="18" charset="0"/>
              </a:defRPr>
            </a:pPr>
            <a:endParaRPr lang="en-US"/>
          </a:p>
        </c:txPr>
        <c:crossAx val="72743552"/>
        <c:crosses val="autoZero"/>
        <c:auto val="1"/>
        <c:lblAlgn val="ctr"/>
        <c:lblOffset val="100"/>
        <c:noMultiLvlLbl val="0"/>
      </c:catAx>
      <c:valAx>
        <c:axId val="72743552"/>
        <c:scaling>
          <c:orientation val="minMax"/>
          <c:max val="0.30000000000000004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>
                    <a:latin typeface="Cambria" panose="02040503050406030204" pitchFamily="18" charset="0"/>
                  </a:defRPr>
                </a:pPr>
                <a:r>
                  <a:rPr lang="en-AU" sz="800">
                    <a:latin typeface="Cambria" panose="02040503050406030204" pitchFamily="18" charset="0"/>
                  </a:rPr>
                  <a:t>Explained Variance</a:t>
                </a:r>
                <a:r>
                  <a:rPr lang="en-AU" sz="800" baseline="0">
                    <a:latin typeface="Cambria" panose="02040503050406030204" pitchFamily="18" charset="0"/>
                  </a:rPr>
                  <a:t> %</a:t>
                </a:r>
                <a:endParaRPr lang="en-AU" sz="800">
                  <a:latin typeface="Cambria" panose="02040503050406030204" pitchFamily="18" charset="0"/>
                </a:endParaRPr>
              </a:p>
            </c:rich>
          </c:tx>
          <c:layout>
            <c:manualLayout>
              <c:xMode val="edge"/>
              <c:yMode val="edge"/>
              <c:x val="1.3532110091743117E-2"/>
              <c:y val="0.13308271743081873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Cambria" panose="02040503050406030204" pitchFamily="18" charset="0"/>
              </a:defRPr>
            </a:pPr>
            <a:endParaRPr lang="en-US"/>
          </a:p>
        </c:txPr>
        <c:crossAx val="72741632"/>
        <c:crosses val="autoZero"/>
        <c:crossBetween val="between"/>
        <c:majorUnit val="0.1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>
                <a:latin typeface="Cambria" panose="02040503050406030204" pitchFamily="18" charset="0"/>
              </a:defRPr>
            </a:pPr>
            <a:r>
              <a:rPr lang="en-AU" sz="1000" dirty="0" smtClean="0">
                <a:latin typeface="Cambria" panose="02040503050406030204" pitchFamily="18" charset="0"/>
              </a:rPr>
              <a:t>Cumulative</a:t>
            </a:r>
            <a:r>
              <a:rPr lang="en-AU" sz="1000" baseline="0" dirty="0" smtClean="0">
                <a:latin typeface="Cambria" panose="02040503050406030204" pitchFamily="18" charset="0"/>
              </a:rPr>
              <a:t> Total Profit by Decile</a:t>
            </a:r>
            <a:endParaRPr lang="en-AU" sz="1000" dirty="0">
              <a:latin typeface="Cambria" panose="02040503050406030204" pitchFamily="18" charset="0"/>
            </a:endParaRPr>
          </a:p>
        </c:rich>
      </c:tx>
      <c:layout>
        <c:manualLayout>
          <c:xMode val="edge"/>
          <c:yMode val="edge"/>
          <c:x val="0.31364561848855044"/>
          <c:y val="3.124618648905054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9928605425987625"/>
          <c:y val="0.14373245784963254"/>
          <c:w val="0.76377386429742455"/>
          <c:h val="0.52709462624640302"/>
        </c:manualLayout>
      </c:layout>
      <c:barChart>
        <c:barDir val="col"/>
        <c:grouping val="clustered"/>
        <c:varyColors val="0"/>
        <c:ser>
          <c:idx val="1"/>
          <c:order val="0"/>
          <c:tx>
            <c:v>Cumm Ttl Profit 100K</c:v>
          </c:tx>
          <c:spPr>
            <a:solidFill>
              <a:srgbClr val="FF0000"/>
            </a:solidFill>
          </c:spPr>
          <c:invertIfNegative val="0"/>
          <c:val>
            <c:numRef>
              <c:f>'Data Chart'!$K$5:$K$14</c:f>
              <c:numCache>
                <c:formatCode>_("$"* #,##0_);_("$"* \(#,##0\);_("$"* "-"??_);_(@_)</c:formatCode>
                <c:ptCount val="10"/>
                <c:pt idx="0">
                  <c:v>2054.5723046260268</c:v>
                </c:pt>
                <c:pt idx="1">
                  <c:v>1986.0930258669387</c:v>
                </c:pt>
                <c:pt idx="2">
                  <c:v>1624.4619611638093</c:v>
                </c:pt>
                <c:pt idx="3">
                  <c:v>1166.5947797173571</c:v>
                </c:pt>
                <c:pt idx="4">
                  <c:v>707.81882782882894</c:v>
                </c:pt>
                <c:pt idx="5">
                  <c:v>247.22598443722154</c:v>
                </c:pt>
                <c:pt idx="6">
                  <c:v>-215.35015346605383</c:v>
                </c:pt>
                <c:pt idx="7">
                  <c:v>-682.36784136803112</c:v>
                </c:pt>
                <c:pt idx="8">
                  <c:v>-1154.9968823837294</c:v>
                </c:pt>
                <c:pt idx="9">
                  <c:v>-1655.0870341501352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30871040"/>
        <c:axId val="230872960"/>
      </c:barChart>
      <c:catAx>
        <c:axId val="230871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AU" sz="900" dirty="0" smtClean="0"/>
                  <a:t>Deciles</a:t>
                </a:r>
                <a:endParaRPr lang="en-AU" sz="900" dirty="0"/>
              </a:p>
            </c:rich>
          </c:tx>
          <c:layout>
            <c:manualLayout>
              <c:xMode val="edge"/>
              <c:yMode val="edge"/>
              <c:x val="0.50495874980168176"/>
              <c:y val="0.77008514708834752"/>
            </c:manualLayout>
          </c:layout>
          <c:overlay val="0"/>
        </c:title>
        <c:majorTickMark val="out"/>
        <c:minorTickMark val="none"/>
        <c:tickLblPos val="low"/>
        <c:txPr>
          <a:bodyPr/>
          <a:lstStyle/>
          <a:p>
            <a:pPr>
              <a:defRPr>
                <a:latin typeface="Cambria" panose="02040503050406030204" pitchFamily="18" charset="0"/>
              </a:defRPr>
            </a:pPr>
            <a:endParaRPr lang="en-US"/>
          </a:p>
        </c:txPr>
        <c:crossAx val="230872960"/>
        <c:crosses val="autoZero"/>
        <c:auto val="1"/>
        <c:lblAlgn val="ctr"/>
        <c:lblOffset val="100"/>
        <c:noMultiLvlLbl val="0"/>
      </c:catAx>
      <c:valAx>
        <c:axId val="2308729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>
                    <a:latin typeface="Cambria" panose="02040503050406030204" pitchFamily="18" charset="0"/>
                  </a:defRPr>
                </a:pPr>
                <a:r>
                  <a:rPr lang="en-AU" sz="900" dirty="0" smtClean="0">
                    <a:latin typeface="Cambria" panose="02040503050406030204" pitchFamily="18" charset="0"/>
                  </a:rPr>
                  <a:t>Profit</a:t>
                </a:r>
                <a:r>
                  <a:rPr lang="en-AU" sz="900" baseline="0" dirty="0" smtClean="0">
                    <a:latin typeface="Cambria" panose="02040503050406030204" pitchFamily="18" charset="0"/>
                  </a:rPr>
                  <a:t> </a:t>
                </a:r>
                <a:r>
                  <a:rPr lang="en-AU" sz="900" dirty="0" smtClean="0">
                    <a:latin typeface="Cambria" panose="02040503050406030204" pitchFamily="18" charset="0"/>
                  </a:rPr>
                  <a:t>$K</a:t>
                </a:r>
                <a:endParaRPr lang="en-AU" sz="900" dirty="0">
                  <a:latin typeface="Cambria" panose="02040503050406030204" pitchFamily="18" charset="0"/>
                </a:endParaRPr>
              </a:p>
            </c:rich>
          </c:tx>
          <c:layout/>
          <c:overlay val="0"/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Cambria" panose="02040503050406030204" pitchFamily="18" charset="0"/>
              </a:defRPr>
            </a:pPr>
            <a:endParaRPr lang="en-US"/>
          </a:p>
        </c:txPr>
        <c:crossAx val="230871040"/>
        <c:crosses val="autoZero"/>
        <c:crossBetween val="between"/>
      </c:valAx>
      <c:spPr>
        <a:solidFill>
          <a:schemeClr val="bg1"/>
        </a:solidFill>
      </c:spPr>
    </c:plotArea>
    <c:legend>
      <c:legendPos val="b"/>
      <c:layout>
        <c:manualLayout>
          <c:xMode val="edge"/>
          <c:yMode val="edge"/>
          <c:x val="5.3358189222063569E-2"/>
          <c:y val="0.87007294385330924"/>
          <c:w val="0.9"/>
          <c:h val="0.11117934425326043"/>
        </c:manualLayout>
      </c:layout>
      <c:overlay val="0"/>
      <c:txPr>
        <a:bodyPr/>
        <a:lstStyle/>
        <a:p>
          <a:pPr>
            <a:defRPr>
              <a:latin typeface="Cambria" panose="020405030504060302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</c:spPr>
  <c:externalData r:id="rId1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07/relationships/hdphoto" Target="../media/hdphoto3.wdp"/><Relationship Id="rId1" Type="http://schemas.openxmlformats.org/officeDocument/2006/relationships/image" Target="../media/image3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07/relationships/hdphoto" Target="../media/hdphoto3.wdp"/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E231F-1CBC-4487-874D-A57D629386FD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5F55CE7D-4E33-4D40-A223-9636FEC8E984}">
      <dgm:prSet phldrT="[Text]"/>
      <dgm:spPr/>
      <dgm:t>
        <a:bodyPr/>
        <a:lstStyle/>
        <a:p>
          <a:r>
            <a:rPr lang="en-AU" b="1" dirty="0" smtClean="0">
              <a:solidFill>
                <a:schemeClr val="tx2"/>
              </a:solidFill>
              <a:latin typeface="Cambria" panose="02040503050406030204" pitchFamily="18" charset="0"/>
            </a:rPr>
            <a:t>Get</a:t>
          </a:r>
          <a:endParaRPr lang="en-AU" b="1" dirty="0">
            <a:solidFill>
              <a:schemeClr val="tx2"/>
            </a:solidFill>
            <a:latin typeface="Cambria" panose="02040503050406030204" pitchFamily="18" charset="0"/>
          </a:endParaRPr>
        </a:p>
      </dgm:t>
    </dgm:pt>
    <dgm:pt modelId="{272677A1-4C14-4CF5-9E1C-9171DB52F3A4}" type="parTrans" cxnId="{47DD7432-AF18-451A-ADDE-6AA1C478AEC5}">
      <dgm:prSet/>
      <dgm:spPr/>
      <dgm:t>
        <a:bodyPr/>
        <a:lstStyle/>
        <a:p>
          <a:endParaRPr lang="en-AU" b="1">
            <a:solidFill>
              <a:schemeClr val="tx2"/>
            </a:solidFill>
            <a:latin typeface="Cambria" panose="02040503050406030204" pitchFamily="18" charset="0"/>
          </a:endParaRPr>
        </a:p>
      </dgm:t>
    </dgm:pt>
    <dgm:pt modelId="{90DDE76F-2197-4FDD-9B76-2A7F039AD16A}" type="sibTrans" cxnId="{47DD7432-AF18-451A-ADDE-6AA1C478AEC5}">
      <dgm:prSet/>
      <dgm:spPr/>
      <dgm:t>
        <a:bodyPr/>
        <a:lstStyle/>
        <a:p>
          <a:endParaRPr lang="en-AU" b="1">
            <a:solidFill>
              <a:schemeClr val="tx2"/>
            </a:solidFill>
            <a:latin typeface="Cambria" panose="02040503050406030204" pitchFamily="18" charset="0"/>
          </a:endParaRPr>
        </a:p>
      </dgm:t>
    </dgm:pt>
    <dgm:pt modelId="{B3C69744-8852-42CE-A6F2-BD94D1A9436A}">
      <dgm:prSet phldrT="[Text]"/>
      <dgm:spPr/>
      <dgm:t>
        <a:bodyPr/>
        <a:lstStyle/>
        <a:p>
          <a:r>
            <a:rPr lang="en-AU" b="1" smtClean="0">
              <a:latin typeface="Cambria" panose="02040503050406030204" pitchFamily="18" charset="0"/>
            </a:rPr>
            <a:t>Cleanse</a:t>
          </a:r>
          <a:endParaRPr lang="en-AU" b="1" dirty="0">
            <a:latin typeface="Cambria" panose="02040503050406030204" pitchFamily="18" charset="0"/>
          </a:endParaRPr>
        </a:p>
      </dgm:t>
    </dgm:pt>
    <dgm:pt modelId="{1C4BD9BA-6295-4429-82CB-50911DE331D6}" type="parTrans" cxnId="{9D497368-D5BB-4F59-A748-6A37F9B970E3}">
      <dgm:prSet/>
      <dgm:spPr/>
      <dgm:t>
        <a:bodyPr/>
        <a:lstStyle/>
        <a:p>
          <a:endParaRPr lang="en-AU" b="1">
            <a:solidFill>
              <a:schemeClr val="tx2"/>
            </a:solidFill>
            <a:latin typeface="Cambria" panose="02040503050406030204" pitchFamily="18" charset="0"/>
          </a:endParaRPr>
        </a:p>
      </dgm:t>
    </dgm:pt>
    <dgm:pt modelId="{7B0A1EE6-8164-4542-8380-A1A2EC328050}" type="sibTrans" cxnId="{9D497368-D5BB-4F59-A748-6A37F9B970E3}">
      <dgm:prSet/>
      <dgm:spPr/>
      <dgm:t>
        <a:bodyPr/>
        <a:lstStyle/>
        <a:p>
          <a:endParaRPr lang="en-AU" b="1">
            <a:solidFill>
              <a:schemeClr val="tx2"/>
            </a:solidFill>
            <a:latin typeface="Cambria" panose="02040503050406030204" pitchFamily="18" charset="0"/>
          </a:endParaRPr>
        </a:p>
      </dgm:t>
    </dgm:pt>
    <dgm:pt modelId="{AD308E2A-D3B1-43C1-AE78-94B0663B5475}">
      <dgm:prSet phldrT="[Text]"/>
      <dgm:spPr/>
      <dgm:t>
        <a:bodyPr/>
        <a:lstStyle/>
        <a:p>
          <a:r>
            <a:rPr lang="en-AU" b="1" smtClean="0">
              <a:latin typeface="Cambria" panose="02040503050406030204" pitchFamily="18" charset="0"/>
            </a:rPr>
            <a:t>Explore</a:t>
          </a:r>
          <a:endParaRPr lang="en-AU" b="1" dirty="0">
            <a:latin typeface="Cambria" panose="02040503050406030204" pitchFamily="18" charset="0"/>
          </a:endParaRPr>
        </a:p>
      </dgm:t>
    </dgm:pt>
    <dgm:pt modelId="{A796AFB4-EB6E-4E97-9B48-9D42930F7CB7}" type="parTrans" cxnId="{DD6567B8-DD2F-4266-B1B5-A280B138B913}">
      <dgm:prSet/>
      <dgm:spPr/>
      <dgm:t>
        <a:bodyPr/>
        <a:lstStyle/>
        <a:p>
          <a:endParaRPr lang="en-AU" b="1">
            <a:solidFill>
              <a:schemeClr val="tx2"/>
            </a:solidFill>
            <a:latin typeface="Cambria" panose="02040503050406030204" pitchFamily="18" charset="0"/>
          </a:endParaRPr>
        </a:p>
      </dgm:t>
    </dgm:pt>
    <dgm:pt modelId="{91181328-CA5D-48E3-A561-1187B8F6D186}" type="sibTrans" cxnId="{DD6567B8-DD2F-4266-B1B5-A280B138B913}">
      <dgm:prSet/>
      <dgm:spPr/>
      <dgm:t>
        <a:bodyPr/>
        <a:lstStyle/>
        <a:p>
          <a:endParaRPr lang="en-AU" b="1">
            <a:solidFill>
              <a:schemeClr val="tx2"/>
            </a:solidFill>
            <a:latin typeface="Cambria" panose="02040503050406030204" pitchFamily="18" charset="0"/>
          </a:endParaRPr>
        </a:p>
      </dgm:t>
    </dgm:pt>
    <dgm:pt modelId="{66490A1B-AD2E-41B3-887D-E7C38BFCC971}">
      <dgm:prSet/>
      <dgm:spPr/>
      <dgm:t>
        <a:bodyPr/>
        <a:lstStyle/>
        <a:p>
          <a:r>
            <a:rPr lang="en-AU" b="1" dirty="0" smtClean="0">
              <a:latin typeface="Cambria" panose="02040503050406030204" pitchFamily="18" charset="0"/>
            </a:rPr>
            <a:t>Model</a:t>
          </a:r>
          <a:endParaRPr lang="en-AU" b="1" dirty="0">
            <a:latin typeface="Cambria" panose="02040503050406030204" pitchFamily="18" charset="0"/>
          </a:endParaRPr>
        </a:p>
      </dgm:t>
    </dgm:pt>
    <dgm:pt modelId="{BF28D3B4-A615-4F83-8361-DADCF3CE284D}" type="parTrans" cxnId="{8922A46D-E2CF-4DC0-BE4E-C353AAE3CB5D}">
      <dgm:prSet/>
      <dgm:spPr/>
      <dgm:t>
        <a:bodyPr/>
        <a:lstStyle/>
        <a:p>
          <a:endParaRPr lang="en-AU" b="1">
            <a:solidFill>
              <a:schemeClr val="tx2"/>
            </a:solidFill>
            <a:latin typeface="Cambria" panose="02040503050406030204" pitchFamily="18" charset="0"/>
          </a:endParaRPr>
        </a:p>
      </dgm:t>
    </dgm:pt>
    <dgm:pt modelId="{F4A8EB71-A688-4D52-B735-89B4781CF837}" type="sibTrans" cxnId="{8922A46D-E2CF-4DC0-BE4E-C353AAE3CB5D}">
      <dgm:prSet/>
      <dgm:spPr/>
      <dgm:t>
        <a:bodyPr/>
        <a:lstStyle/>
        <a:p>
          <a:endParaRPr lang="en-AU" b="1">
            <a:solidFill>
              <a:schemeClr val="tx2"/>
            </a:solidFill>
            <a:latin typeface="Cambria" panose="02040503050406030204" pitchFamily="18" charset="0"/>
          </a:endParaRPr>
        </a:p>
      </dgm:t>
    </dgm:pt>
    <dgm:pt modelId="{535659E7-4B90-4EB6-B954-297227D7470F}">
      <dgm:prSet/>
      <dgm:spPr/>
      <dgm:t>
        <a:bodyPr/>
        <a:lstStyle/>
        <a:p>
          <a:r>
            <a:rPr lang="en-AU" b="1" dirty="0" smtClean="0">
              <a:latin typeface="Cambria" panose="02040503050406030204" pitchFamily="18" charset="0"/>
            </a:rPr>
            <a:t>Result</a:t>
          </a:r>
          <a:endParaRPr lang="en-AU" b="1" dirty="0">
            <a:latin typeface="Cambria" panose="02040503050406030204" pitchFamily="18" charset="0"/>
          </a:endParaRPr>
        </a:p>
      </dgm:t>
    </dgm:pt>
    <dgm:pt modelId="{44ACA185-E1AE-433F-B090-8505D7622321}" type="parTrans" cxnId="{DD686E8D-8D72-4206-B92C-D43DCD4A9945}">
      <dgm:prSet/>
      <dgm:spPr/>
      <dgm:t>
        <a:bodyPr/>
        <a:lstStyle/>
        <a:p>
          <a:endParaRPr lang="en-AU"/>
        </a:p>
      </dgm:t>
    </dgm:pt>
    <dgm:pt modelId="{8C23AAD3-19BD-4D70-B98B-BBF070F124B8}" type="sibTrans" cxnId="{DD686E8D-8D72-4206-B92C-D43DCD4A9945}">
      <dgm:prSet/>
      <dgm:spPr/>
      <dgm:t>
        <a:bodyPr/>
        <a:lstStyle/>
        <a:p>
          <a:endParaRPr lang="en-AU"/>
        </a:p>
      </dgm:t>
    </dgm:pt>
    <dgm:pt modelId="{DDF4CF10-C326-4D13-83E1-E41694CAF8BF}" type="pres">
      <dgm:prSet presAssocID="{A0BE231F-1CBC-4487-874D-A57D629386FD}" presName="Name0" presStyleCnt="0">
        <dgm:presLayoutVars>
          <dgm:dir/>
          <dgm:animLvl val="lvl"/>
          <dgm:resizeHandles val="exact"/>
        </dgm:presLayoutVars>
      </dgm:prSet>
      <dgm:spPr/>
    </dgm:pt>
    <dgm:pt modelId="{621CB8D2-0FCA-49C3-BE2E-D3E494283021}" type="pres">
      <dgm:prSet presAssocID="{5F55CE7D-4E33-4D40-A223-9636FEC8E98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4D46F75-06BB-45B2-889C-FD960A130C4F}" type="pres">
      <dgm:prSet presAssocID="{90DDE76F-2197-4FDD-9B76-2A7F039AD16A}" presName="parTxOnlySpace" presStyleCnt="0"/>
      <dgm:spPr/>
    </dgm:pt>
    <dgm:pt modelId="{F45ED060-C0A7-497B-9D02-A56D3B45D578}" type="pres">
      <dgm:prSet presAssocID="{B3C69744-8852-42CE-A6F2-BD94D1A9436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1445194-A1A7-46FC-9FCB-4D0A78D2F9A2}" type="pres">
      <dgm:prSet presAssocID="{7B0A1EE6-8164-4542-8380-A1A2EC328050}" presName="parTxOnlySpace" presStyleCnt="0"/>
      <dgm:spPr/>
    </dgm:pt>
    <dgm:pt modelId="{6F38C951-D826-4C7B-8CB0-71CFD98D1CAC}" type="pres">
      <dgm:prSet presAssocID="{AD308E2A-D3B1-43C1-AE78-94B0663B547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65300C7-C2BC-4492-BCD5-CB2067EC7711}" type="pres">
      <dgm:prSet presAssocID="{91181328-CA5D-48E3-A561-1187B8F6D186}" presName="parTxOnlySpace" presStyleCnt="0"/>
      <dgm:spPr/>
    </dgm:pt>
    <dgm:pt modelId="{5A11A8D3-B862-4DFE-B017-D68AED2095C1}" type="pres">
      <dgm:prSet presAssocID="{66490A1B-AD2E-41B3-887D-E7C38BFCC971}" presName="parTxOnly" presStyleLbl="node1" presStyleIdx="3" presStyleCnt="5" custScaleX="1133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213C192-1BBF-4812-8F01-CE233A300C64}" type="pres">
      <dgm:prSet presAssocID="{F4A8EB71-A688-4D52-B735-89B4781CF837}" presName="parTxOnlySpace" presStyleCnt="0"/>
      <dgm:spPr/>
    </dgm:pt>
    <dgm:pt modelId="{B8B50A11-00D2-4464-AB22-2C87B3206836}" type="pres">
      <dgm:prSet presAssocID="{535659E7-4B90-4EB6-B954-297227D7470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828AD409-E3E8-4882-9CD7-943B236BA2F0}" type="presOf" srcId="{535659E7-4B90-4EB6-B954-297227D7470F}" destId="{B8B50A11-00D2-4464-AB22-2C87B3206836}" srcOrd="0" destOrd="0" presId="urn:microsoft.com/office/officeart/2005/8/layout/chevron1"/>
    <dgm:cxn modelId="{47DD7432-AF18-451A-ADDE-6AA1C478AEC5}" srcId="{A0BE231F-1CBC-4487-874D-A57D629386FD}" destId="{5F55CE7D-4E33-4D40-A223-9636FEC8E984}" srcOrd="0" destOrd="0" parTransId="{272677A1-4C14-4CF5-9E1C-9171DB52F3A4}" sibTransId="{90DDE76F-2197-4FDD-9B76-2A7F039AD16A}"/>
    <dgm:cxn modelId="{3F7C43BE-F358-4EDF-B40F-82009110668B}" type="presOf" srcId="{5F55CE7D-4E33-4D40-A223-9636FEC8E984}" destId="{621CB8D2-0FCA-49C3-BE2E-D3E494283021}" srcOrd="0" destOrd="0" presId="urn:microsoft.com/office/officeart/2005/8/layout/chevron1"/>
    <dgm:cxn modelId="{98D02CE4-BA12-496B-A5FF-69C72C21FAB7}" type="presOf" srcId="{A0BE231F-1CBC-4487-874D-A57D629386FD}" destId="{DDF4CF10-C326-4D13-83E1-E41694CAF8BF}" srcOrd="0" destOrd="0" presId="urn:microsoft.com/office/officeart/2005/8/layout/chevron1"/>
    <dgm:cxn modelId="{C95A1B1A-2DF0-49F9-AD3E-D97EBFE28015}" type="presOf" srcId="{B3C69744-8852-42CE-A6F2-BD94D1A9436A}" destId="{F45ED060-C0A7-497B-9D02-A56D3B45D578}" srcOrd="0" destOrd="0" presId="urn:microsoft.com/office/officeart/2005/8/layout/chevron1"/>
    <dgm:cxn modelId="{6BEB91B8-94B1-460C-8565-DB67D19F798D}" type="presOf" srcId="{AD308E2A-D3B1-43C1-AE78-94B0663B5475}" destId="{6F38C951-D826-4C7B-8CB0-71CFD98D1CAC}" srcOrd="0" destOrd="0" presId="urn:microsoft.com/office/officeart/2005/8/layout/chevron1"/>
    <dgm:cxn modelId="{8922A46D-E2CF-4DC0-BE4E-C353AAE3CB5D}" srcId="{A0BE231F-1CBC-4487-874D-A57D629386FD}" destId="{66490A1B-AD2E-41B3-887D-E7C38BFCC971}" srcOrd="3" destOrd="0" parTransId="{BF28D3B4-A615-4F83-8361-DADCF3CE284D}" sibTransId="{F4A8EB71-A688-4D52-B735-89B4781CF837}"/>
    <dgm:cxn modelId="{9D497368-D5BB-4F59-A748-6A37F9B970E3}" srcId="{A0BE231F-1CBC-4487-874D-A57D629386FD}" destId="{B3C69744-8852-42CE-A6F2-BD94D1A9436A}" srcOrd="1" destOrd="0" parTransId="{1C4BD9BA-6295-4429-82CB-50911DE331D6}" sibTransId="{7B0A1EE6-8164-4542-8380-A1A2EC328050}"/>
    <dgm:cxn modelId="{DD686E8D-8D72-4206-B92C-D43DCD4A9945}" srcId="{A0BE231F-1CBC-4487-874D-A57D629386FD}" destId="{535659E7-4B90-4EB6-B954-297227D7470F}" srcOrd="4" destOrd="0" parTransId="{44ACA185-E1AE-433F-B090-8505D7622321}" sibTransId="{8C23AAD3-19BD-4D70-B98B-BBF070F124B8}"/>
    <dgm:cxn modelId="{DD6567B8-DD2F-4266-B1B5-A280B138B913}" srcId="{A0BE231F-1CBC-4487-874D-A57D629386FD}" destId="{AD308E2A-D3B1-43C1-AE78-94B0663B5475}" srcOrd="2" destOrd="0" parTransId="{A796AFB4-EB6E-4E97-9B48-9D42930F7CB7}" sibTransId="{91181328-CA5D-48E3-A561-1187B8F6D186}"/>
    <dgm:cxn modelId="{1D2357AF-C71A-48EB-8D65-12E0A4F8C3BD}" type="presOf" srcId="{66490A1B-AD2E-41B3-887D-E7C38BFCC971}" destId="{5A11A8D3-B862-4DFE-B017-D68AED2095C1}" srcOrd="0" destOrd="0" presId="urn:microsoft.com/office/officeart/2005/8/layout/chevron1"/>
    <dgm:cxn modelId="{B690635A-C46D-461E-B889-505C4DDB4DD8}" type="presParOf" srcId="{DDF4CF10-C326-4D13-83E1-E41694CAF8BF}" destId="{621CB8D2-0FCA-49C3-BE2E-D3E494283021}" srcOrd="0" destOrd="0" presId="urn:microsoft.com/office/officeart/2005/8/layout/chevron1"/>
    <dgm:cxn modelId="{388CEF2F-107D-444E-9F73-1C89BD11AA0B}" type="presParOf" srcId="{DDF4CF10-C326-4D13-83E1-E41694CAF8BF}" destId="{E4D46F75-06BB-45B2-889C-FD960A130C4F}" srcOrd="1" destOrd="0" presId="urn:microsoft.com/office/officeart/2005/8/layout/chevron1"/>
    <dgm:cxn modelId="{09909409-70BE-4955-8384-1E9F994CFCD4}" type="presParOf" srcId="{DDF4CF10-C326-4D13-83E1-E41694CAF8BF}" destId="{F45ED060-C0A7-497B-9D02-A56D3B45D578}" srcOrd="2" destOrd="0" presId="urn:microsoft.com/office/officeart/2005/8/layout/chevron1"/>
    <dgm:cxn modelId="{8BB056E8-A899-4CA6-BEEE-5CAB0D004C6B}" type="presParOf" srcId="{DDF4CF10-C326-4D13-83E1-E41694CAF8BF}" destId="{21445194-A1A7-46FC-9FCB-4D0A78D2F9A2}" srcOrd="3" destOrd="0" presId="urn:microsoft.com/office/officeart/2005/8/layout/chevron1"/>
    <dgm:cxn modelId="{6CA5C12F-BC1D-4C8B-B7F8-74DFDEE4E1B5}" type="presParOf" srcId="{DDF4CF10-C326-4D13-83E1-E41694CAF8BF}" destId="{6F38C951-D826-4C7B-8CB0-71CFD98D1CAC}" srcOrd="4" destOrd="0" presId="urn:microsoft.com/office/officeart/2005/8/layout/chevron1"/>
    <dgm:cxn modelId="{686A60ED-B91D-4B18-A8CE-42E0DCC56BD2}" type="presParOf" srcId="{DDF4CF10-C326-4D13-83E1-E41694CAF8BF}" destId="{365300C7-C2BC-4492-BCD5-CB2067EC7711}" srcOrd="5" destOrd="0" presId="urn:microsoft.com/office/officeart/2005/8/layout/chevron1"/>
    <dgm:cxn modelId="{24FBDE7B-8D7C-455E-B62F-BB0C97CE441F}" type="presParOf" srcId="{DDF4CF10-C326-4D13-83E1-E41694CAF8BF}" destId="{5A11A8D3-B862-4DFE-B017-D68AED2095C1}" srcOrd="6" destOrd="0" presId="urn:microsoft.com/office/officeart/2005/8/layout/chevron1"/>
    <dgm:cxn modelId="{4BF489A1-EC1F-46D4-8A9D-2C4CABE7A78F}" type="presParOf" srcId="{DDF4CF10-C326-4D13-83E1-E41694CAF8BF}" destId="{B213C192-1BBF-4812-8F01-CE233A300C64}" srcOrd="7" destOrd="0" presId="urn:microsoft.com/office/officeart/2005/8/layout/chevron1"/>
    <dgm:cxn modelId="{8F3FFD30-ECAD-4CC2-9FB1-72B405F43DE1}" type="presParOf" srcId="{DDF4CF10-C326-4D13-83E1-E41694CAF8BF}" destId="{B8B50A11-00D2-4464-AB22-2C87B320683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12FAB-F120-46BB-98AA-492D36F68545}" type="doc">
      <dgm:prSet loTypeId="urn:microsoft.com/office/officeart/2005/8/layout/bList2" loCatId="list" qsTypeId="urn:microsoft.com/office/officeart/2005/8/quickstyle/simple1" qsCatId="simple" csTypeId="urn:microsoft.com/office/officeart/2005/8/colors/accent0_3" csCatId="mainScheme" phldr="1"/>
      <dgm:spPr/>
    </dgm:pt>
    <dgm:pt modelId="{96DF31DB-DDEB-4019-8C89-9AE58C870B5A}">
      <dgm:prSet phldrT="[Text]" custT="1"/>
      <dgm:spPr/>
      <dgm:t>
        <a:bodyPr/>
        <a:lstStyle/>
        <a:p>
          <a:r>
            <a:rPr lang="en-AU" sz="1600" b="1" dirty="0" smtClean="0">
              <a:latin typeface="Cambria" panose="02040503050406030204" pitchFamily="18" charset="0"/>
            </a:rPr>
            <a:t>Random Targeting</a:t>
          </a:r>
          <a:endParaRPr lang="en-AU" sz="1600" b="1" dirty="0">
            <a:latin typeface="Cambria" panose="02040503050406030204" pitchFamily="18" charset="0"/>
          </a:endParaRPr>
        </a:p>
      </dgm:t>
    </dgm:pt>
    <dgm:pt modelId="{2A710F0F-E4E9-4C67-AD8A-8C97B06B5B98}" type="parTrans" cxnId="{95D3E6DA-D63C-451B-9415-D603AD1CCDD6}">
      <dgm:prSet/>
      <dgm:spPr/>
      <dgm:t>
        <a:bodyPr/>
        <a:lstStyle/>
        <a:p>
          <a:endParaRPr lang="en-AU" b="1">
            <a:latin typeface="Cambria" panose="02040503050406030204" pitchFamily="18" charset="0"/>
          </a:endParaRPr>
        </a:p>
      </dgm:t>
    </dgm:pt>
    <dgm:pt modelId="{DDA5E9C7-0C3E-4A92-A88C-377AB17DE9B7}" type="sibTrans" cxnId="{95D3E6DA-D63C-451B-9415-D603AD1CCDD6}">
      <dgm:prSet/>
      <dgm:spPr/>
      <dgm:t>
        <a:bodyPr/>
        <a:lstStyle/>
        <a:p>
          <a:endParaRPr lang="en-AU" b="1">
            <a:latin typeface="Cambria" panose="02040503050406030204" pitchFamily="18" charset="0"/>
          </a:endParaRPr>
        </a:p>
      </dgm:t>
    </dgm:pt>
    <dgm:pt modelId="{7A117027-E98B-41E8-B3BF-5E96A3928742}">
      <dgm:prSet phldrT="[Text]" custT="1"/>
      <dgm:spPr/>
      <dgm:t>
        <a:bodyPr/>
        <a:lstStyle/>
        <a:p>
          <a:r>
            <a:rPr lang="en-AU" sz="1600" b="1" dirty="0" smtClean="0">
              <a:latin typeface="Cambria" panose="02040503050406030204" pitchFamily="18" charset="0"/>
            </a:rPr>
            <a:t>Selective Targeting</a:t>
          </a:r>
          <a:endParaRPr lang="en-AU" sz="1600" b="1" dirty="0">
            <a:latin typeface="Cambria" panose="02040503050406030204" pitchFamily="18" charset="0"/>
          </a:endParaRPr>
        </a:p>
      </dgm:t>
    </dgm:pt>
    <dgm:pt modelId="{31308CB3-F0D9-4939-A90F-F532BAC70FB1}" type="parTrans" cxnId="{E420A804-2A7D-4E68-8B84-2EEBDBFC1866}">
      <dgm:prSet/>
      <dgm:spPr/>
      <dgm:t>
        <a:bodyPr/>
        <a:lstStyle/>
        <a:p>
          <a:endParaRPr lang="en-AU" b="1">
            <a:latin typeface="Cambria" panose="02040503050406030204" pitchFamily="18" charset="0"/>
          </a:endParaRPr>
        </a:p>
      </dgm:t>
    </dgm:pt>
    <dgm:pt modelId="{0142972F-AEFF-4C3B-B2B9-09B5EF0BD437}" type="sibTrans" cxnId="{E420A804-2A7D-4E68-8B84-2EEBDBFC1866}">
      <dgm:prSet/>
      <dgm:spPr/>
      <dgm:t>
        <a:bodyPr/>
        <a:lstStyle/>
        <a:p>
          <a:endParaRPr lang="en-AU" b="1">
            <a:latin typeface="Cambria" panose="02040503050406030204" pitchFamily="18" charset="0"/>
          </a:endParaRPr>
        </a:p>
      </dgm:t>
    </dgm:pt>
    <dgm:pt modelId="{79CBAA16-1F62-44DB-9496-419EC59C4320}">
      <dgm:prSet custT="1"/>
      <dgm:spPr/>
      <dgm:t>
        <a:bodyPr/>
        <a:lstStyle/>
        <a:p>
          <a:pPr algn="ctr"/>
          <a:r>
            <a:rPr lang="en-AU" sz="1300" b="1" dirty="0" smtClean="0">
              <a:solidFill>
                <a:schemeClr val="bg1"/>
              </a:solidFill>
              <a:latin typeface="Cambria" panose="02040503050406030204" pitchFamily="18" charset="0"/>
            </a:rPr>
            <a:t> Campaign went out to the entire 8K customers, company is likely to incur losses</a:t>
          </a:r>
          <a:endParaRPr lang="en-AU" sz="1300" b="1" dirty="0">
            <a:solidFill>
              <a:schemeClr val="bg1"/>
            </a:solidFill>
            <a:latin typeface="Cambria" panose="02040503050406030204" pitchFamily="18" charset="0"/>
          </a:endParaRPr>
        </a:p>
      </dgm:t>
    </dgm:pt>
    <dgm:pt modelId="{15C61FD4-0F60-4911-A2E2-DD881E9D9D4F}" type="parTrans" cxnId="{61CD285B-2F6B-40B2-A857-D90053B5872C}">
      <dgm:prSet/>
      <dgm:spPr/>
      <dgm:t>
        <a:bodyPr/>
        <a:lstStyle/>
        <a:p>
          <a:endParaRPr lang="en-AU" b="1"/>
        </a:p>
      </dgm:t>
    </dgm:pt>
    <dgm:pt modelId="{642755D3-2356-459B-97D1-637C6109C8AD}" type="sibTrans" cxnId="{61CD285B-2F6B-40B2-A857-D90053B5872C}">
      <dgm:prSet/>
      <dgm:spPr/>
      <dgm:t>
        <a:bodyPr/>
        <a:lstStyle/>
        <a:p>
          <a:endParaRPr lang="en-AU" b="1"/>
        </a:p>
      </dgm:t>
    </dgm:pt>
    <dgm:pt modelId="{74356CFA-88C7-40E1-B524-FC5C2F9A90E5}">
      <dgm:prSet custT="1"/>
      <dgm:spPr/>
      <dgm:t>
        <a:bodyPr/>
        <a:lstStyle/>
        <a:p>
          <a:pPr algn="ctr"/>
          <a:r>
            <a:rPr lang="en-AU" sz="1300" b="1" dirty="0" smtClean="0">
              <a:solidFill>
                <a:schemeClr val="bg1"/>
              </a:solidFill>
              <a:latin typeface="Cambria" panose="02040503050406030204" pitchFamily="18" charset="0"/>
            </a:rPr>
            <a:t>Selecting customers based on top decile(s) can maximise company’s profit</a:t>
          </a:r>
          <a:endParaRPr lang="en-AU" sz="1300" b="1" dirty="0">
            <a:solidFill>
              <a:schemeClr val="bg1"/>
            </a:solidFill>
            <a:latin typeface="Cambria" panose="02040503050406030204" pitchFamily="18" charset="0"/>
          </a:endParaRPr>
        </a:p>
      </dgm:t>
    </dgm:pt>
    <dgm:pt modelId="{6178225D-8831-4CE7-BEBC-E1262847D584}" type="parTrans" cxnId="{43577468-CFDD-46CF-A2FA-403AB091172C}">
      <dgm:prSet/>
      <dgm:spPr/>
      <dgm:t>
        <a:bodyPr/>
        <a:lstStyle/>
        <a:p>
          <a:endParaRPr lang="en-AU" b="1"/>
        </a:p>
      </dgm:t>
    </dgm:pt>
    <dgm:pt modelId="{B3CB6B4C-4CAF-4AFF-BEB9-D995EECFA466}" type="sibTrans" cxnId="{43577468-CFDD-46CF-A2FA-403AB091172C}">
      <dgm:prSet/>
      <dgm:spPr/>
      <dgm:t>
        <a:bodyPr/>
        <a:lstStyle/>
        <a:p>
          <a:endParaRPr lang="en-AU" b="1"/>
        </a:p>
      </dgm:t>
    </dgm:pt>
    <dgm:pt modelId="{649E3A7B-BD9C-4205-9024-0CF56DCD8DA7}" type="pres">
      <dgm:prSet presAssocID="{A0812FAB-F120-46BB-98AA-492D36F68545}" presName="diagram" presStyleCnt="0">
        <dgm:presLayoutVars>
          <dgm:dir/>
          <dgm:animLvl val="lvl"/>
          <dgm:resizeHandles val="exact"/>
        </dgm:presLayoutVars>
      </dgm:prSet>
      <dgm:spPr/>
    </dgm:pt>
    <dgm:pt modelId="{C62EA5EA-D7D7-4DBE-B3A9-80F9D72D2FD6}" type="pres">
      <dgm:prSet presAssocID="{96DF31DB-DDEB-4019-8C89-9AE58C870B5A}" presName="compNode" presStyleCnt="0"/>
      <dgm:spPr/>
    </dgm:pt>
    <dgm:pt modelId="{629F4FB4-3BE6-4327-8185-9E07A4B2151C}" type="pres">
      <dgm:prSet presAssocID="{96DF31DB-DDEB-4019-8C89-9AE58C870B5A}" presName="childRect" presStyleLbl="bgAcc1" presStyleIdx="0" presStyleCnt="2" custScaleX="11009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DAE558F-C6DB-4DDB-9078-ED2959856EB1}" type="pres">
      <dgm:prSet presAssocID="{96DF31DB-DDEB-4019-8C89-9AE58C870B5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1D5F638-4772-4F08-B8FD-B59BA232FE39}" type="pres">
      <dgm:prSet presAssocID="{96DF31DB-DDEB-4019-8C89-9AE58C870B5A}" presName="parentRect" presStyleLbl="alignNode1" presStyleIdx="0" presStyleCnt="2" custScaleX="110095"/>
      <dgm:spPr/>
      <dgm:t>
        <a:bodyPr/>
        <a:lstStyle/>
        <a:p>
          <a:endParaRPr lang="en-AU"/>
        </a:p>
      </dgm:t>
    </dgm:pt>
    <dgm:pt modelId="{F2448FA3-A08D-4FBF-8FCE-9E03EBE34B7B}" type="pres">
      <dgm:prSet presAssocID="{96DF31DB-DDEB-4019-8C89-9AE58C870B5A}" presName="adorn" presStyleLbl="fgAccFollowNode1" presStyleIdx="0" presStyleCnt="2" custLinFactNeighborX="1644" custLinFactNeighborY="-1576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1C10F741-C2E9-4A20-BFAC-3727AB3B2DAE}" type="pres">
      <dgm:prSet presAssocID="{DDA5E9C7-0C3E-4A92-A88C-377AB17DE9B7}" presName="sibTrans" presStyleLbl="sibTrans2D1" presStyleIdx="0" presStyleCnt="0"/>
      <dgm:spPr/>
      <dgm:t>
        <a:bodyPr/>
        <a:lstStyle/>
        <a:p>
          <a:endParaRPr lang="en-AU"/>
        </a:p>
      </dgm:t>
    </dgm:pt>
    <dgm:pt modelId="{09E3D419-1020-4E79-96B9-E33D7D59F04E}" type="pres">
      <dgm:prSet presAssocID="{7A117027-E98B-41E8-B3BF-5E96A3928742}" presName="compNode" presStyleCnt="0"/>
      <dgm:spPr/>
    </dgm:pt>
    <dgm:pt modelId="{4735B009-DB6F-4E6C-9345-480D126B59DC}" type="pres">
      <dgm:prSet presAssocID="{7A117027-E98B-41E8-B3BF-5E96A3928742}" presName="childRect" presStyleLbl="bgAcc1" presStyleIdx="1" presStyleCnt="2" custScaleX="11000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6307C5E-A802-490E-91AB-CCCDB4939628}" type="pres">
      <dgm:prSet presAssocID="{7A117027-E98B-41E8-B3BF-5E96A392874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07F5A81-1A84-4BF5-B4D9-F45BD0406DEC}" type="pres">
      <dgm:prSet presAssocID="{7A117027-E98B-41E8-B3BF-5E96A3928742}" presName="parentRect" presStyleLbl="alignNode1" presStyleIdx="1" presStyleCnt="2" custScaleX="110005"/>
      <dgm:spPr/>
      <dgm:t>
        <a:bodyPr/>
        <a:lstStyle/>
        <a:p>
          <a:endParaRPr lang="en-AU"/>
        </a:p>
      </dgm:t>
    </dgm:pt>
    <dgm:pt modelId="{DA9050E9-F024-4C3D-B80B-F1B4E4E21BE3}" type="pres">
      <dgm:prSet presAssocID="{7A117027-E98B-41E8-B3BF-5E96A3928742}" presName="adorn" presStyleLbl="fgAccFollowNode1" presStyleIdx="1" presStyleCnt="2" custLinFactNeighborX="-5631" custLinFactNeighborY="-642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</dgm:ptLst>
  <dgm:cxnLst>
    <dgm:cxn modelId="{E420A804-2A7D-4E68-8B84-2EEBDBFC1866}" srcId="{A0812FAB-F120-46BB-98AA-492D36F68545}" destId="{7A117027-E98B-41E8-B3BF-5E96A3928742}" srcOrd="1" destOrd="0" parTransId="{31308CB3-F0D9-4939-A90F-F532BAC70FB1}" sibTransId="{0142972F-AEFF-4C3B-B2B9-09B5EF0BD437}"/>
    <dgm:cxn modelId="{5BC7C4F7-6C91-4B87-8E07-27C7D8A66550}" type="presOf" srcId="{79CBAA16-1F62-44DB-9496-419EC59C4320}" destId="{629F4FB4-3BE6-4327-8185-9E07A4B2151C}" srcOrd="0" destOrd="0" presId="urn:microsoft.com/office/officeart/2005/8/layout/bList2"/>
    <dgm:cxn modelId="{179E4A51-56FE-407B-8799-F440B27D438E}" type="presOf" srcId="{96DF31DB-DDEB-4019-8C89-9AE58C870B5A}" destId="{ADAE558F-C6DB-4DDB-9078-ED2959856EB1}" srcOrd="0" destOrd="0" presId="urn:microsoft.com/office/officeart/2005/8/layout/bList2"/>
    <dgm:cxn modelId="{C712D8DC-48DD-43B5-94A2-DF05D8F6C007}" type="presOf" srcId="{74356CFA-88C7-40E1-B524-FC5C2F9A90E5}" destId="{4735B009-DB6F-4E6C-9345-480D126B59DC}" srcOrd="0" destOrd="0" presId="urn:microsoft.com/office/officeart/2005/8/layout/bList2"/>
    <dgm:cxn modelId="{95D3E6DA-D63C-451B-9415-D603AD1CCDD6}" srcId="{A0812FAB-F120-46BB-98AA-492D36F68545}" destId="{96DF31DB-DDEB-4019-8C89-9AE58C870B5A}" srcOrd="0" destOrd="0" parTransId="{2A710F0F-E4E9-4C67-AD8A-8C97B06B5B98}" sibTransId="{DDA5E9C7-0C3E-4A92-A88C-377AB17DE9B7}"/>
    <dgm:cxn modelId="{802338A7-CDE4-431E-B841-3ACD852CAFE6}" type="presOf" srcId="{DDA5E9C7-0C3E-4A92-A88C-377AB17DE9B7}" destId="{1C10F741-C2E9-4A20-BFAC-3727AB3B2DAE}" srcOrd="0" destOrd="0" presId="urn:microsoft.com/office/officeart/2005/8/layout/bList2"/>
    <dgm:cxn modelId="{34C15D7E-8E53-4742-9E23-B7AC01158AAD}" type="presOf" srcId="{96DF31DB-DDEB-4019-8C89-9AE58C870B5A}" destId="{D1D5F638-4772-4F08-B8FD-B59BA232FE39}" srcOrd="1" destOrd="0" presId="urn:microsoft.com/office/officeart/2005/8/layout/bList2"/>
    <dgm:cxn modelId="{6A9F70C2-1F7E-40B3-A500-C908902C58A4}" type="presOf" srcId="{7A117027-E98B-41E8-B3BF-5E96A3928742}" destId="{A6307C5E-A802-490E-91AB-CCCDB4939628}" srcOrd="0" destOrd="0" presId="urn:microsoft.com/office/officeart/2005/8/layout/bList2"/>
    <dgm:cxn modelId="{F4634C41-8323-4EB1-817F-23F87B9E1B23}" type="presOf" srcId="{7A117027-E98B-41E8-B3BF-5E96A3928742}" destId="{807F5A81-1A84-4BF5-B4D9-F45BD0406DEC}" srcOrd="1" destOrd="0" presId="urn:microsoft.com/office/officeart/2005/8/layout/bList2"/>
    <dgm:cxn modelId="{43577468-CFDD-46CF-A2FA-403AB091172C}" srcId="{7A117027-E98B-41E8-B3BF-5E96A3928742}" destId="{74356CFA-88C7-40E1-B524-FC5C2F9A90E5}" srcOrd="0" destOrd="0" parTransId="{6178225D-8831-4CE7-BEBC-E1262847D584}" sibTransId="{B3CB6B4C-4CAF-4AFF-BEB9-D995EECFA466}"/>
    <dgm:cxn modelId="{A89E006D-CA61-4A92-B2D3-03AECE2DB327}" type="presOf" srcId="{A0812FAB-F120-46BB-98AA-492D36F68545}" destId="{649E3A7B-BD9C-4205-9024-0CF56DCD8DA7}" srcOrd="0" destOrd="0" presId="urn:microsoft.com/office/officeart/2005/8/layout/bList2"/>
    <dgm:cxn modelId="{61CD285B-2F6B-40B2-A857-D90053B5872C}" srcId="{96DF31DB-DDEB-4019-8C89-9AE58C870B5A}" destId="{79CBAA16-1F62-44DB-9496-419EC59C4320}" srcOrd="0" destOrd="0" parTransId="{15C61FD4-0F60-4911-A2E2-DD881E9D9D4F}" sibTransId="{642755D3-2356-459B-97D1-637C6109C8AD}"/>
    <dgm:cxn modelId="{36D9FF01-3BA7-4FAF-81E1-3536E2E1610E}" type="presParOf" srcId="{649E3A7B-BD9C-4205-9024-0CF56DCD8DA7}" destId="{C62EA5EA-D7D7-4DBE-B3A9-80F9D72D2FD6}" srcOrd="0" destOrd="0" presId="urn:microsoft.com/office/officeart/2005/8/layout/bList2"/>
    <dgm:cxn modelId="{1F842A1D-4FD8-4FF9-A1BD-E89BDE1B6DE3}" type="presParOf" srcId="{C62EA5EA-D7D7-4DBE-B3A9-80F9D72D2FD6}" destId="{629F4FB4-3BE6-4327-8185-9E07A4B2151C}" srcOrd="0" destOrd="0" presId="urn:microsoft.com/office/officeart/2005/8/layout/bList2"/>
    <dgm:cxn modelId="{A61640F3-F661-4A07-8C94-AB8511B23C63}" type="presParOf" srcId="{C62EA5EA-D7D7-4DBE-B3A9-80F9D72D2FD6}" destId="{ADAE558F-C6DB-4DDB-9078-ED2959856EB1}" srcOrd="1" destOrd="0" presId="urn:microsoft.com/office/officeart/2005/8/layout/bList2"/>
    <dgm:cxn modelId="{46C957EB-472C-4C03-8FB6-36F6C41F02DF}" type="presParOf" srcId="{C62EA5EA-D7D7-4DBE-B3A9-80F9D72D2FD6}" destId="{D1D5F638-4772-4F08-B8FD-B59BA232FE39}" srcOrd="2" destOrd="0" presId="urn:microsoft.com/office/officeart/2005/8/layout/bList2"/>
    <dgm:cxn modelId="{AA219504-691E-418B-A1D7-EB4944B8F01C}" type="presParOf" srcId="{C62EA5EA-D7D7-4DBE-B3A9-80F9D72D2FD6}" destId="{F2448FA3-A08D-4FBF-8FCE-9E03EBE34B7B}" srcOrd="3" destOrd="0" presId="urn:microsoft.com/office/officeart/2005/8/layout/bList2"/>
    <dgm:cxn modelId="{38C3535B-295D-42E9-A2BB-1BCC5C362F76}" type="presParOf" srcId="{649E3A7B-BD9C-4205-9024-0CF56DCD8DA7}" destId="{1C10F741-C2E9-4A20-BFAC-3727AB3B2DAE}" srcOrd="1" destOrd="0" presId="urn:microsoft.com/office/officeart/2005/8/layout/bList2"/>
    <dgm:cxn modelId="{EDDB2912-3053-463D-804C-108F69256D15}" type="presParOf" srcId="{649E3A7B-BD9C-4205-9024-0CF56DCD8DA7}" destId="{09E3D419-1020-4E79-96B9-E33D7D59F04E}" srcOrd="2" destOrd="0" presId="urn:microsoft.com/office/officeart/2005/8/layout/bList2"/>
    <dgm:cxn modelId="{81103080-447A-4F8B-A3CF-C4FAC6B5F210}" type="presParOf" srcId="{09E3D419-1020-4E79-96B9-E33D7D59F04E}" destId="{4735B009-DB6F-4E6C-9345-480D126B59DC}" srcOrd="0" destOrd="0" presId="urn:microsoft.com/office/officeart/2005/8/layout/bList2"/>
    <dgm:cxn modelId="{2CD92392-0B53-4F0A-8CEC-2E186EFE9098}" type="presParOf" srcId="{09E3D419-1020-4E79-96B9-E33D7D59F04E}" destId="{A6307C5E-A802-490E-91AB-CCCDB4939628}" srcOrd="1" destOrd="0" presId="urn:microsoft.com/office/officeart/2005/8/layout/bList2"/>
    <dgm:cxn modelId="{9631777C-B465-491E-A5FA-988CA7B5F636}" type="presParOf" srcId="{09E3D419-1020-4E79-96B9-E33D7D59F04E}" destId="{807F5A81-1A84-4BF5-B4D9-F45BD0406DEC}" srcOrd="2" destOrd="0" presId="urn:microsoft.com/office/officeart/2005/8/layout/bList2"/>
    <dgm:cxn modelId="{191F986E-7F44-4F23-9ACE-9E949BD6C8F8}" type="presParOf" srcId="{09E3D419-1020-4E79-96B9-E33D7D59F04E}" destId="{DA9050E9-F024-4C3D-B80B-F1B4E4E21BE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CB8D2-0FCA-49C3-BE2E-D3E494283021}">
      <dsp:nvSpPr>
        <dsp:cNvPr id="0" name=""/>
        <dsp:cNvSpPr/>
      </dsp:nvSpPr>
      <dsp:spPr>
        <a:xfrm>
          <a:off x="1406" y="323145"/>
          <a:ext cx="1571000" cy="6284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1" kern="1200" dirty="0" smtClean="0">
              <a:solidFill>
                <a:schemeClr val="tx2"/>
              </a:solidFill>
              <a:latin typeface="Cambria" panose="02040503050406030204" pitchFamily="18" charset="0"/>
            </a:rPr>
            <a:t>Get</a:t>
          </a:r>
          <a:endParaRPr lang="en-AU" sz="1800" b="1" kern="1200" dirty="0">
            <a:solidFill>
              <a:schemeClr val="tx2"/>
            </a:solidFill>
            <a:latin typeface="Cambria" panose="02040503050406030204" pitchFamily="18" charset="0"/>
          </a:endParaRPr>
        </a:p>
      </dsp:txBody>
      <dsp:txXfrm>
        <a:off x="315606" y="323145"/>
        <a:ext cx="942600" cy="628400"/>
      </dsp:txXfrm>
    </dsp:sp>
    <dsp:sp modelId="{F45ED060-C0A7-497B-9D02-A56D3B45D578}">
      <dsp:nvSpPr>
        <dsp:cNvPr id="0" name=""/>
        <dsp:cNvSpPr/>
      </dsp:nvSpPr>
      <dsp:spPr>
        <a:xfrm>
          <a:off x="1415306" y="323145"/>
          <a:ext cx="1571000" cy="628400"/>
        </a:xfrm>
        <a:prstGeom prst="chevron">
          <a:avLst/>
        </a:prstGeom>
        <a:solidFill>
          <a:schemeClr val="accent5">
            <a:hueOff val="814256"/>
            <a:satOff val="2799"/>
            <a:lumOff val="-13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1" kern="1200" smtClean="0">
              <a:latin typeface="Cambria" panose="02040503050406030204" pitchFamily="18" charset="0"/>
            </a:rPr>
            <a:t>Cleanse</a:t>
          </a:r>
          <a:endParaRPr lang="en-AU" sz="1800" b="1" kern="1200" dirty="0">
            <a:latin typeface="Cambria" panose="02040503050406030204" pitchFamily="18" charset="0"/>
          </a:endParaRPr>
        </a:p>
      </dsp:txBody>
      <dsp:txXfrm>
        <a:off x="1729506" y="323145"/>
        <a:ext cx="942600" cy="628400"/>
      </dsp:txXfrm>
    </dsp:sp>
    <dsp:sp modelId="{6F38C951-D826-4C7B-8CB0-71CFD98D1CAC}">
      <dsp:nvSpPr>
        <dsp:cNvPr id="0" name=""/>
        <dsp:cNvSpPr/>
      </dsp:nvSpPr>
      <dsp:spPr>
        <a:xfrm>
          <a:off x="2829206" y="323145"/>
          <a:ext cx="1571000" cy="628400"/>
        </a:xfrm>
        <a:prstGeom prst="chevron">
          <a:avLst/>
        </a:prstGeom>
        <a:solidFill>
          <a:schemeClr val="accent5">
            <a:hueOff val="1628512"/>
            <a:satOff val="5598"/>
            <a:lumOff val="-2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1" kern="1200" smtClean="0">
              <a:latin typeface="Cambria" panose="02040503050406030204" pitchFamily="18" charset="0"/>
            </a:rPr>
            <a:t>Explore</a:t>
          </a:r>
          <a:endParaRPr lang="en-AU" sz="1800" b="1" kern="1200" dirty="0">
            <a:latin typeface="Cambria" panose="02040503050406030204" pitchFamily="18" charset="0"/>
          </a:endParaRPr>
        </a:p>
      </dsp:txBody>
      <dsp:txXfrm>
        <a:off x="3143406" y="323145"/>
        <a:ext cx="942600" cy="628400"/>
      </dsp:txXfrm>
    </dsp:sp>
    <dsp:sp modelId="{5A11A8D3-B862-4DFE-B017-D68AED2095C1}">
      <dsp:nvSpPr>
        <dsp:cNvPr id="0" name=""/>
        <dsp:cNvSpPr/>
      </dsp:nvSpPr>
      <dsp:spPr>
        <a:xfrm>
          <a:off x="4243106" y="323145"/>
          <a:ext cx="1780681" cy="628400"/>
        </a:xfrm>
        <a:prstGeom prst="chevron">
          <a:avLst/>
        </a:prstGeom>
        <a:solidFill>
          <a:schemeClr val="accent5">
            <a:hueOff val="2442768"/>
            <a:satOff val="8397"/>
            <a:lumOff val="-402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1" kern="1200" dirty="0" smtClean="0">
              <a:latin typeface="Cambria" panose="02040503050406030204" pitchFamily="18" charset="0"/>
            </a:rPr>
            <a:t>Model</a:t>
          </a:r>
          <a:endParaRPr lang="en-AU" sz="1800" b="1" kern="1200" dirty="0">
            <a:latin typeface="Cambria" panose="02040503050406030204" pitchFamily="18" charset="0"/>
          </a:endParaRPr>
        </a:p>
      </dsp:txBody>
      <dsp:txXfrm>
        <a:off x="4557306" y="323145"/>
        <a:ext cx="1152281" cy="628400"/>
      </dsp:txXfrm>
    </dsp:sp>
    <dsp:sp modelId="{B8B50A11-00D2-4464-AB22-2C87B3206836}">
      <dsp:nvSpPr>
        <dsp:cNvPr id="0" name=""/>
        <dsp:cNvSpPr/>
      </dsp:nvSpPr>
      <dsp:spPr>
        <a:xfrm>
          <a:off x="5866687" y="323145"/>
          <a:ext cx="1571000" cy="628400"/>
        </a:xfrm>
        <a:prstGeom prst="chevron">
          <a:avLst/>
        </a:prstGeom>
        <a:solidFill>
          <a:schemeClr val="accent5">
            <a:hueOff val="3257024"/>
            <a:satOff val="11196"/>
            <a:lumOff val="-5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b="1" kern="1200" dirty="0" smtClean="0">
              <a:latin typeface="Cambria" panose="02040503050406030204" pitchFamily="18" charset="0"/>
            </a:rPr>
            <a:t>Result</a:t>
          </a:r>
          <a:endParaRPr lang="en-AU" sz="1800" b="1" kern="1200" dirty="0">
            <a:latin typeface="Cambria" panose="02040503050406030204" pitchFamily="18" charset="0"/>
          </a:endParaRPr>
        </a:p>
      </dsp:txBody>
      <dsp:txXfrm>
        <a:off x="6180887" y="323145"/>
        <a:ext cx="942600" cy="62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F4FB4-3BE6-4327-8185-9E07A4B2151C}">
      <dsp:nvSpPr>
        <dsp:cNvPr id="0" name=""/>
        <dsp:cNvSpPr/>
      </dsp:nvSpPr>
      <dsp:spPr>
        <a:xfrm>
          <a:off x="73781" y="1372"/>
          <a:ext cx="1660203" cy="1125670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300" b="1" kern="1200" dirty="0" smtClean="0">
              <a:solidFill>
                <a:schemeClr val="bg1"/>
              </a:solidFill>
              <a:latin typeface="Cambria" panose="02040503050406030204" pitchFamily="18" charset="0"/>
            </a:rPr>
            <a:t> Campaign went out to the entire 8K customers, company is likely to incur losses</a:t>
          </a:r>
          <a:endParaRPr lang="en-AU" sz="1300" b="1" kern="1200" dirty="0">
            <a:solidFill>
              <a:schemeClr val="bg1"/>
            </a:solidFill>
            <a:latin typeface="Cambria" panose="02040503050406030204" pitchFamily="18" charset="0"/>
          </a:endParaRPr>
        </a:p>
      </dsp:txBody>
      <dsp:txXfrm>
        <a:off x="100157" y="27748"/>
        <a:ext cx="1607451" cy="1099294"/>
      </dsp:txXfrm>
    </dsp:sp>
    <dsp:sp modelId="{D1D5F638-4772-4F08-B8FD-B59BA232FE39}">
      <dsp:nvSpPr>
        <dsp:cNvPr id="0" name=""/>
        <dsp:cNvSpPr/>
      </dsp:nvSpPr>
      <dsp:spPr>
        <a:xfrm>
          <a:off x="73781" y="1127042"/>
          <a:ext cx="1660203" cy="4840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kern="1200" dirty="0" smtClean="0">
              <a:latin typeface="Cambria" panose="02040503050406030204" pitchFamily="18" charset="0"/>
            </a:rPr>
            <a:t>Random Targeting</a:t>
          </a:r>
          <a:endParaRPr lang="en-AU" sz="1600" b="1" kern="1200" dirty="0">
            <a:latin typeface="Cambria" panose="02040503050406030204" pitchFamily="18" charset="0"/>
          </a:endParaRPr>
        </a:p>
      </dsp:txBody>
      <dsp:txXfrm>
        <a:off x="73781" y="1127042"/>
        <a:ext cx="1169157" cy="484038"/>
      </dsp:txXfrm>
    </dsp:sp>
    <dsp:sp modelId="{F2448FA3-A08D-4FBF-8FCE-9E03EBE34B7B}">
      <dsp:nvSpPr>
        <dsp:cNvPr id="0" name=""/>
        <dsp:cNvSpPr/>
      </dsp:nvSpPr>
      <dsp:spPr>
        <a:xfrm>
          <a:off x="1263184" y="1195609"/>
          <a:ext cx="527790" cy="527790"/>
        </a:xfrm>
        <a:prstGeom prst="ellipse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5B009-DB6F-4E6C-9345-480D126B59DC}">
      <dsp:nvSpPr>
        <dsp:cNvPr id="0" name=""/>
        <dsp:cNvSpPr/>
      </dsp:nvSpPr>
      <dsp:spPr>
        <a:xfrm>
          <a:off x="1913054" y="1372"/>
          <a:ext cx="1658845" cy="1125670"/>
        </a:xfrm>
        <a:prstGeom prst="round2SameRect">
          <a:avLst>
            <a:gd name="adj1" fmla="val 8000"/>
            <a:gd name="adj2" fmla="val 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49530" rIns="16510" bIns="16510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300" b="1" kern="1200" dirty="0" smtClean="0">
              <a:solidFill>
                <a:schemeClr val="bg1"/>
              </a:solidFill>
              <a:latin typeface="Cambria" panose="02040503050406030204" pitchFamily="18" charset="0"/>
            </a:rPr>
            <a:t>Selecting customers based on top decile(s) can maximise company’s profit</a:t>
          </a:r>
          <a:endParaRPr lang="en-AU" sz="1300" b="1" kern="1200" dirty="0">
            <a:solidFill>
              <a:schemeClr val="bg1"/>
            </a:solidFill>
            <a:latin typeface="Cambria" panose="02040503050406030204" pitchFamily="18" charset="0"/>
          </a:endParaRPr>
        </a:p>
      </dsp:txBody>
      <dsp:txXfrm>
        <a:off x="1939430" y="27748"/>
        <a:ext cx="1606093" cy="1099294"/>
      </dsp:txXfrm>
    </dsp:sp>
    <dsp:sp modelId="{807F5A81-1A84-4BF5-B4D9-F45BD0406DEC}">
      <dsp:nvSpPr>
        <dsp:cNvPr id="0" name=""/>
        <dsp:cNvSpPr/>
      </dsp:nvSpPr>
      <dsp:spPr>
        <a:xfrm>
          <a:off x="1913054" y="1127042"/>
          <a:ext cx="1658845" cy="4840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kern="1200" dirty="0" smtClean="0">
              <a:latin typeface="Cambria" panose="02040503050406030204" pitchFamily="18" charset="0"/>
            </a:rPr>
            <a:t>Selective Targeting</a:t>
          </a:r>
          <a:endParaRPr lang="en-AU" sz="1600" b="1" kern="1200" dirty="0">
            <a:latin typeface="Cambria" panose="02040503050406030204" pitchFamily="18" charset="0"/>
          </a:endParaRPr>
        </a:p>
      </dsp:txBody>
      <dsp:txXfrm>
        <a:off x="1913054" y="1127042"/>
        <a:ext cx="1168201" cy="484038"/>
      </dsp:txXfrm>
    </dsp:sp>
    <dsp:sp modelId="{DA9050E9-F024-4C3D-B80B-F1B4E4E21BE3}">
      <dsp:nvSpPr>
        <dsp:cNvPr id="0" name=""/>
        <dsp:cNvSpPr/>
      </dsp:nvSpPr>
      <dsp:spPr>
        <a:xfrm>
          <a:off x="3063382" y="1170027"/>
          <a:ext cx="527790" cy="52779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AU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AU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AU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C213A65-F8C9-4B91-AE6A-2E24913D3A3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6062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026A9-DD98-4813-BB42-8A24B409932D}" type="slidenum">
              <a:rPr lang="en-AU" altLang="en-US"/>
              <a:pPr/>
              <a:t>1</a:t>
            </a:fld>
            <a:endParaRPr lang="en-AU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AU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AU" alt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A7EB97-3F2A-472C-8D69-77C6DAD40D6F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1F845-B81A-4A82-A8C2-0380EF2B66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6130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0F3EF-81C5-4F29-A45B-32F032F5BB8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32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085F9-15AE-422E-96CB-3C696A9E374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689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57273-DE9F-4007-B03D-3741821E3B4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709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ADF11-2632-45DE-A527-2F289619D40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8575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DA270-89BC-44A9-AE10-681E78BEA4E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4605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2D01F-B284-41F8-BDDB-2D87B544D5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290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4C6F8-CD71-407D-9BC0-939A144F805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278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2036D-5108-4A81-9FD0-505CB714FE1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5330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156FC-EEDC-4EBB-BA0D-5EF0BE7B30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1704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AU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AU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A3003B04-D38B-498D-BB52-9BFB37D83C55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chart" Target="../charts/chart3.xml"/><Relationship Id="rId4" Type="http://schemas.openxmlformats.org/officeDocument/2006/relationships/diagramData" Target="../diagrams/data2.xml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140968"/>
            <a:ext cx="5256213" cy="108012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2060"/>
                </a:solidFill>
              </a:rPr>
              <a:t>Go-Get project</a:t>
            </a:r>
          </a:p>
          <a:p>
            <a:r>
              <a:rPr lang="en-US" altLang="en-US" sz="1800" i="1" dirty="0" smtClean="0"/>
              <a:t>By: Daniel Chow</a:t>
            </a:r>
            <a:endParaRPr lang="en-US" altLang="en-US" sz="1800" i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31641" y="2464800"/>
            <a:ext cx="5336392" cy="283641"/>
            <a:chOff x="1331641" y="2464800"/>
            <a:chExt cx="5318462" cy="283641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331641" y="2471690"/>
              <a:ext cx="5318462" cy="276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altLang="en-US" sz="1800" i="1" kern="0" dirty="0" smtClean="0">
                  <a:latin typeface="AngsanaUPC" panose="02020603050405020304" pitchFamily="18" charset="-34"/>
                  <a:cs typeface="AngsanaUPC" panose="02020603050405020304" pitchFamily="18" charset="-34"/>
                </a:rPr>
                <a:t>Your one-stop center</a:t>
              </a:r>
              <a:endParaRPr lang="en-US" altLang="en-US" sz="1800" i="1" kern="0" dirty="0">
                <a:latin typeface="AngsanaUPC" panose="02020603050405020304" pitchFamily="18" charset="-34"/>
                <a:cs typeface="AngsanaUPC" panose="02020603050405020304" pitchFamily="18" charset="-34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403648" y="2464800"/>
              <a:ext cx="4524025" cy="0"/>
              <a:chOff x="1403648" y="2440408"/>
              <a:chExt cx="4524025" cy="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403648" y="2440408"/>
                <a:ext cx="57606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051720" y="2440408"/>
                <a:ext cx="57606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699792" y="2440408"/>
                <a:ext cx="57606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347864" y="2440408"/>
                <a:ext cx="57606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027287" y="2440408"/>
                <a:ext cx="57606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16016" y="2440408"/>
                <a:ext cx="57606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351609" y="2440408"/>
                <a:ext cx="576064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1622">
            <a:off x="5530099" y="1710214"/>
            <a:ext cx="524799" cy="50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108899" cy="1066800"/>
          </a:xfrm>
        </p:spPr>
        <p:txBody>
          <a:bodyPr/>
          <a:lstStyle/>
          <a:p>
            <a:r>
              <a:rPr lang="en-US" altLang="en-US" b="1" dirty="0" smtClean="0"/>
              <a:t>Officework Supplies</a:t>
            </a: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43608" y="1628800"/>
            <a:ext cx="7560840" cy="460851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AAEDF58-5928-487A-8EA4-BA5AC491A32C}"/>
              </a:ext>
            </a:extLst>
          </p:cNvPr>
          <p:cNvGrpSpPr/>
          <p:nvPr/>
        </p:nvGrpSpPr>
        <p:grpSpPr>
          <a:xfrm>
            <a:off x="538143" y="5991052"/>
            <a:ext cx="199263" cy="264546"/>
            <a:chOff x="726565" y="2786910"/>
            <a:chExt cx="519255" cy="517167"/>
          </a:xfrm>
          <a:solidFill>
            <a:schemeClr val="bg1"/>
          </a:solidFill>
        </p:grpSpPr>
        <p:sp>
          <p:nvSpPr>
            <p:cNvPr id="72" name="Freeform 17">
              <a:extLst>
                <a:ext uri="{FF2B5EF4-FFF2-40B4-BE49-F238E27FC236}">
                  <a16:creationId xmlns="" xmlns:a16="http://schemas.microsoft.com/office/drawing/2014/main" id="{34C09999-3F11-4AFF-8802-BD65C4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" y="2841238"/>
              <a:ext cx="135821" cy="284180"/>
            </a:xfrm>
            <a:custGeom>
              <a:avLst/>
              <a:gdLst>
                <a:gd name="T0" fmla="*/ 15 w 55"/>
                <a:gd name="T1" fmla="*/ 0 h 115"/>
                <a:gd name="T2" fmla="*/ 0 w 55"/>
                <a:gd name="T3" fmla="*/ 22 h 115"/>
                <a:gd name="T4" fmla="*/ 28 w 55"/>
                <a:gd name="T5" fmla="*/ 82 h 115"/>
                <a:gd name="T6" fmla="*/ 25 w 55"/>
                <a:gd name="T7" fmla="*/ 105 h 115"/>
                <a:gd name="T8" fmla="*/ 50 w 55"/>
                <a:gd name="T9" fmla="*/ 115 h 115"/>
                <a:gd name="T10" fmla="*/ 55 w 55"/>
                <a:gd name="T11" fmla="*/ 82 h 115"/>
                <a:gd name="T12" fmla="*/ 15 w 5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5">
                  <a:moveTo>
                    <a:pt x="15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7" y="36"/>
                    <a:pt x="28" y="58"/>
                    <a:pt x="28" y="82"/>
                  </a:cubicBezTo>
                  <a:cubicBezTo>
                    <a:pt x="28" y="90"/>
                    <a:pt x="27" y="98"/>
                    <a:pt x="25" y="10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3" y="105"/>
                    <a:pt x="55" y="94"/>
                    <a:pt x="55" y="82"/>
                  </a:cubicBezTo>
                  <a:cubicBezTo>
                    <a:pt x="55" y="49"/>
                    <a:pt x="39" y="1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ACBE2275-C781-4889-BB97-42557A51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65" y="2786910"/>
              <a:ext cx="494181" cy="517167"/>
            </a:xfrm>
            <a:custGeom>
              <a:avLst/>
              <a:gdLst>
                <a:gd name="T0" fmla="*/ 176 w 200"/>
                <a:gd name="T1" fmla="*/ 138 h 209"/>
                <a:gd name="T2" fmla="*/ 105 w 200"/>
                <a:gd name="T3" fmla="*/ 183 h 209"/>
                <a:gd name="T4" fmla="*/ 27 w 200"/>
                <a:gd name="T5" fmla="*/ 104 h 209"/>
                <a:gd name="T6" fmla="*/ 99 w 200"/>
                <a:gd name="T7" fmla="*/ 26 h 209"/>
                <a:gd name="T8" fmla="*/ 99 w 200"/>
                <a:gd name="T9" fmla="*/ 0 h 209"/>
                <a:gd name="T10" fmla="*/ 0 w 200"/>
                <a:gd name="T11" fmla="*/ 104 h 209"/>
                <a:gd name="T12" fmla="*/ 105 w 200"/>
                <a:gd name="T13" fmla="*/ 209 h 209"/>
                <a:gd name="T14" fmla="*/ 200 w 200"/>
                <a:gd name="T15" fmla="*/ 148 h 209"/>
                <a:gd name="T16" fmla="*/ 176 w 200"/>
                <a:gd name="T17" fmla="*/ 1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9">
                  <a:moveTo>
                    <a:pt x="176" y="138"/>
                  </a:moveTo>
                  <a:cubicBezTo>
                    <a:pt x="163" y="165"/>
                    <a:pt x="136" y="183"/>
                    <a:pt x="105" y="183"/>
                  </a:cubicBezTo>
                  <a:cubicBezTo>
                    <a:pt x="62" y="183"/>
                    <a:pt x="27" y="148"/>
                    <a:pt x="27" y="104"/>
                  </a:cubicBezTo>
                  <a:cubicBezTo>
                    <a:pt x="27" y="63"/>
                    <a:pt x="59" y="29"/>
                    <a:pt x="99" y="2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3"/>
                    <a:pt x="0" y="48"/>
                    <a:pt x="0" y="104"/>
                  </a:cubicBezTo>
                  <a:cubicBezTo>
                    <a:pt x="0" y="162"/>
                    <a:pt x="47" y="209"/>
                    <a:pt x="105" y="209"/>
                  </a:cubicBezTo>
                  <a:cubicBezTo>
                    <a:pt x="147" y="209"/>
                    <a:pt x="184" y="184"/>
                    <a:pt x="200" y="148"/>
                  </a:cubicBezTo>
                  <a:lnTo>
                    <a:pt x="1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4" name="Freeform 19">
              <a:extLst>
                <a:ext uri="{FF2B5EF4-FFF2-40B4-BE49-F238E27FC236}">
                  <a16:creationId xmlns="" xmlns:a16="http://schemas.microsoft.com/office/drawing/2014/main" id="{1B82575F-2902-4DD5-A73A-A6035CF1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97" y="2786910"/>
              <a:ext cx="121195" cy="90896"/>
            </a:xfrm>
            <a:custGeom>
              <a:avLst/>
              <a:gdLst>
                <a:gd name="T0" fmla="*/ 0 w 49"/>
                <a:gd name="T1" fmla="*/ 0 h 37"/>
                <a:gd name="T2" fmla="*/ 0 w 49"/>
                <a:gd name="T3" fmla="*/ 26 h 37"/>
                <a:gd name="T4" fmla="*/ 34 w 49"/>
                <a:gd name="T5" fmla="*/ 37 h 37"/>
                <a:gd name="T6" fmla="*/ 49 w 49"/>
                <a:gd name="T7" fmla="*/ 15 h 37"/>
                <a:gd name="T8" fmla="*/ 0 w 4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2" y="27"/>
                    <a:pt x="24" y="31"/>
                    <a:pt x="34" y="3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5" y="6"/>
                    <a:pt x="18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5" name="Freeform 20">
              <a:extLst>
                <a:ext uri="{FF2B5EF4-FFF2-40B4-BE49-F238E27FC236}">
                  <a16:creationId xmlns="" xmlns:a16="http://schemas.microsoft.com/office/drawing/2014/main" id="{6188896E-56DA-497B-9E0C-07C49B1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85" y="2930044"/>
              <a:ext cx="57463" cy="235076"/>
            </a:xfrm>
            <a:custGeom>
              <a:avLst/>
              <a:gdLst>
                <a:gd name="T0" fmla="*/ 23 w 23"/>
                <a:gd name="T1" fmla="*/ 91 h 95"/>
                <a:gd name="T2" fmla="*/ 18 w 23"/>
                <a:gd name="T3" fmla="*/ 95 h 95"/>
                <a:gd name="T4" fmla="*/ 5 w 23"/>
                <a:gd name="T5" fmla="*/ 95 h 95"/>
                <a:gd name="T6" fmla="*/ 0 w 23"/>
                <a:gd name="T7" fmla="*/ 91 h 95"/>
                <a:gd name="T8" fmla="*/ 0 w 23"/>
                <a:gd name="T9" fmla="*/ 5 h 95"/>
                <a:gd name="T10" fmla="*/ 5 w 23"/>
                <a:gd name="T11" fmla="*/ 0 h 95"/>
                <a:gd name="T12" fmla="*/ 18 w 23"/>
                <a:gd name="T13" fmla="*/ 0 h 95"/>
                <a:gd name="T14" fmla="*/ 23 w 23"/>
                <a:gd name="T15" fmla="*/ 5 h 95"/>
                <a:gd name="T16" fmla="*/ 23 w 23"/>
                <a:gd name="T17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5">
                  <a:moveTo>
                    <a:pt x="23" y="91"/>
                  </a:moveTo>
                  <a:cubicBezTo>
                    <a:pt x="23" y="93"/>
                    <a:pt x="21" y="95"/>
                    <a:pt x="18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6" name="Freeform 21">
              <a:extLst>
                <a:ext uri="{FF2B5EF4-FFF2-40B4-BE49-F238E27FC236}">
                  <a16:creationId xmlns="" xmlns:a16="http://schemas.microsoft.com/office/drawing/2014/main" id="{0B95D1C6-A0B0-4C46-9E07-D9754A0E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06" y="2991687"/>
              <a:ext cx="54329" cy="173434"/>
            </a:xfrm>
            <a:custGeom>
              <a:avLst/>
              <a:gdLst>
                <a:gd name="T0" fmla="*/ 22 w 22"/>
                <a:gd name="T1" fmla="*/ 66 h 70"/>
                <a:gd name="T2" fmla="*/ 18 w 22"/>
                <a:gd name="T3" fmla="*/ 70 h 70"/>
                <a:gd name="T4" fmla="*/ 4 w 22"/>
                <a:gd name="T5" fmla="*/ 70 h 70"/>
                <a:gd name="T6" fmla="*/ 0 w 22"/>
                <a:gd name="T7" fmla="*/ 66 h 70"/>
                <a:gd name="T8" fmla="*/ 0 w 22"/>
                <a:gd name="T9" fmla="*/ 5 h 70"/>
                <a:gd name="T10" fmla="*/ 4 w 22"/>
                <a:gd name="T11" fmla="*/ 0 h 70"/>
                <a:gd name="T12" fmla="*/ 18 w 22"/>
                <a:gd name="T13" fmla="*/ 0 h 70"/>
                <a:gd name="T14" fmla="*/ 22 w 22"/>
                <a:gd name="T15" fmla="*/ 5 h 70"/>
                <a:gd name="T16" fmla="*/ 22 w 22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0">
                  <a:moveTo>
                    <a:pt x="22" y="66"/>
                  </a:moveTo>
                  <a:cubicBezTo>
                    <a:pt x="22" y="68"/>
                    <a:pt x="20" y="70"/>
                    <a:pt x="18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0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7" name="Freeform 22">
              <a:extLst>
                <a:ext uri="{FF2B5EF4-FFF2-40B4-BE49-F238E27FC236}">
                  <a16:creationId xmlns="" xmlns:a16="http://schemas.microsoft.com/office/drawing/2014/main" id="{26FFD61C-9173-4FF7-991C-86B41752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37" y="3056462"/>
              <a:ext cx="56418" cy="108657"/>
            </a:xfrm>
            <a:custGeom>
              <a:avLst/>
              <a:gdLst>
                <a:gd name="T0" fmla="*/ 23 w 23"/>
                <a:gd name="T1" fmla="*/ 40 h 44"/>
                <a:gd name="T2" fmla="*/ 18 w 23"/>
                <a:gd name="T3" fmla="*/ 44 h 44"/>
                <a:gd name="T4" fmla="*/ 5 w 23"/>
                <a:gd name="T5" fmla="*/ 44 h 44"/>
                <a:gd name="T6" fmla="*/ 0 w 23"/>
                <a:gd name="T7" fmla="*/ 40 h 44"/>
                <a:gd name="T8" fmla="*/ 0 w 23"/>
                <a:gd name="T9" fmla="*/ 4 h 44"/>
                <a:gd name="T10" fmla="*/ 5 w 23"/>
                <a:gd name="T11" fmla="*/ 0 h 44"/>
                <a:gd name="T12" fmla="*/ 18 w 23"/>
                <a:gd name="T13" fmla="*/ 0 h 44"/>
                <a:gd name="T14" fmla="*/ 23 w 23"/>
                <a:gd name="T15" fmla="*/ 4 h 44"/>
                <a:gd name="T16" fmla="*/ 23 w 23"/>
                <a:gd name="T1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4">
                  <a:moveTo>
                    <a:pt x="23" y="40"/>
                  </a:moveTo>
                  <a:cubicBezTo>
                    <a:pt x="23" y="42"/>
                    <a:pt x="21" y="44"/>
                    <a:pt x="18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lnTo>
                    <a:pt x="2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239550" y="1484784"/>
            <a:ext cx="6079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117807" y="692696"/>
            <a:ext cx="7201600" cy="917058"/>
            <a:chOff x="1495982" y="1202671"/>
            <a:chExt cx="8979759" cy="91705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>
              <a:off x="2346870" y="1414502"/>
              <a:ext cx="8128871" cy="50405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C0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495982" y="1202671"/>
              <a:ext cx="1172141" cy="917058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4800" b="1" dirty="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en-AU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72874" y="6427259"/>
            <a:ext cx="2133600" cy="323850"/>
          </a:xfrm>
        </p:spPr>
        <p:txBody>
          <a:bodyPr/>
          <a:lstStyle/>
          <a:p>
            <a:fld id="{D692D01F-B284-41F8-BDDB-2D87B544D55C}" type="slidenum">
              <a:rPr lang="en-AU" altLang="en-US" smtClean="0"/>
              <a:pPr/>
              <a:t>10</a:t>
            </a:fld>
            <a:endParaRPr lang="en-AU" alt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F0C4FAB-D653-4DEF-8FD9-CA08FFBD0D5F}"/>
              </a:ext>
            </a:extLst>
          </p:cNvPr>
          <p:cNvSpPr txBox="1">
            <a:spLocks/>
          </p:cNvSpPr>
          <p:nvPr/>
        </p:nvSpPr>
        <p:spPr>
          <a:xfrm>
            <a:off x="1117807" y="3987189"/>
            <a:ext cx="7460828" cy="237280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kern="0" dirty="0" smtClean="0">
                <a:latin typeface="Cambria" panose="02040503050406030204" pitchFamily="18" charset="0"/>
              </a:rPr>
              <a:t>The model takes the variables based on its significance and calculate the expected value. For example:</a:t>
            </a:r>
          </a:p>
          <a:p>
            <a:pPr>
              <a:spcBef>
                <a:spcPts val="0"/>
              </a:spcBef>
            </a:pPr>
            <a:r>
              <a:rPr lang="en-US" sz="1200" b="1" i="1" kern="0" dirty="0" smtClean="0">
                <a:latin typeface="Cambria" panose="02040503050406030204" pitchFamily="18" charset="0"/>
              </a:rPr>
              <a:t>Tenure</a:t>
            </a:r>
            <a:r>
              <a:rPr lang="en-US" sz="1200" i="1" kern="0" dirty="0" smtClean="0">
                <a:latin typeface="Cambria" panose="02040503050406030204" pitchFamily="18" charset="0"/>
              </a:rPr>
              <a:t> – the longer the tenure, the higher the expected value;</a:t>
            </a:r>
          </a:p>
          <a:p>
            <a:pPr>
              <a:spcBef>
                <a:spcPts val="0"/>
              </a:spcBef>
            </a:pPr>
            <a:r>
              <a:rPr lang="en-US" sz="1200" b="1" i="1" kern="0" dirty="0" smtClean="0">
                <a:latin typeface="Cambria" panose="02040503050406030204" pitchFamily="18" charset="0"/>
              </a:rPr>
              <a:t>Number </a:t>
            </a:r>
            <a:r>
              <a:rPr lang="en-US" sz="1200" b="1" i="1" kern="0" dirty="0">
                <a:latin typeface="Cambria" panose="02040503050406030204" pitchFamily="18" charset="0"/>
              </a:rPr>
              <a:t>of Prior Year Transactions</a:t>
            </a:r>
            <a:r>
              <a:rPr lang="en-US" sz="1200" i="1" kern="0" dirty="0">
                <a:latin typeface="Cambria" panose="02040503050406030204" pitchFamily="18" charset="0"/>
              </a:rPr>
              <a:t> </a:t>
            </a:r>
            <a:r>
              <a:rPr lang="en-US" sz="1200" i="1" kern="0" dirty="0" smtClean="0">
                <a:latin typeface="Cambria" panose="02040503050406030204" pitchFamily="18" charset="0"/>
              </a:rPr>
              <a:t>– the bigger prior year transactions, the higher the value;</a:t>
            </a:r>
          </a:p>
          <a:p>
            <a:pPr>
              <a:spcBef>
                <a:spcPts val="0"/>
              </a:spcBef>
            </a:pPr>
            <a:r>
              <a:rPr lang="en-US" sz="1200" b="1" i="1" kern="0" dirty="0" smtClean="0">
                <a:latin typeface="Cambria" panose="02040503050406030204" pitchFamily="18" charset="0"/>
              </a:rPr>
              <a:t>Historical Sales Volume </a:t>
            </a:r>
            <a:r>
              <a:rPr lang="en-US" sz="1200" i="1" kern="0" dirty="0" smtClean="0">
                <a:latin typeface="Cambria" panose="02040503050406030204" pitchFamily="18" charset="0"/>
              </a:rPr>
              <a:t>– the lower the historical sales, the higher the value;</a:t>
            </a:r>
          </a:p>
          <a:p>
            <a:pPr>
              <a:spcBef>
                <a:spcPts val="0"/>
              </a:spcBef>
            </a:pPr>
            <a:r>
              <a:rPr lang="en-US" sz="1200" b="1" i="1" kern="0" dirty="0" smtClean="0">
                <a:latin typeface="Cambria" panose="02040503050406030204" pitchFamily="18" charset="0"/>
              </a:rPr>
              <a:t>Office Supplies </a:t>
            </a:r>
            <a:r>
              <a:rPr lang="en-US" sz="1200" i="1" kern="0" dirty="0" smtClean="0">
                <a:latin typeface="Cambria" panose="02040503050406030204" pitchFamily="18" charset="0"/>
              </a:rPr>
              <a:t>– prior purchased of office supplies lower the value.</a:t>
            </a:r>
            <a:endParaRPr lang="en-US" sz="1200" i="1" kern="0" dirty="0">
              <a:latin typeface="Cambria" panose="02040503050406030204" pitchFamily="18" charset="0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624"/>
            <a:ext cx="4430137" cy="35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DDD7227-DBD6-4CFC-98CE-D4523C34FFE5}"/>
              </a:ext>
            </a:extLst>
          </p:cNvPr>
          <p:cNvSpPr txBox="1"/>
          <p:nvPr/>
        </p:nvSpPr>
        <p:spPr>
          <a:xfrm>
            <a:off x="2277356" y="1003389"/>
            <a:ext cx="5967052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en-US" b="1" kern="0" dirty="0" smtClean="0">
                <a:solidFill>
                  <a:srgbClr val="C00000"/>
                </a:solidFill>
                <a:latin typeface="Cambria" panose="02040503050406030204" pitchFamily="18" charset="0"/>
                <a:cs typeface="Arial" pitchFamily="34" charset="0"/>
              </a:rPr>
              <a:t>‘Two-Stage’ Model Review – </a:t>
            </a:r>
            <a:r>
              <a:rPr lang="en-US" b="1" kern="0" dirty="0" smtClean="0">
                <a:solidFill>
                  <a:schemeClr val="accent2"/>
                </a:solidFill>
                <a:latin typeface="Cambria" panose="02040503050406030204" pitchFamily="18" charset="0"/>
                <a:cs typeface="Arial" pitchFamily="34" charset="0"/>
              </a:rPr>
              <a:t>First Propensity Model</a:t>
            </a:r>
            <a:endParaRPr lang="en-US" b="1" kern="0" dirty="0">
              <a:solidFill>
                <a:schemeClr val="accent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044" y="1649306"/>
            <a:ext cx="3701184" cy="2342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339752" y="6427259"/>
            <a:ext cx="62388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i="1" dirty="0" smtClean="0">
                <a:latin typeface="Cambria" panose="02040503050406030204" pitchFamily="18" charset="0"/>
              </a:rPr>
              <a:t>Note: SHAP is known as SHapley </a:t>
            </a:r>
            <a:r>
              <a:rPr lang="en-AU" sz="900" i="1" dirty="0">
                <a:latin typeface="Cambria" panose="02040503050406030204" pitchFamily="18" charset="0"/>
              </a:rPr>
              <a:t>Additive </a:t>
            </a:r>
            <a:r>
              <a:rPr lang="en-AU" sz="900" i="1" dirty="0" smtClean="0">
                <a:latin typeface="Cambria" panose="02040503050406030204" pitchFamily="18" charset="0"/>
              </a:rPr>
              <a:t>exPlanations. It helps to quantifies the direction of each significant variables.</a:t>
            </a:r>
            <a:endParaRPr lang="en-AU" sz="900" i="1" dirty="0">
              <a:latin typeface="Cambria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41647" y="4962503"/>
            <a:ext cx="7146777" cy="1346817"/>
            <a:chOff x="1187623" y="5013176"/>
            <a:chExt cx="7146777" cy="1346817"/>
          </a:xfrm>
          <a:solidFill>
            <a:schemeClr val="accent3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1187623" y="5013176"/>
              <a:ext cx="7146777" cy="1346817"/>
            </a:xfrm>
            <a:prstGeom prst="rect">
              <a:avLst/>
            </a:prstGeom>
            <a:grpFill/>
          </p:spPr>
          <p:txBody>
            <a:bodyPr wrap="square">
              <a:noAutofit/>
            </a:bodyPr>
            <a:lstStyle/>
            <a:p>
              <a:r>
                <a:rPr lang="en-AU" sz="1200" b="1" dirty="0" smtClean="0">
                  <a:latin typeface="Cambria" panose="02040503050406030204" pitchFamily="18" charset="0"/>
                </a:rPr>
                <a:t>Illustration:</a:t>
              </a:r>
            </a:p>
            <a:p>
              <a:endParaRPr lang="en-AU" sz="1200" b="1" dirty="0" smtClean="0">
                <a:latin typeface="Cambria" panose="02040503050406030204" pitchFamily="18" charset="0"/>
              </a:endParaRPr>
            </a:p>
            <a:p>
              <a:r>
                <a:rPr lang="en-AU" sz="1100" i="1" dirty="0" smtClean="0">
                  <a:latin typeface="Cambria" panose="02040503050406030204" pitchFamily="18" charset="0"/>
                </a:rPr>
                <a:t>Two examples</a:t>
              </a:r>
            </a:p>
            <a:p>
              <a:r>
                <a:rPr lang="en-AU" sz="1100" i="1" dirty="0" smtClean="0">
                  <a:latin typeface="Cambria" panose="02040503050406030204" pitchFamily="18" charset="0"/>
                </a:rPr>
                <a:t>showed how their</a:t>
              </a:r>
            </a:p>
            <a:p>
              <a:r>
                <a:rPr lang="en-AU" sz="1100" i="1" dirty="0" smtClean="0">
                  <a:latin typeface="Cambria" panose="02040503050406030204" pitchFamily="18" charset="0"/>
                </a:rPr>
                <a:t>estimated values</a:t>
              </a:r>
            </a:p>
            <a:p>
              <a:r>
                <a:rPr lang="en-AU" sz="1100" i="1" dirty="0" smtClean="0">
                  <a:latin typeface="Cambria" panose="02040503050406030204" pitchFamily="18" charset="0"/>
                </a:rPr>
                <a:t>are calculated.</a:t>
              </a:r>
              <a:endParaRPr lang="en-AU" sz="1100" i="1" dirty="0">
                <a:latin typeface="Cambria" panose="02040503050406030204" pitchFamily="18" charset="0"/>
              </a:endParaRPr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806" y="5078217"/>
              <a:ext cx="5724602" cy="60836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805" y="5733256"/>
              <a:ext cx="5724602" cy="578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725685"/>
            <a:ext cx="3419421" cy="221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779912" y="1484784"/>
            <a:ext cx="226013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050" b="1" dirty="0" smtClean="0">
                <a:latin typeface="Cambria" panose="02040503050406030204" pitchFamily="18" charset="0"/>
              </a:rPr>
              <a:t>Variables Importance Plot</a:t>
            </a:r>
            <a:endParaRPr lang="en-AU" sz="1050" b="1" dirty="0"/>
          </a:p>
        </p:txBody>
      </p:sp>
    </p:spTree>
    <p:extLst>
      <p:ext uri="{BB962C8B-B14F-4D97-AF65-F5344CB8AC3E}">
        <p14:creationId xmlns:p14="http://schemas.microsoft.com/office/powerpoint/2010/main" val="10949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AAEDF58-5928-487A-8EA4-BA5AC491A32C}"/>
              </a:ext>
            </a:extLst>
          </p:cNvPr>
          <p:cNvGrpSpPr/>
          <p:nvPr/>
        </p:nvGrpSpPr>
        <p:grpSpPr>
          <a:xfrm>
            <a:off x="538143" y="5991052"/>
            <a:ext cx="199263" cy="264546"/>
            <a:chOff x="726565" y="2786910"/>
            <a:chExt cx="519255" cy="517167"/>
          </a:xfrm>
          <a:solidFill>
            <a:schemeClr val="bg1"/>
          </a:solidFill>
        </p:grpSpPr>
        <p:sp>
          <p:nvSpPr>
            <p:cNvPr id="72" name="Freeform 17">
              <a:extLst>
                <a:ext uri="{FF2B5EF4-FFF2-40B4-BE49-F238E27FC236}">
                  <a16:creationId xmlns="" xmlns:a16="http://schemas.microsoft.com/office/drawing/2014/main" id="{34C09999-3F11-4AFF-8802-BD65C4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" y="2841238"/>
              <a:ext cx="135821" cy="284180"/>
            </a:xfrm>
            <a:custGeom>
              <a:avLst/>
              <a:gdLst>
                <a:gd name="T0" fmla="*/ 15 w 55"/>
                <a:gd name="T1" fmla="*/ 0 h 115"/>
                <a:gd name="T2" fmla="*/ 0 w 55"/>
                <a:gd name="T3" fmla="*/ 22 h 115"/>
                <a:gd name="T4" fmla="*/ 28 w 55"/>
                <a:gd name="T5" fmla="*/ 82 h 115"/>
                <a:gd name="T6" fmla="*/ 25 w 55"/>
                <a:gd name="T7" fmla="*/ 105 h 115"/>
                <a:gd name="T8" fmla="*/ 50 w 55"/>
                <a:gd name="T9" fmla="*/ 115 h 115"/>
                <a:gd name="T10" fmla="*/ 55 w 55"/>
                <a:gd name="T11" fmla="*/ 82 h 115"/>
                <a:gd name="T12" fmla="*/ 15 w 5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5">
                  <a:moveTo>
                    <a:pt x="15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7" y="36"/>
                    <a:pt x="28" y="58"/>
                    <a:pt x="28" y="82"/>
                  </a:cubicBezTo>
                  <a:cubicBezTo>
                    <a:pt x="28" y="90"/>
                    <a:pt x="27" y="98"/>
                    <a:pt x="25" y="10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3" y="105"/>
                    <a:pt x="55" y="94"/>
                    <a:pt x="55" y="82"/>
                  </a:cubicBezTo>
                  <a:cubicBezTo>
                    <a:pt x="55" y="49"/>
                    <a:pt x="39" y="1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ACBE2275-C781-4889-BB97-42557A51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65" y="2786910"/>
              <a:ext cx="494181" cy="517167"/>
            </a:xfrm>
            <a:custGeom>
              <a:avLst/>
              <a:gdLst>
                <a:gd name="T0" fmla="*/ 176 w 200"/>
                <a:gd name="T1" fmla="*/ 138 h 209"/>
                <a:gd name="T2" fmla="*/ 105 w 200"/>
                <a:gd name="T3" fmla="*/ 183 h 209"/>
                <a:gd name="T4" fmla="*/ 27 w 200"/>
                <a:gd name="T5" fmla="*/ 104 h 209"/>
                <a:gd name="T6" fmla="*/ 99 w 200"/>
                <a:gd name="T7" fmla="*/ 26 h 209"/>
                <a:gd name="T8" fmla="*/ 99 w 200"/>
                <a:gd name="T9" fmla="*/ 0 h 209"/>
                <a:gd name="T10" fmla="*/ 0 w 200"/>
                <a:gd name="T11" fmla="*/ 104 h 209"/>
                <a:gd name="T12" fmla="*/ 105 w 200"/>
                <a:gd name="T13" fmla="*/ 209 h 209"/>
                <a:gd name="T14" fmla="*/ 200 w 200"/>
                <a:gd name="T15" fmla="*/ 148 h 209"/>
                <a:gd name="T16" fmla="*/ 176 w 200"/>
                <a:gd name="T17" fmla="*/ 1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9">
                  <a:moveTo>
                    <a:pt x="176" y="138"/>
                  </a:moveTo>
                  <a:cubicBezTo>
                    <a:pt x="163" y="165"/>
                    <a:pt x="136" y="183"/>
                    <a:pt x="105" y="183"/>
                  </a:cubicBezTo>
                  <a:cubicBezTo>
                    <a:pt x="62" y="183"/>
                    <a:pt x="27" y="148"/>
                    <a:pt x="27" y="104"/>
                  </a:cubicBezTo>
                  <a:cubicBezTo>
                    <a:pt x="27" y="63"/>
                    <a:pt x="59" y="29"/>
                    <a:pt x="99" y="2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3"/>
                    <a:pt x="0" y="48"/>
                    <a:pt x="0" y="104"/>
                  </a:cubicBezTo>
                  <a:cubicBezTo>
                    <a:pt x="0" y="162"/>
                    <a:pt x="47" y="209"/>
                    <a:pt x="105" y="209"/>
                  </a:cubicBezTo>
                  <a:cubicBezTo>
                    <a:pt x="147" y="209"/>
                    <a:pt x="184" y="184"/>
                    <a:pt x="200" y="148"/>
                  </a:cubicBezTo>
                  <a:lnTo>
                    <a:pt x="1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4" name="Freeform 19">
              <a:extLst>
                <a:ext uri="{FF2B5EF4-FFF2-40B4-BE49-F238E27FC236}">
                  <a16:creationId xmlns="" xmlns:a16="http://schemas.microsoft.com/office/drawing/2014/main" id="{1B82575F-2902-4DD5-A73A-A6035CF1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97" y="2786910"/>
              <a:ext cx="121195" cy="90896"/>
            </a:xfrm>
            <a:custGeom>
              <a:avLst/>
              <a:gdLst>
                <a:gd name="T0" fmla="*/ 0 w 49"/>
                <a:gd name="T1" fmla="*/ 0 h 37"/>
                <a:gd name="T2" fmla="*/ 0 w 49"/>
                <a:gd name="T3" fmla="*/ 26 h 37"/>
                <a:gd name="T4" fmla="*/ 34 w 49"/>
                <a:gd name="T5" fmla="*/ 37 h 37"/>
                <a:gd name="T6" fmla="*/ 49 w 49"/>
                <a:gd name="T7" fmla="*/ 15 h 37"/>
                <a:gd name="T8" fmla="*/ 0 w 4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2" y="27"/>
                    <a:pt x="24" y="31"/>
                    <a:pt x="34" y="3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5" y="6"/>
                    <a:pt x="18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5" name="Freeform 20">
              <a:extLst>
                <a:ext uri="{FF2B5EF4-FFF2-40B4-BE49-F238E27FC236}">
                  <a16:creationId xmlns="" xmlns:a16="http://schemas.microsoft.com/office/drawing/2014/main" id="{6188896E-56DA-497B-9E0C-07C49B1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85" y="2930044"/>
              <a:ext cx="57463" cy="235076"/>
            </a:xfrm>
            <a:custGeom>
              <a:avLst/>
              <a:gdLst>
                <a:gd name="T0" fmla="*/ 23 w 23"/>
                <a:gd name="T1" fmla="*/ 91 h 95"/>
                <a:gd name="T2" fmla="*/ 18 w 23"/>
                <a:gd name="T3" fmla="*/ 95 h 95"/>
                <a:gd name="T4" fmla="*/ 5 w 23"/>
                <a:gd name="T5" fmla="*/ 95 h 95"/>
                <a:gd name="T6" fmla="*/ 0 w 23"/>
                <a:gd name="T7" fmla="*/ 91 h 95"/>
                <a:gd name="T8" fmla="*/ 0 w 23"/>
                <a:gd name="T9" fmla="*/ 5 h 95"/>
                <a:gd name="T10" fmla="*/ 5 w 23"/>
                <a:gd name="T11" fmla="*/ 0 h 95"/>
                <a:gd name="T12" fmla="*/ 18 w 23"/>
                <a:gd name="T13" fmla="*/ 0 h 95"/>
                <a:gd name="T14" fmla="*/ 23 w 23"/>
                <a:gd name="T15" fmla="*/ 5 h 95"/>
                <a:gd name="T16" fmla="*/ 23 w 23"/>
                <a:gd name="T17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5">
                  <a:moveTo>
                    <a:pt x="23" y="91"/>
                  </a:moveTo>
                  <a:cubicBezTo>
                    <a:pt x="23" y="93"/>
                    <a:pt x="21" y="95"/>
                    <a:pt x="18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6" name="Freeform 21">
              <a:extLst>
                <a:ext uri="{FF2B5EF4-FFF2-40B4-BE49-F238E27FC236}">
                  <a16:creationId xmlns="" xmlns:a16="http://schemas.microsoft.com/office/drawing/2014/main" id="{0B95D1C6-A0B0-4C46-9E07-D9754A0E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06" y="2991687"/>
              <a:ext cx="54329" cy="173434"/>
            </a:xfrm>
            <a:custGeom>
              <a:avLst/>
              <a:gdLst>
                <a:gd name="T0" fmla="*/ 22 w 22"/>
                <a:gd name="T1" fmla="*/ 66 h 70"/>
                <a:gd name="T2" fmla="*/ 18 w 22"/>
                <a:gd name="T3" fmla="*/ 70 h 70"/>
                <a:gd name="T4" fmla="*/ 4 w 22"/>
                <a:gd name="T5" fmla="*/ 70 h 70"/>
                <a:gd name="T6" fmla="*/ 0 w 22"/>
                <a:gd name="T7" fmla="*/ 66 h 70"/>
                <a:gd name="T8" fmla="*/ 0 w 22"/>
                <a:gd name="T9" fmla="*/ 5 h 70"/>
                <a:gd name="T10" fmla="*/ 4 w 22"/>
                <a:gd name="T11" fmla="*/ 0 h 70"/>
                <a:gd name="T12" fmla="*/ 18 w 22"/>
                <a:gd name="T13" fmla="*/ 0 h 70"/>
                <a:gd name="T14" fmla="*/ 22 w 22"/>
                <a:gd name="T15" fmla="*/ 5 h 70"/>
                <a:gd name="T16" fmla="*/ 22 w 22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0">
                  <a:moveTo>
                    <a:pt x="22" y="66"/>
                  </a:moveTo>
                  <a:cubicBezTo>
                    <a:pt x="22" y="68"/>
                    <a:pt x="20" y="70"/>
                    <a:pt x="18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0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7" name="Freeform 22">
              <a:extLst>
                <a:ext uri="{FF2B5EF4-FFF2-40B4-BE49-F238E27FC236}">
                  <a16:creationId xmlns="" xmlns:a16="http://schemas.microsoft.com/office/drawing/2014/main" id="{26FFD61C-9173-4FF7-991C-86B41752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37" y="3056462"/>
              <a:ext cx="56418" cy="108657"/>
            </a:xfrm>
            <a:custGeom>
              <a:avLst/>
              <a:gdLst>
                <a:gd name="T0" fmla="*/ 23 w 23"/>
                <a:gd name="T1" fmla="*/ 40 h 44"/>
                <a:gd name="T2" fmla="*/ 18 w 23"/>
                <a:gd name="T3" fmla="*/ 44 h 44"/>
                <a:gd name="T4" fmla="*/ 5 w 23"/>
                <a:gd name="T5" fmla="*/ 44 h 44"/>
                <a:gd name="T6" fmla="*/ 0 w 23"/>
                <a:gd name="T7" fmla="*/ 40 h 44"/>
                <a:gd name="T8" fmla="*/ 0 w 23"/>
                <a:gd name="T9" fmla="*/ 4 h 44"/>
                <a:gd name="T10" fmla="*/ 5 w 23"/>
                <a:gd name="T11" fmla="*/ 0 h 44"/>
                <a:gd name="T12" fmla="*/ 18 w 23"/>
                <a:gd name="T13" fmla="*/ 0 h 44"/>
                <a:gd name="T14" fmla="*/ 23 w 23"/>
                <a:gd name="T15" fmla="*/ 4 h 44"/>
                <a:gd name="T16" fmla="*/ 23 w 23"/>
                <a:gd name="T1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4">
                  <a:moveTo>
                    <a:pt x="23" y="40"/>
                  </a:moveTo>
                  <a:cubicBezTo>
                    <a:pt x="23" y="42"/>
                    <a:pt x="21" y="44"/>
                    <a:pt x="18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lnTo>
                    <a:pt x="2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239550" y="1484784"/>
            <a:ext cx="6079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117807" y="692696"/>
            <a:ext cx="7201600" cy="917058"/>
            <a:chOff x="1093026" y="1339449"/>
            <a:chExt cx="8979759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2" name="Group 21"/>
            <p:cNvGrpSpPr/>
            <p:nvPr/>
          </p:nvGrpSpPr>
          <p:grpSpPr>
            <a:xfrm>
              <a:off x="1093026" y="1339449"/>
              <a:ext cx="8979759" cy="917058"/>
              <a:chOff x="1495982" y="1202671"/>
              <a:chExt cx="8979759" cy="917058"/>
            </a:xfrm>
            <a:grpFill/>
          </p:grpSpPr>
          <p:sp>
            <p:nvSpPr>
              <p:cNvPr id="24" name="Rectangle 23"/>
              <p:cNvSpPr/>
              <p:nvPr/>
            </p:nvSpPr>
            <p:spPr>
              <a:xfrm>
                <a:off x="2346870" y="1414502"/>
                <a:ext cx="8128871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538881" y="1650142"/>
              <a:ext cx="7440387" cy="276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‘Two-Stage’ Model Review – </a:t>
              </a:r>
              <a:r>
                <a:rPr lang="en-US" b="1" kern="0" dirty="0" smtClean="0">
                  <a:solidFill>
                    <a:schemeClr val="accent2"/>
                  </a:solidFill>
                  <a:latin typeface="Cambria" panose="02040503050406030204" pitchFamily="18" charset="0"/>
                  <a:cs typeface="Arial" pitchFamily="34" charset="0"/>
                </a:rPr>
                <a:t>Second Regression Model</a:t>
              </a:r>
              <a:endParaRPr lang="en-US" b="1" kern="0" dirty="0">
                <a:solidFill>
                  <a:schemeClr val="accent2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01F-B284-41F8-BDDB-2D87B544D55C}" type="slidenum">
              <a:rPr lang="en-AU" altLang="en-US" smtClean="0"/>
              <a:pPr/>
              <a:t>11</a:t>
            </a:fld>
            <a:endParaRPr lang="en-AU" altLang="en-US"/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624"/>
            <a:ext cx="4430137" cy="35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1101621" y="1656016"/>
            <a:ext cx="7560840" cy="460851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" name="Elbow Connector 48"/>
          <p:cNvCxnSpPr>
            <a:stCxn id="57" idx="3"/>
            <a:endCxn id="59" idx="1"/>
          </p:cNvCxnSpPr>
          <p:nvPr/>
        </p:nvCxnSpPr>
        <p:spPr>
          <a:xfrm flipV="1">
            <a:off x="2224516" y="1802959"/>
            <a:ext cx="331260" cy="230869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7" idx="2"/>
            <a:endCxn id="62" idx="1"/>
          </p:cNvCxnSpPr>
          <p:nvPr/>
        </p:nvCxnSpPr>
        <p:spPr>
          <a:xfrm rot="16200000" flipH="1">
            <a:off x="2046972" y="1891612"/>
            <a:ext cx="202432" cy="903521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2" idx="3"/>
            <a:endCxn id="78" idx="1"/>
          </p:cNvCxnSpPr>
          <p:nvPr/>
        </p:nvCxnSpPr>
        <p:spPr>
          <a:xfrm>
            <a:off x="3543056" y="2444589"/>
            <a:ext cx="1282053" cy="19851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0" idx="3"/>
            <a:endCxn id="65" idx="1"/>
          </p:cNvCxnSpPr>
          <p:nvPr/>
        </p:nvCxnSpPr>
        <p:spPr>
          <a:xfrm>
            <a:off x="3485830" y="1802959"/>
            <a:ext cx="294082" cy="14565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66" idx="2"/>
            <a:endCxn id="78" idx="0"/>
          </p:cNvCxnSpPr>
          <p:nvPr/>
        </p:nvCxnSpPr>
        <p:spPr>
          <a:xfrm rot="16200000" flipH="1">
            <a:off x="5018495" y="2148394"/>
            <a:ext cx="239329" cy="41693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78" idx="3"/>
            <a:endCxn id="68" idx="1"/>
          </p:cNvCxnSpPr>
          <p:nvPr/>
        </p:nvCxnSpPr>
        <p:spPr>
          <a:xfrm flipV="1">
            <a:off x="5868144" y="1787837"/>
            <a:ext cx="487865" cy="85526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153308" y="1802959"/>
            <a:ext cx="1086242" cy="461738"/>
            <a:chOff x="2133599" y="388843"/>
            <a:chExt cx="1828800" cy="518457"/>
          </a:xfrm>
        </p:grpSpPr>
        <p:sp>
          <p:nvSpPr>
            <p:cNvPr id="56" name="Rounded Rectangle 55"/>
            <p:cNvSpPr/>
            <p:nvPr/>
          </p:nvSpPr>
          <p:spPr>
            <a:xfrm>
              <a:off x="2133599" y="388843"/>
              <a:ext cx="1828800" cy="518457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2158907" y="414152"/>
              <a:ext cx="1778181" cy="467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dirty="0" smtClean="0">
                  <a:latin typeface="Cambria" panose="02040503050406030204" pitchFamily="18" charset="0"/>
                </a:rPr>
                <a:t>Respondents</a:t>
              </a:r>
              <a:endParaRPr lang="en-AU" sz="12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55776" y="1556792"/>
            <a:ext cx="943107" cy="492334"/>
            <a:chOff x="2133599" y="388843"/>
            <a:chExt cx="1828800" cy="518457"/>
          </a:xfrm>
        </p:grpSpPr>
        <p:sp>
          <p:nvSpPr>
            <p:cNvPr id="59" name="Rounded Rectangle 58"/>
            <p:cNvSpPr/>
            <p:nvPr/>
          </p:nvSpPr>
          <p:spPr>
            <a:xfrm>
              <a:off x="2133599" y="388843"/>
              <a:ext cx="1828800" cy="518457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2158907" y="414152"/>
              <a:ext cx="1778181" cy="467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b="1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1. </a:t>
              </a:r>
              <a:r>
                <a:rPr lang="en-AU" sz="1200" b="1" kern="1200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Train</a:t>
              </a:r>
              <a:r>
                <a:rPr lang="en-AU" sz="1200" kern="1200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 </a:t>
              </a:r>
              <a:r>
                <a:rPr lang="en-AU" sz="1200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50%</a:t>
              </a:r>
              <a:endParaRPr lang="en-AU" sz="1200" kern="1200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599949" y="2204864"/>
            <a:ext cx="943107" cy="479450"/>
            <a:chOff x="2133599" y="388843"/>
            <a:chExt cx="1828800" cy="518457"/>
          </a:xfrm>
        </p:grpSpPr>
        <p:sp>
          <p:nvSpPr>
            <p:cNvPr id="62" name="Rounded Rectangle 61"/>
            <p:cNvSpPr/>
            <p:nvPr/>
          </p:nvSpPr>
          <p:spPr>
            <a:xfrm>
              <a:off x="2133599" y="388843"/>
              <a:ext cx="1828800" cy="518457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2158907" y="414152"/>
              <a:ext cx="1778181" cy="467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b="1" kern="1200" dirty="0" smtClean="0">
                  <a:latin typeface="Cambria" panose="02040503050406030204" pitchFamily="18" charset="0"/>
                </a:rPr>
                <a:t>1. Test</a:t>
              </a:r>
              <a:r>
                <a:rPr lang="en-AU" sz="1200" kern="1200" dirty="0" smtClean="0">
                  <a:latin typeface="Cambria" panose="02040503050406030204" pitchFamily="18" charset="0"/>
                </a:rPr>
                <a:t> </a:t>
              </a:r>
              <a:r>
                <a:rPr lang="en-AU" sz="1200" dirty="0" smtClean="0">
                  <a:latin typeface="Cambria" panose="02040503050406030204" pitchFamily="18" charset="0"/>
                </a:rPr>
                <a:t>50%</a:t>
              </a:r>
              <a:endParaRPr lang="en-AU" sz="12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79912" y="1628800"/>
            <a:ext cx="2268169" cy="639621"/>
            <a:chOff x="2133599" y="388843"/>
            <a:chExt cx="1828800" cy="518457"/>
          </a:xfrm>
        </p:grpSpPr>
        <p:sp>
          <p:nvSpPr>
            <p:cNvPr id="65" name="Rounded Rectangle 64"/>
            <p:cNvSpPr/>
            <p:nvPr/>
          </p:nvSpPr>
          <p:spPr>
            <a:xfrm>
              <a:off x="2133599" y="388843"/>
              <a:ext cx="1828800" cy="518457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ounded Rectangle 4"/>
            <p:cNvSpPr/>
            <p:nvPr/>
          </p:nvSpPr>
          <p:spPr>
            <a:xfrm>
              <a:off x="2158907" y="414152"/>
              <a:ext cx="1803492" cy="467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b="1" kern="1200" dirty="0" smtClean="0">
                  <a:latin typeface="Cambria" panose="02040503050406030204" pitchFamily="18" charset="0"/>
                </a:rPr>
                <a:t>2. Regression Model 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000" dirty="0" smtClean="0">
                  <a:latin typeface="Cambria" panose="02040503050406030204" pitchFamily="18" charset="0"/>
                </a:rPr>
                <a:t>Features selection, Parameters,  Cross Validation, Best Parameters, Refine</a:t>
              </a:r>
              <a:endParaRPr lang="en-AU" sz="10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56009" y="1628800"/>
            <a:ext cx="2248439" cy="318074"/>
            <a:chOff x="2133599" y="388843"/>
            <a:chExt cx="1828800" cy="518457"/>
          </a:xfrm>
        </p:grpSpPr>
        <p:sp>
          <p:nvSpPr>
            <p:cNvPr id="68" name="Rounded Rectangle 67"/>
            <p:cNvSpPr/>
            <p:nvPr/>
          </p:nvSpPr>
          <p:spPr>
            <a:xfrm>
              <a:off x="2133599" y="388843"/>
              <a:ext cx="1828800" cy="518457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Rounded Rectangle 4"/>
            <p:cNvSpPr/>
            <p:nvPr/>
          </p:nvSpPr>
          <p:spPr>
            <a:xfrm>
              <a:off x="2215367" y="414152"/>
              <a:ext cx="1684667" cy="467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b="1" kern="1200" dirty="0" smtClean="0">
                  <a:latin typeface="Cambria" panose="02040503050406030204" pitchFamily="18" charset="0"/>
                </a:rPr>
                <a:t>4. Performance </a:t>
              </a:r>
              <a:r>
                <a:rPr lang="en-AU" sz="1200" b="1" dirty="0" smtClean="0">
                  <a:latin typeface="Cambria" panose="02040503050406030204" pitchFamily="18" charset="0"/>
                </a:rPr>
                <a:t>Measures</a:t>
              </a:r>
              <a:endParaRPr lang="en-AU" sz="1200" b="1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25109" y="2476527"/>
            <a:ext cx="1043035" cy="344970"/>
            <a:chOff x="1870862" y="414153"/>
            <a:chExt cx="2091537" cy="467839"/>
          </a:xfrm>
        </p:grpSpPr>
        <p:sp>
          <p:nvSpPr>
            <p:cNvPr id="78" name="Rounded Rectangle 77"/>
            <p:cNvSpPr/>
            <p:nvPr/>
          </p:nvSpPr>
          <p:spPr>
            <a:xfrm>
              <a:off x="1870862" y="414153"/>
              <a:ext cx="2091537" cy="451807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ounded Rectangle 4"/>
            <p:cNvSpPr/>
            <p:nvPr/>
          </p:nvSpPr>
          <p:spPr>
            <a:xfrm>
              <a:off x="1870862" y="414153"/>
              <a:ext cx="2066227" cy="467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b="1" kern="1200" dirty="0" smtClean="0">
                  <a:latin typeface="Cambria" panose="02040503050406030204" pitchFamily="18" charset="0"/>
                </a:rPr>
                <a:t>3. Evaluate</a:t>
              </a:r>
              <a:endParaRPr lang="en-AU" sz="1200" b="1" kern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xmlns="" id="{0F0C4FAB-D653-4DEF-8FD9-CA08FFBD0D5F}"/>
              </a:ext>
            </a:extLst>
          </p:cNvPr>
          <p:cNvSpPr txBox="1">
            <a:spLocks/>
          </p:cNvSpPr>
          <p:nvPr/>
        </p:nvSpPr>
        <p:spPr>
          <a:xfrm>
            <a:off x="1101621" y="5733256"/>
            <a:ext cx="7502827" cy="69850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b="1" i="1" kern="0" dirty="0" smtClean="0">
                <a:latin typeface="Cambria" panose="02040503050406030204" pitchFamily="18" charset="0"/>
              </a:rPr>
              <a:t>Office Supplies </a:t>
            </a:r>
            <a:r>
              <a:rPr lang="en-US" sz="1200" i="1" kern="0" dirty="0" smtClean="0">
                <a:latin typeface="Cambria" panose="02040503050406030204" pitchFamily="18" charset="0"/>
              </a:rPr>
              <a:t>– it plays an important factor when estimating sales spend;</a:t>
            </a:r>
          </a:p>
          <a:p>
            <a:pPr>
              <a:spcBef>
                <a:spcPts val="0"/>
              </a:spcBef>
            </a:pPr>
            <a:r>
              <a:rPr lang="en-US" sz="1200" b="1" i="1" kern="0" dirty="0" smtClean="0">
                <a:latin typeface="Cambria" panose="02040503050406030204" pitchFamily="18" charset="0"/>
              </a:rPr>
              <a:t>Average Sales per Transaction </a:t>
            </a:r>
            <a:r>
              <a:rPr lang="en-US" sz="1200" i="1" kern="0" dirty="0" smtClean="0">
                <a:latin typeface="Cambria" panose="02040503050406030204" pitchFamily="18" charset="0"/>
              </a:rPr>
              <a:t>–newly created feature – the higher the value, the lower the expected sales;</a:t>
            </a:r>
          </a:p>
          <a:p>
            <a:pPr>
              <a:spcBef>
                <a:spcPts val="0"/>
              </a:spcBef>
            </a:pPr>
            <a:r>
              <a:rPr lang="en-US" sz="1200" b="1" i="1" kern="0" dirty="0" smtClean="0">
                <a:latin typeface="Cambria" panose="02040503050406030204" pitchFamily="18" charset="0"/>
              </a:rPr>
              <a:t>TenureYrs </a:t>
            </a:r>
            <a:r>
              <a:rPr lang="en-US" sz="1200" i="1" kern="0" dirty="0" smtClean="0">
                <a:latin typeface="Cambria" panose="02040503050406030204" pitchFamily="18" charset="0"/>
              </a:rPr>
              <a:t>– the longer the tenure, the lower your expected sales.</a:t>
            </a:r>
            <a:endParaRPr lang="en-US" sz="1200" i="1" kern="0" dirty="0">
              <a:latin typeface="Cambria" panose="0204050305040603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4882" y="3028566"/>
            <a:ext cx="2119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100" b="1" dirty="0" smtClean="0">
                <a:latin typeface="Cambria" panose="02040503050406030204" pitchFamily="18" charset="0"/>
              </a:rPr>
              <a:t>Fig 1: </a:t>
            </a:r>
            <a:r>
              <a:rPr lang="en-AU" sz="1000" b="1" u="sng" dirty="0" smtClean="0">
                <a:latin typeface="Cambria" panose="02040503050406030204" pitchFamily="18" charset="0"/>
              </a:rPr>
              <a:t>Variable Importance Plot</a:t>
            </a:r>
            <a:endParaRPr lang="en-AU" sz="1000" b="1" u="sng" dirty="0"/>
          </a:p>
        </p:txBody>
      </p:sp>
      <p:sp>
        <p:nvSpPr>
          <p:cNvPr id="83" name="Rectangle 82"/>
          <p:cNvSpPr/>
          <p:nvPr/>
        </p:nvSpPr>
        <p:spPr>
          <a:xfrm>
            <a:off x="5796135" y="3028566"/>
            <a:ext cx="2523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100" b="1" dirty="0" smtClean="0">
                <a:latin typeface="Cambria" panose="02040503050406030204" pitchFamily="18" charset="0"/>
              </a:rPr>
              <a:t>Fig 2: </a:t>
            </a:r>
            <a:r>
              <a:rPr lang="en-AU" sz="1000" b="1" u="sng" dirty="0" smtClean="0">
                <a:latin typeface="Cambria" panose="02040503050406030204" pitchFamily="18" charset="0"/>
              </a:rPr>
              <a:t>SHAP Variable Importance Plot</a:t>
            </a:r>
            <a:endParaRPr lang="en-AU" sz="1000" b="1" u="sng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89554"/>
              </p:ext>
            </p:extLst>
          </p:nvPr>
        </p:nvGraphicFramePr>
        <p:xfrm>
          <a:off x="6444208" y="2010544"/>
          <a:ext cx="2102119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615277"/>
                <a:gridCol w="478730"/>
              </a:tblGrid>
              <a:tr h="18288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AU" sz="9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Models</a:t>
                      </a:r>
                      <a:endParaRPr lang="en-AU" sz="900" b="1" i="0" u="none" strike="noStrike" dirty="0">
                        <a:solidFill>
                          <a:schemeClr val="bg1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Test</a:t>
                      </a:r>
                      <a:endParaRPr lang="en-AU" sz="900" b="1" i="0" u="none" strike="noStrike" dirty="0">
                        <a:solidFill>
                          <a:schemeClr val="bg1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R2 Score</a:t>
                      </a:r>
                      <a:endParaRPr lang="en-AU" sz="900" b="1" i="0" u="none" strike="noStrike" dirty="0">
                        <a:solidFill>
                          <a:schemeClr val="bg1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RMSE</a:t>
                      </a:r>
                      <a:endParaRPr lang="en-AU" sz="900" b="1" i="0" u="none" strike="noStrike" dirty="0">
                        <a:solidFill>
                          <a:schemeClr val="bg1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u="none" strike="noStrike" dirty="0" smtClean="0">
                          <a:effectLst/>
                        </a:rPr>
                        <a:t> Ridge Regression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0.705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0.563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u="none" strike="noStrike" dirty="0" smtClean="0">
                          <a:effectLst/>
                        </a:rPr>
                        <a:t> Random </a:t>
                      </a:r>
                      <a:r>
                        <a:rPr lang="en-AU" sz="900" u="none" strike="noStrike" dirty="0">
                          <a:effectLst/>
                        </a:rPr>
                        <a:t>Forest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0.792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0.473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b="1" u="none" strike="noStrike" dirty="0" smtClean="0">
                          <a:effectLst/>
                        </a:rPr>
                        <a:t> XGBoost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effectLst/>
                        </a:rPr>
                        <a:t>0.813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effectLst/>
                        </a:rPr>
                        <a:t>0.450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5" name="Straight Connector 84"/>
          <p:cNvCxnSpPr/>
          <p:nvPr/>
        </p:nvCxnSpPr>
        <p:spPr>
          <a:xfrm>
            <a:off x="1155351" y="3007769"/>
            <a:ext cx="7372422" cy="10761"/>
          </a:xfrm>
          <a:prstGeom prst="line">
            <a:avLst/>
          </a:prstGeom>
          <a:ln w="381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06" y="3235906"/>
            <a:ext cx="3557095" cy="244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902" y="3235906"/>
            <a:ext cx="3861293" cy="24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4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AAEDF58-5928-487A-8EA4-BA5AC491A32C}"/>
              </a:ext>
            </a:extLst>
          </p:cNvPr>
          <p:cNvGrpSpPr/>
          <p:nvPr/>
        </p:nvGrpSpPr>
        <p:grpSpPr>
          <a:xfrm>
            <a:off x="538143" y="5991052"/>
            <a:ext cx="199263" cy="264546"/>
            <a:chOff x="726565" y="2786910"/>
            <a:chExt cx="519255" cy="517167"/>
          </a:xfrm>
          <a:solidFill>
            <a:schemeClr val="bg1"/>
          </a:solidFill>
        </p:grpSpPr>
        <p:sp>
          <p:nvSpPr>
            <p:cNvPr id="72" name="Freeform 17">
              <a:extLst>
                <a:ext uri="{FF2B5EF4-FFF2-40B4-BE49-F238E27FC236}">
                  <a16:creationId xmlns="" xmlns:a16="http://schemas.microsoft.com/office/drawing/2014/main" id="{34C09999-3F11-4AFF-8802-BD65C4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" y="2841238"/>
              <a:ext cx="135821" cy="284180"/>
            </a:xfrm>
            <a:custGeom>
              <a:avLst/>
              <a:gdLst>
                <a:gd name="T0" fmla="*/ 15 w 55"/>
                <a:gd name="T1" fmla="*/ 0 h 115"/>
                <a:gd name="T2" fmla="*/ 0 w 55"/>
                <a:gd name="T3" fmla="*/ 22 h 115"/>
                <a:gd name="T4" fmla="*/ 28 w 55"/>
                <a:gd name="T5" fmla="*/ 82 h 115"/>
                <a:gd name="T6" fmla="*/ 25 w 55"/>
                <a:gd name="T7" fmla="*/ 105 h 115"/>
                <a:gd name="T8" fmla="*/ 50 w 55"/>
                <a:gd name="T9" fmla="*/ 115 h 115"/>
                <a:gd name="T10" fmla="*/ 55 w 55"/>
                <a:gd name="T11" fmla="*/ 82 h 115"/>
                <a:gd name="T12" fmla="*/ 15 w 5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5">
                  <a:moveTo>
                    <a:pt x="15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7" y="36"/>
                    <a:pt x="28" y="58"/>
                    <a:pt x="28" y="82"/>
                  </a:cubicBezTo>
                  <a:cubicBezTo>
                    <a:pt x="28" y="90"/>
                    <a:pt x="27" y="98"/>
                    <a:pt x="25" y="10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3" y="105"/>
                    <a:pt x="55" y="94"/>
                    <a:pt x="55" y="82"/>
                  </a:cubicBezTo>
                  <a:cubicBezTo>
                    <a:pt x="55" y="49"/>
                    <a:pt x="39" y="1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ACBE2275-C781-4889-BB97-42557A51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65" y="2786910"/>
              <a:ext cx="494181" cy="517167"/>
            </a:xfrm>
            <a:custGeom>
              <a:avLst/>
              <a:gdLst>
                <a:gd name="T0" fmla="*/ 176 w 200"/>
                <a:gd name="T1" fmla="*/ 138 h 209"/>
                <a:gd name="T2" fmla="*/ 105 w 200"/>
                <a:gd name="T3" fmla="*/ 183 h 209"/>
                <a:gd name="T4" fmla="*/ 27 w 200"/>
                <a:gd name="T5" fmla="*/ 104 h 209"/>
                <a:gd name="T6" fmla="*/ 99 w 200"/>
                <a:gd name="T7" fmla="*/ 26 h 209"/>
                <a:gd name="T8" fmla="*/ 99 w 200"/>
                <a:gd name="T9" fmla="*/ 0 h 209"/>
                <a:gd name="T10" fmla="*/ 0 w 200"/>
                <a:gd name="T11" fmla="*/ 104 h 209"/>
                <a:gd name="T12" fmla="*/ 105 w 200"/>
                <a:gd name="T13" fmla="*/ 209 h 209"/>
                <a:gd name="T14" fmla="*/ 200 w 200"/>
                <a:gd name="T15" fmla="*/ 148 h 209"/>
                <a:gd name="T16" fmla="*/ 176 w 200"/>
                <a:gd name="T17" fmla="*/ 1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9">
                  <a:moveTo>
                    <a:pt x="176" y="138"/>
                  </a:moveTo>
                  <a:cubicBezTo>
                    <a:pt x="163" y="165"/>
                    <a:pt x="136" y="183"/>
                    <a:pt x="105" y="183"/>
                  </a:cubicBezTo>
                  <a:cubicBezTo>
                    <a:pt x="62" y="183"/>
                    <a:pt x="27" y="148"/>
                    <a:pt x="27" y="104"/>
                  </a:cubicBezTo>
                  <a:cubicBezTo>
                    <a:pt x="27" y="63"/>
                    <a:pt x="59" y="29"/>
                    <a:pt x="99" y="2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3"/>
                    <a:pt x="0" y="48"/>
                    <a:pt x="0" y="104"/>
                  </a:cubicBezTo>
                  <a:cubicBezTo>
                    <a:pt x="0" y="162"/>
                    <a:pt x="47" y="209"/>
                    <a:pt x="105" y="209"/>
                  </a:cubicBezTo>
                  <a:cubicBezTo>
                    <a:pt x="147" y="209"/>
                    <a:pt x="184" y="184"/>
                    <a:pt x="200" y="148"/>
                  </a:cubicBezTo>
                  <a:lnTo>
                    <a:pt x="1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4" name="Freeform 19">
              <a:extLst>
                <a:ext uri="{FF2B5EF4-FFF2-40B4-BE49-F238E27FC236}">
                  <a16:creationId xmlns="" xmlns:a16="http://schemas.microsoft.com/office/drawing/2014/main" id="{1B82575F-2902-4DD5-A73A-A6035CF1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97" y="2786910"/>
              <a:ext cx="121195" cy="90896"/>
            </a:xfrm>
            <a:custGeom>
              <a:avLst/>
              <a:gdLst>
                <a:gd name="T0" fmla="*/ 0 w 49"/>
                <a:gd name="T1" fmla="*/ 0 h 37"/>
                <a:gd name="T2" fmla="*/ 0 w 49"/>
                <a:gd name="T3" fmla="*/ 26 h 37"/>
                <a:gd name="T4" fmla="*/ 34 w 49"/>
                <a:gd name="T5" fmla="*/ 37 h 37"/>
                <a:gd name="T6" fmla="*/ 49 w 49"/>
                <a:gd name="T7" fmla="*/ 15 h 37"/>
                <a:gd name="T8" fmla="*/ 0 w 4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2" y="27"/>
                    <a:pt x="24" y="31"/>
                    <a:pt x="34" y="3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5" y="6"/>
                    <a:pt x="18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5" name="Freeform 20">
              <a:extLst>
                <a:ext uri="{FF2B5EF4-FFF2-40B4-BE49-F238E27FC236}">
                  <a16:creationId xmlns="" xmlns:a16="http://schemas.microsoft.com/office/drawing/2014/main" id="{6188896E-56DA-497B-9E0C-07C49B1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85" y="2930044"/>
              <a:ext cx="57463" cy="235076"/>
            </a:xfrm>
            <a:custGeom>
              <a:avLst/>
              <a:gdLst>
                <a:gd name="T0" fmla="*/ 23 w 23"/>
                <a:gd name="T1" fmla="*/ 91 h 95"/>
                <a:gd name="T2" fmla="*/ 18 w 23"/>
                <a:gd name="T3" fmla="*/ 95 h 95"/>
                <a:gd name="T4" fmla="*/ 5 w 23"/>
                <a:gd name="T5" fmla="*/ 95 h 95"/>
                <a:gd name="T6" fmla="*/ 0 w 23"/>
                <a:gd name="T7" fmla="*/ 91 h 95"/>
                <a:gd name="T8" fmla="*/ 0 w 23"/>
                <a:gd name="T9" fmla="*/ 5 h 95"/>
                <a:gd name="T10" fmla="*/ 5 w 23"/>
                <a:gd name="T11" fmla="*/ 0 h 95"/>
                <a:gd name="T12" fmla="*/ 18 w 23"/>
                <a:gd name="T13" fmla="*/ 0 h 95"/>
                <a:gd name="T14" fmla="*/ 23 w 23"/>
                <a:gd name="T15" fmla="*/ 5 h 95"/>
                <a:gd name="T16" fmla="*/ 23 w 23"/>
                <a:gd name="T17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5">
                  <a:moveTo>
                    <a:pt x="23" y="91"/>
                  </a:moveTo>
                  <a:cubicBezTo>
                    <a:pt x="23" y="93"/>
                    <a:pt x="21" y="95"/>
                    <a:pt x="18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6" name="Freeform 21">
              <a:extLst>
                <a:ext uri="{FF2B5EF4-FFF2-40B4-BE49-F238E27FC236}">
                  <a16:creationId xmlns="" xmlns:a16="http://schemas.microsoft.com/office/drawing/2014/main" id="{0B95D1C6-A0B0-4C46-9E07-D9754A0E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06" y="2991687"/>
              <a:ext cx="54329" cy="173434"/>
            </a:xfrm>
            <a:custGeom>
              <a:avLst/>
              <a:gdLst>
                <a:gd name="T0" fmla="*/ 22 w 22"/>
                <a:gd name="T1" fmla="*/ 66 h 70"/>
                <a:gd name="T2" fmla="*/ 18 w 22"/>
                <a:gd name="T3" fmla="*/ 70 h 70"/>
                <a:gd name="T4" fmla="*/ 4 w 22"/>
                <a:gd name="T5" fmla="*/ 70 h 70"/>
                <a:gd name="T6" fmla="*/ 0 w 22"/>
                <a:gd name="T7" fmla="*/ 66 h 70"/>
                <a:gd name="T8" fmla="*/ 0 w 22"/>
                <a:gd name="T9" fmla="*/ 5 h 70"/>
                <a:gd name="T10" fmla="*/ 4 w 22"/>
                <a:gd name="T11" fmla="*/ 0 h 70"/>
                <a:gd name="T12" fmla="*/ 18 w 22"/>
                <a:gd name="T13" fmla="*/ 0 h 70"/>
                <a:gd name="T14" fmla="*/ 22 w 22"/>
                <a:gd name="T15" fmla="*/ 5 h 70"/>
                <a:gd name="T16" fmla="*/ 22 w 22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0">
                  <a:moveTo>
                    <a:pt x="22" y="66"/>
                  </a:moveTo>
                  <a:cubicBezTo>
                    <a:pt x="22" y="68"/>
                    <a:pt x="20" y="70"/>
                    <a:pt x="18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0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7" name="Freeform 22">
              <a:extLst>
                <a:ext uri="{FF2B5EF4-FFF2-40B4-BE49-F238E27FC236}">
                  <a16:creationId xmlns="" xmlns:a16="http://schemas.microsoft.com/office/drawing/2014/main" id="{26FFD61C-9173-4FF7-991C-86B41752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37" y="3056462"/>
              <a:ext cx="56418" cy="108657"/>
            </a:xfrm>
            <a:custGeom>
              <a:avLst/>
              <a:gdLst>
                <a:gd name="T0" fmla="*/ 23 w 23"/>
                <a:gd name="T1" fmla="*/ 40 h 44"/>
                <a:gd name="T2" fmla="*/ 18 w 23"/>
                <a:gd name="T3" fmla="*/ 44 h 44"/>
                <a:gd name="T4" fmla="*/ 5 w 23"/>
                <a:gd name="T5" fmla="*/ 44 h 44"/>
                <a:gd name="T6" fmla="*/ 0 w 23"/>
                <a:gd name="T7" fmla="*/ 40 h 44"/>
                <a:gd name="T8" fmla="*/ 0 w 23"/>
                <a:gd name="T9" fmla="*/ 4 h 44"/>
                <a:gd name="T10" fmla="*/ 5 w 23"/>
                <a:gd name="T11" fmla="*/ 0 h 44"/>
                <a:gd name="T12" fmla="*/ 18 w 23"/>
                <a:gd name="T13" fmla="*/ 0 h 44"/>
                <a:gd name="T14" fmla="*/ 23 w 23"/>
                <a:gd name="T15" fmla="*/ 4 h 44"/>
                <a:gd name="T16" fmla="*/ 23 w 23"/>
                <a:gd name="T1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4">
                  <a:moveTo>
                    <a:pt x="23" y="40"/>
                  </a:moveTo>
                  <a:cubicBezTo>
                    <a:pt x="23" y="42"/>
                    <a:pt x="21" y="44"/>
                    <a:pt x="18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lnTo>
                    <a:pt x="2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239550" y="1484784"/>
            <a:ext cx="6079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117807" y="692696"/>
            <a:ext cx="7201600" cy="917058"/>
            <a:chOff x="1093026" y="1339449"/>
            <a:chExt cx="8979759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2" name="Group 21"/>
            <p:cNvGrpSpPr/>
            <p:nvPr/>
          </p:nvGrpSpPr>
          <p:grpSpPr>
            <a:xfrm>
              <a:off x="1093026" y="1339449"/>
              <a:ext cx="8979759" cy="917058"/>
              <a:chOff x="1495982" y="1202671"/>
              <a:chExt cx="8979759" cy="917058"/>
            </a:xfrm>
            <a:grpFill/>
          </p:grpSpPr>
          <p:sp>
            <p:nvSpPr>
              <p:cNvPr id="24" name="Rectangle 23"/>
              <p:cNvSpPr/>
              <p:nvPr/>
            </p:nvSpPr>
            <p:spPr>
              <a:xfrm>
                <a:off x="2346870" y="1414502"/>
                <a:ext cx="8128871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4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538881" y="1650142"/>
              <a:ext cx="7440387" cy="276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Analysis Result – </a:t>
              </a:r>
              <a:r>
                <a:rPr lang="en-US" b="1" kern="0" dirty="0" smtClean="0">
                  <a:solidFill>
                    <a:schemeClr val="accent2"/>
                  </a:solidFill>
                  <a:latin typeface="Cambria" panose="02040503050406030204" pitchFamily="18" charset="0"/>
                  <a:cs typeface="Arial" pitchFamily="34" charset="0"/>
                </a:rPr>
                <a:t>Let’s combine them!</a:t>
              </a:r>
              <a:endParaRPr lang="en-US" b="1" kern="0" dirty="0">
                <a:solidFill>
                  <a:schemeClr val="accent2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01F-B284-41F8-BDDB-2D87B544D55C}" type="slidenum">
              <a:rPr lang="en-AU" altLang="en-US" smtClean="0"/>
              <a:pPr/>
              <a:t>12</a:t>
            </a:fld>
            <a:endParaRPr lang="en-AU" altLang="en-US"/>
          </a:p>
        </p:txBody>
      </p:sp>
      <p:sp>
        <p:nvSpPr>
          <p:cNvPr id="28" name="Rectangle 27"/>
          <p:cNvSpPr/>
          <p:nvPr/>
        </p:nvSpPr>
        <p:spPr>
          <a:xfrm>
            <a:off x="1691681" y="1681063"/>
            <a:ext cx="5616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dirty="0" smtClean="0">
                <a:latin typeface="Cambria" panose="02040503050406030204" pitchFamily="18" charset="0"/>
              </a:rPr>
              <a:t>Here are a few examples on how these models are applied: </a:t>
            </a:r>
            <a:endParaRPr lang="en-AU" sz="1400" dirty="0"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5575"/>
              </p:ext>
            </p:extLst>
          </p:nvPr>
        </p:nvGraphicFramePr>
        <p:xfrm>
          <a:off x="1761243" y="1988840"/>
          <a:ext cx="4752529" cy="262929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81734"/>
                <a:gridCol w="1238547"/>
                <a:gridCol w="1080120"/>
                <a:gridCol w="1152128"/>
              </a:tblGrid>
              <a:tr h="2152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</a:rPr>
                        <a:t>Prediction</a:t>
                      </a:r>
                      <a:endParaRPr lang="en-AU" sz="1200" b="1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Actual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421831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</a:rPr>
                        <a:t>Propensity</a:t>
                      </a:r>
                      <a:r>
                        <a:rPr lang="en-AU" sz="1200" b="1" i="0" u="none" strike="noStrike" baseline="0" dirty="0" smtClean="0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AU" sz="1200" b="1" i="0" u="none" strike="noStrike" baseline="0" dirty="0" smtClean="0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</a:rPr>
                        <a:t>Model</a:t>
                      </a:r>
                      <a:endParaRPr lang="en-AU" sz="1200" b="1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</a:rPr>
                        <a:t>Regression </a:t>
                      </a:r>
                    </a:p>
                    <a:p>
                      <a:pPr algn="ctr" fontAlgn="ctr"/>
                      <a:r>
                        <a:rPr lang="en-AU" sz="1200" b="1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</a:rPr>
                        <a:t>Model</a:t>
                      </a:r>
                      <a:endParaRPr lang="en-AU" sz="1200" b="1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Test Results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9752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AU" sz="1050" b="1" u="none" strike="noStrike" dirty="0" smtClean="0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</a:rPr>
                        <a:t>Probability</a:t>
                      </a:r>
                    </a:p>
                    <a:p>
                      <a:pPr algn="ctr" fontAlgn="ctr"/>
                      <a:r>
                        <a:rPr lang="en-AU" sz="1050" b="1" u="none" strike="noStrike" dirty="0" smtClean="0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</a:rPr>
                        <a:t>(Sale</a:t>
                      </a:r>
                      <a:r>
                        <a:rPr lang="en-AU" sz="1050" b="1" u="none" strike="noStrike" dirty="0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</a:rPr>
                        <a:t>) </a:t>
                      </a:r>
                      <a:endParaRPr lang="en-AU" sz="1050" b="1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AU" sz="1050" b="1" u="none" strike="noStrike" dirty="0" smtClean="0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</a:rPr>
                        <a:t>Estimated </a:t>
                      </a:r>
                    </a:p>
                    <a:p>
                      <a:pPr algn="ctr" fontAlgn="ctr"/>
                      <a:r>
                        <a:rPr lang="en-AU" sz="1050" b="1" u="none" strike="noStrike" dirty="0" smtClean="0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</a:rPr>
                        <a:t>(Transaction Size) </a:t>
                      </a:r>
                      <a:endParaRPr lang="en-AU" sz="1050" b="1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 smtClean="0">
                          <a:effectLst/>
                          <a:latin typeface="Cambria" panose="02040503050406030204" pitchFamily="18" charset="0"/>
                        </a:rPr>
                        <a:t>Responded 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 smtClean="0">
                          <a:effectLst/>
                          <a:latin typeface="Cambria" panose="02040503050406030204" pitchFamily="18" charset="0"/>
                        </a:rPr>
                        <a:t>Campaign </a:t>
                      </a:r>
                    </a:p>
                    <a:p>
                      <a:pPr algn="ctr" fontAlgn="ctr"/>
                      <a:r>
                        <a:rPr lang="en-AU" sz="1050" b="1" u="none" strike="noStrike" dirty="0" smtClean="0">
                          <a:effectLst/>
                          <a:latin typeface="Cambria" panose="02040503050406030204" pitchFamily="18" charset="0"/>
                        </a:rPr>
                        <a:t>Period Sales </a:t>
                      </a:r>
                      <a:endParaRPr lang="en-AU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65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0.753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$145.16 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u="none" strike="noStrike" dirty="0" smtClean="0">
                          <a:effectLst/>
                          <a:latin typeface="Cambria" panose="02040503050406030204" pitchFamily="18" charset="0"/>
                        </a:rPr>
                        <a:t>Yes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$126.60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</a:tr>
              <a:tr h="3065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0.020 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$0.00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$0.00</a:t>
                      </a:r>
                      <a:endParaRPr lang="en-A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</a:tr>
              <a:tr h="3065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0.070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$0.00   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No</a:t>
                      </a:r>
                      <a:endParaRPr lang="en-A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$0.00</a:t>
                      </a:r>
                      <a:endParaRPr lang="en-A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</a:tr>
              <a:tr h="3065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0.722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$536.87 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Yes</a:t>
                      </a:r>
                      <a:endParaRPr lang="en-A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$823.87</a:t>
                      </a:r>
                      <a:endParaRPr lang="en-A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</a:tr>
              <a:tr h="3065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0.999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$2,705.27 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Yes</a:t>
                      </a:r>
                      <a:endParaRPr lang="en-A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$2,376.83</a:t>
                      </a:r>
                      <a:endParaRPr lang="en-AU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0F0C4FAB-D653-4DEF-8FD9-CA08FFBD0D5F}"/>
              </a:ext>
            </a:extLst>
          </p:cNvPr>
          <p:cNvSpPr txBox="1">
            <a:spLocks/>
          </p:cNvSpPr>
          <p:nvPr/>
        </p:nvSpPr>
        <p:spPr>
          <a:xfrm>
            <a:off x="1691680" y="4653136"/>
            <a:ext cx="5000218" cy="10081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400" dirty="0" smtClean="0">
                <a:latin typeface="Cambria" panose="02040503050406030204" pitchFamily="18" charset="0"/>
              </a:rPr>
              <a:t>The two models, when combined, do project a relative strong predictive power. It combines the two model by:-</a:t>
            </a:r>
          </a:p>
          <a:p>
            <a:pPr marL="285750" indent="-285750">
              <a:spcBef>
                <a:spcPts val="0"/>
              </a:spcBef>
              <a:buAutoNum type="romanLcParenBoth"/>
            </a:pPr>
            <a:r>
              <a:rPr lang="en-AU" sz="1400" b="1" dirty="0" smtClean="0">
                <a:latin typeface="Cambria" panose="02040503050406030204" pitchFamily="18" charset="0"/>
              </a:rPr>
              <a:t>calculating</a:t>
            </a:r>
            <a:r>
              <a:rPr lang="en-AU" sz="1400" dirty="0" smtClean="0">
                <a:latin typeface="Cambria" panose="02040503050406030204" pitchFamily="18" charset="0"/>
              </a:rPr>
              <a:t> the probability if the customer will respond;</a:t>
            </a:r>
          </a:p>
          <a:p>
            <a:pPr marL="285750" indent="-285750">
              <a:spcBef>
                <a:spcPts val="0"/>
              </a:spcBef>
              <a:buAutoNum type="romanLcParenBoth"/>
            </a:pPr>
            <a:r>
              <a:rPr lang="en-AU" sz="1400" dirty="0" smtClean="0">
                <a:latin typeface="Cambria" panose="02040503050406030204" pitchFamily="18" charset="0"/>
              </a:rPr>
              <a:t>and </a:t>
            </a:r>
            <a:r>
              <a:rPr lang="en-AU" sz="1400" b="1" dirty="0" smtClean="0">
                <a:latin typeface="Cambria" panose="02040503050406030204" pitchFamily="18" charset="0"/>
              </a:rPr>
              <a:t>estimating</a:t>
            </a:r>
            <a:r>
              <a:rPr lang="en-AU" sz="1400" dirty="0" smtClean="0">
                <a:latin typeface="Cambria" panose="02040503050406030204" pitchFamily="18" charset="0"/>
              </a:rPr>
              <a:t> the expected sales value.</a:t>
            </a:r>
            <a:endParaRPr lang="en-AU" sz="1400" dirty="0">
              <a:latin typeface="Cambria" panose="02040503050406030204" pitchFamily="18" charset="0"/>
            </a:endParaRP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624"/>
            <a:ext cx="4430137" cy="35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75638" y="5752971"/>
            <a:ext cx="4949136" cy="338554"/>
          </a:xfrm>
          <a:prstGeom prst="rect">
            <a:avLst/>
          </a:prstGeom>
          <a:solidFill>
            <a:schemeClr val="accent6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Next stage, how to maximise profit with this!</a:t>
            </a:r>
            <a:endParaRPr lang="en-AU" sz="1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AAEDF58-5928-487A-8EA4-BA5AC491A32C}"/>
              </a:ext>
            </a:extLst>
          </p:cNvPr>
          <p:cNvGrpSpPr/>
          <p:nvPr/>
        </p:nvGrpSpPr>
        <p:grpSpPr>
          <a:xfrm>
            <a:off x="538143" y="5991052"/>
            <a:ext cx="199263" cy="264546"/>
            <a:chOff x="726565" y="2786910"/>
            <a:chExt cx="519255" cy="517167"/>
          </a:xfrm>
          <a:solidFill>
            <a:schemeClr val="bg1"/>
          </a:solidFill>
        </p:grpSpPr>
        <p:sp>
          <p:nvSpPr>
            <p:cNvPr id="72" name="Freeform 17">
              <a:extLst>
                <a:ext uri="{FF2B5EF4-FFF2-40B4-BE49-F238E27FC236}">
                  <a16:creationId xmlns="" xmlns:a16="http://schemas.microsoft.com/office/drawing/2014/main" id="{34C09999-3F11-4AFF-8802-BD65C4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" y="2841238"/>
              <a:ext cx="135821" cy="284180"/>
            </a:xfrm>
            <a:custGeom>
              <a:avLst/>
              <a:gdLst>
                <a:gd name="T0" fmla="*/ 15 w 55"/>
                <a:gd name="T1" fmla="*/ 0 h 115"/>
                <a:gd name="T2" fmla="*/ 0 w 55"/>
                <a:gd name="T3" fmla="*/ 22 h 115"/>
                <a:gd name="T4" fmla="*/ 28 w 55"/>
                <a:gd name="T5" fmla="*/ 82 h 115"/>
                <a:gd name="T6" fmla="*/ 25 w 55"/>
                <a:gd name="T7" fmla="*/ 105 h 115"/>
                <a:gd name="T8" fmla="*/ 50 w 55"/>
                <a:gd name="T9" fmla="*/ 115 h 115"/>
                <a:gd name="T10" fmla="*/ 55 w 55"/>
                <a:gd name="T11" fmla="*/ 82 h 115"/>
                <a:gd name="T12" fmla="*/ 15 w 5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5">
                  <a:moveTo>
                    <a:pt x="15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7" y="36"/>
                    <a:pt x="28" y="58"/>
                    <a:pt x="28" y="82"/>
                  </a:cubicBezTo>
                  <a:cubicBezTo>
                    <a:pt x="28" y="90"/>
                    <a:pt x="27" y="98"/>
                    <a:pt x="25" y="10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3" y="105"/>
                    <a:pt x="55" y="94"/>
                    <a:pt x="55" y="82"/>
                  </a:cubicBezTo>
                  <a:cubicBezTo>
                    <a:pt x="55" y="49"/>
                    <a:pt x="39" y="1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ACBE2275-C781-4889-BB97-42557A51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65" y="2786910"/>
              <a:ext cx="494181" cy="517167"/>
            </a:xfrm>
            <a:custGeom>
              <a:avLst/>
              <a:gdLst>
                <a:gd name="T0" fmla="*/ 176 w 200"/>
                <a:gd name="T1" fmla="*/ 138 h 209"/>
                <a:gd name="T2" fmla="*/ 105 w 200"/>
                <a:gd name="T3" fmla="*/ 183 h 209"/>
                <a:gd name="T4" fmla="*/ 27 w 200"/>
                <a:gd name="T5" fmla="*/ 104 h 209"/>
                <a:gd name="T6" fmla="*/ 99 w 200"/>
                <a:gd name="T7" fmla="*/ 26 h 209"/>
                <a:gd name="T8" fmla="*/ 99 w 200"/>
                <a:gd name="T9" fmla="*/ 0 h 209"/>
                <a:gd name="T10" fmla="*/ 0 w 200"/>
                <a:gd name="T11" fmla="*/ 104 h 209"/>
                <a:gd name="T12" fmla="*/ 105 w 200"/>
                <a:gd name="T13" fmla="*/ 209 h 209"/>
                <a:gd name="T14" fmla="*/ 200 w 200"/>
                <a:gd name="T15" fmla="*/ 148 h 209"/>
                <a:gd name="T16" fmla="*/ 176 w 200"/>
                <a:gd name="T17" fmla="*/ 1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9">
                  <a:moveTo>
                    <a:pt x="176" y="138"/>
                  </a:moveTo>
                  <a:cubicBezTo>
                    <a:pt x="163" y="165"/>
                    <a:pt x="136" y="183"/>
                    <a:pt x="105" y="183"/>
                  </a:cubicBezTo>
                  <a:cubicBezTo>
                    <a:pt x="62" y="183"/>
                    <a:pt x="27" y="148"/>
                    <a:pt x="27" y="104"/>
                  </a:cubicBezTo>
                  <a:cubicBezTo>
                    <a:pt x="27" y="63"/>
                    <a:pt x="59" y="29"/>
                    <a:pt x="99" y="2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3"/>
                    <a:pt x="0" y="48"/>
                    <a:pt x="0" y="104"/>
                  </a:cubicBezTo>
                  <a:cubicBezTo>
                    <a:pt x="0" y="162"/>
                    <a:pt x="47" y="209"/>
                    <a:pt x="105" y="209"/>
                  </a:cubicBezTo>
                  <a:cubicBezTo>
                    <a:pt x="147" y="209"/>
                    <a:pt x="184" y="184"/>
                    <a:pt x="200" y="148"/>
                  </a:cubicBezTo>
                  <a:lnTo>
                    <a:pt x="1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4" name="Freeform 19">
              <a:extLst>
                <a:ext uri="{FF2B5EF4-FFF2-40B4-BE49-F238E27FC236}">
                  <a16:creationId xmlns="" xmlns:a16="http://schemas.microsoft.com/office/drawing/2014/main" id="{1B82575F-2902-4DD5-A73A-A6035CF1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97" y="2786910"/>
              <a:ext cx="121195" cy="90896"/>
            </a:xfrm>
            <a:custGeom>
              <a:avLst/>
              <a:gdLst>
                <a:gd name="T0" fmla="*/ 0 w 49"/>
                <a:gd name="T1" fmla="*/ 0 h 37"/>
                <a:gd name="T2" fmla="*/ 0 w 49"/>
                <a:gd name="T3" fmla="*/ 26 h 37"/>
                <a:gd name="T4" fmla="*/ 34 w 49"/>
                <a:gd name="T5" fmla="*/ 37 h 37"/>
                <a:gd name="T6" fmla="*/ 49 w 49"/>
                <a:gd name="T7" fmla="*/ 15 h 37"/>
                <a:gd name="T8" fmla="*/ 0 w 4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2" y="27"/>
                    <a:pt x="24" y="31"/>
                    <a:pt x="34" y="3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5" y="6"/>
                    <a:pt x="18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5" name="Freeform 20">
              <a:extLst>
                <a:ext uri="{FF2B5EF4-FFF2-40B4-BE49-F238E27FC236}">
                  <a16:creationId xmlns="" xmlns:a16="http://schemas.microsoft.com/office/drawing/2014/main" id="{6188896E-56DA-497B-9E0C-07C49B1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85" y="2930044"/>
              <a:ext cx="57463" cy="235076"/>
            </a:xfrm>
            <a:custGeom>
              <a:avLst/>
              <a:gdLst>
                <a:gd name="T0" fmla="*/ 23 w 23"/>
                <a:gd name="T1" fmla="*/ 91 h 95"/>
                <a:gd name="T2" fmla="*/ 18 w 23"/>
                <a:gd name="T3" fmla="*/ 95 h 95"/>
                <a:gd name="T4" fmla="*/ 5 w 23"/>
                <a:gd name="T5" fmla="*/ 95 h 95"/>
                <a:gd name="T6" fmla="*/ 0 w 23"/>
                <a:gd name="T7" fmla="*/ 91 h 95"/>
                <a:gd name="T8" fmla="*/ 0 w 23"/>
                <a:gd name="T9" fmla="*/ 5 h 95"/>
                <a:gd name="T10" fmla="*/ 5 w 23"/>
                <a:gd name="T11" fmla="*/ 0 h 95"/>
                <a:gd name="T12" fmla="*/ 18 w 23"/>
                <a:gd name="T13" fmla="*/ 0 h 95"/>
                <a:gd name="T14" fmla="*/ 23 w 23"/>
                <a:gd name="T15" fmla="*/ 5 h 95"/>
                <a:gd name="T16" fmla="*/ 23 w 23"/>
                <a:gd name="T17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5">
                  <a:moveTo>
                    <a:pt x="23" y="91"/>
                  </a:moveTo>
                  <a:cubicBezTo>
                    <a:pt x="23" y="93"/>
                    <a:pt x="21" y="95"/>
                    <a:pt x="18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6" name="Freeform 21">
              <a:extLst>
                <a:ext uri="{FF2B5EF4-FFF2-40B4-BE49-F238E27FC236}">
                  <a16:creationId xmlns="" xmlns:a16="http://schemas.microsoft.com/office/drawing/2014/main" id="{0B95D1C6-A0B0-4C46-9E07-D9754A0E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06" y="2991687"/>
              <a:ext cx="54329" cy="173434"/>
            </a:xfrm>
            <a:custGeom>
              <a:avLst/>
              <a:gdLst>
                <a:gd name="T0" fmla="*/ 22 w 22"/>
                <a:gd name="T1" fmla="*/ 66 h 70"/>
                <a:gd name="T2" fmla="*/ 18 w 22"/>
                <a:gd name="T3" fmla="*/ 70 h 70"/>
                <a:gd name="T4" fmla="*/ 4 w 22"/>
                <a:gd name="T5" fmla="*/ 70 h 70"/>
                <a:gd name="T6" fmla="*/ 0 w 22"/>
                <a:gd name="T7" fmla="*/ 66 h 70"/>
                <a:gd name="T8" fmla="*/ 0 w 22"/>
                <a:gd name="T9" fmla="*/ 5 h 70"/>
                <a:gd name="T10" fmla="*/ 4 w 22"/>
                <a:gd name="T11" fmla="*/ 0 h 70"/>
                <a:gd name="T12" fmla="*/ 18 w 22"/>
                <a:gd name="T13" fmla="*/ 0 h 70"/>
                <a:gd name="T14" fmla="*/ 22 w 22"/>
                <a:gd name="T15" fmla="*/ 5 h 70"/>
                <a:gd name="T16" fmla="*/ 22 w 22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0">
                  <a:moveTo>
                    <a:pt x="22" y="66"/>
                  </a:moveTo>
                  <a:cubicBezTo>
                    <a:pt x="22" y="68"/>
                    <a:pt x="20" y="70"/>
                    <a:pt x="18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0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7" name="Freeform 22">
              <a:extLst>
                <a:ext uri="{FF2B5EF4-FFF2-40B4-BE49-F238E27FC236}">
                  <a16:creationId xmlns="" xmlns:a16="http://schemas.microsoft.com/office/drawing/2014/main" id="{26FFD61C-9173-4FF7-991C-86B41752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37" y="3056462"/>
              <a:ext cx="56418" cy="108657"/>
            </a:xfrm>
            <a:custGeom>
              <a:avLst/>
              <a:gdLst>
                <a:gd name="T0" fmla="*/ 23 w 23"/>
                <a:gd name="T1" fmla="*/ 40 h 44"/>
                <a:gd name="T2" fmla="*/ 18 w 23"/>
                <a:gd name="T3" fmla="*/ 44 h 44"/>
                <a:gd name="T4" fmla="*/ 5 w 23"/>
                <a:gd name="T5" fmla="*/ 44 h 44"/>
                <a:gd name="T6" fmla="*/ 0 w 23"/>
                <a:gd name="T7" fmla="*/ 40 h 44"/>
                <a:gd name="T8" fmla="*/ 0 w 23"/>
                <a:gd name="T9" fmla="*/ 4 h 44"/>
                <a:gd name="T10" fmla="*/ 5 w 23"/>
                <a:gd name="T11" fmla="*/ 0 h 44"/>
                <a:gd name="T12" fmla="*/ 18 w 23"/>
                <a:gd name="T13" fmla="*/ 0 h 44"/>
                <a:gd name="T14" fmla="*/ 23 w 23"/>
                <a:gd name="T15" fmla="*/ 4 h 44"/>
                <a:gd name="T16" fmla="*/ 23 w 23"/>
                <a:gd name="T1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4">
                  <a:moveTo>
                    <a:pt x="23" y="40"/>
                  </a:moveTo>
                  <a:cubicBezTo>
                    <a:pt x="23" y="42"/>
                    <a:pt x="21" y="44"/>
                    <a:pt x="18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lnTo>
                    <a:pt x="2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239550" y="1484784"/>
            <a:ext cx="6079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114817" y="692696"/>
            <a:ext cx="7180654" cy="917058"/>
            <a:chOff x="1093026" y="1339449"/>
            <a:chExt cx="9456656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18" name="Group 17"/>
            <p:cNvGrpSpPr/>
            <p:nvPr/>
          </p:nvGrpSpPr>
          <p:grpSpPr>
            <a:xfrm>
              <a:off x="1093026" y="1339449"/>
              <a:ext cx="9456656" cy="917058"/>
              <a:chOff x="1495982" y="1202671"/>
              <a:chExt cx="9456656" cy="917058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2346869" y="1414502"/>
                <a:ext cx="8605769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4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622976" y="1634753"/>
              <a:ext cx="7926704" cy="3077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Analysis Result –</a:t>
              </a:r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 </a:t>
              </a:r>
              <a:r>
                <a:rPr lang="en-US" b="1" kern="0" dirty="0" smtClean="0">
                  <a:solidFill>
                    <a:schemeClr val="accent2"/>
                  </a:solidFill>
                  <a:latin typeface="Cambria" panose="02040503050406030204" pitchFamily="18" charset="0"/>
                  <a:cs typeface="Arial" pitchFamily="34" charset="0"/>
                </a:rPr>
                <a:t>Expected Profit Calculation </a:t>
              </a:r>
              <a:endParaRPr lang="en-US" b="1" kern="0" dirty="0">
                <a:solidFill>
                  <a:schemeClr val="accent2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01F-B284-41F8-BDDB-2D87B544D55C}" type="slidenum">
              <a:rPr lang="en-AU" altLang="en-US" smtClean="0"/>
              <a:pPr/>
              <a:t>13</a:t>
            </a:fld>
            <a:endParaRPr lang="en-AU" altLang="en-US"/>
          </a:p>
        </p:txBody>
      </p:sp>
      <p:sp>
        <p:nvSpPr>
          <p:cNvPr id="4" name="Rectangle 3"/>
          <p:cNvSpPr/>
          <p:nvPr/>
        </p:nvSpPr>
        <p:spPr>
          <a:xfrm>
            <a:off x="1187624" y="1700808"/>
            <a:ext cx="72007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dirty="0">
                <a:latin typeface="Cambria" panose="02040503050406030204" pitchFamily="18" charset="0"/>
              </a:rPr>
              <a:t>Relevant </a:t>
            </a:r>
            <a:r>
              <a:rPr lang="en-AU" sz="1400" b="1" dirty="0" smtClean="0">
                <a:latin typeface="Cambria" panose="02040503050406030204" pitchFamily="18" charset="0"/>
              </a:rPr>
              <a:t>financials components:</a:t>
            </a:r>
            <a:endParaRPr lang="en-AU" sz="1400" dirty="0">
              <a:latin typeface="Cambria" panose="02040503050406030204" pitchFamily="18" charset="0"/>
            </a:endParaRPr>
          </a:p>
          <a:p>
            <a:r>
              <a:rPr lang="en-AU" sz="1400" dirty="0">
                <a:latin typeface="Cambria" panose="02040503050406030204" pitchFamily="18" charset="0"/>
              </a:rPr>
              <a:t>Gross margin on </a:t>
            </a:r>
            <a:r>
              <a:rPr lang="en-AU" sz="1400" dirty="0" smtClean="0">
                <a:latin typeface="Cambria" panose="02040503050406030204" pitchFamily="18" charset="0"/>
              </a:rPr>
              <a:t>sales				:        22</a:t>
            </a:r>
            <a:r>
              <a:rPr lang="en-AU" sz="1400" dirty="0">
                <a:latin typeface="Cambria" panose="02040503050406030204" pitchFamily="18" charset="0"/>
              </a:rPr>
              <a:t>%</a:t>
            </a:r>
          </a:p>
          <a:p>
            <a:r>
              <a:rPr lang="en-AU" sz="1400" dirty="0">
                <a:latin typeface="Cambria" panose="02040503050406030204" pitchFamily="18" charset="0"/>
              </a:rPr>
              <a:t>Campaign </a:t>
            </a:r>
            <a:r>
              <a:rPr lang="en-AU" sz="1400" dirty="0" smtClean="0">
                <a:latin typeface="Cambria" panose="02040503050406030204" pitchFamily="18" charset="0"/>
              </a:rPr>
              <a:t>cost per </a:t>
            </a:r>
            <a:r>
              <a:rPr lang="en-AU" sz="1400" dirty="0">
                <a:latin typeface="Cambria" panose="02040503050406030204" pitchFamily="18" charset="0"/>
              </a:rPr>
              <a:t>business </a:t>
            </a:r>
            <a:r>
              <a:rPr lang="en-AU" sz="1400" dirty="0" smtClean="0">
                <a:latin typeface="Cambria" panose="02040503050406030204" pitchFamily="18" charset="0"/>
              </a:rPr>
              <a:t>contacted		:    $45.65</a:t>
            </a:r>
            <a:endParaRPr lang="en-AU" sz="1400" dirty="0">
              <a:latin typeface="Cambria" panose="02040503050406030204" pitchFamily="18" charset="0"/>
            </a:endParaRPr>
          </a:p>
          <a:p>
            <a:r>
              <a:rPr lang="en-AU" sz="1400" dirty="0">
                <a:latin typeface="Cambria" panose="02040503050406030204" pitchFamily="18" charset="0"/>
              </a:rPr>
              <a:t>Transaction </a:t>
            </a:r>
            <a:r>
              <a:rPr lang="en-AU" sz="1400" dirty="0" smtClean="0">
                <a:latin typeface="Cambria" panose="02040503050406030204" pitchFamily="18" charset="0"/>
              </a:rPr>
              <a:t>cost per transaction			:    $   8.40</a:t>
            </a:r>
            <a:endParaRPr lang="en-AU" sz="1400" dirty="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5887" y="2654915"/>
            <a:ext cx="6908521" cy="307777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ambria" panose="02040503050406030204" pitchFamily="18" charset="0"/>
              </a:rPr>
              <a:t>E(Profit</a:t>
            </a:r>
            <a:r>
              <a:rPr lang="fr-FR" sz="1400" b="1" dirty="0" smtClean="0">
                <a:latin typeface="Cambria" panose="02040503050406030204" pitchFamily="18" charset="0"/>
              </a:rPr>
              <a:t>) = 0.22*Prob(Sale</a:t>
            </a:r>
            <a:r>
              <a:rPr lang="fr-FR" sz="1400" b="1" dirty="0">
                <a:latin typeface="Cambria" panose="02040503050406030204" pitchFamily="18" charset="0"/>
              </a:rPr>
              <a:t>)*Est(Transaction Size</a:t>
            </a:r>
            <a:r>
              <a:rPr lang="fr-FR" sz="1400" b="1" dirty="0" smtClean="0">
                <a:latin typeface="Cambria" panose="02040503050406030204" pitchFamily="18" charset="0"/>
              </a:rPr>
              <a:t>) - $8.40*Prob(Sale) - $45.65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35886" y="3046439"/>
            <a:ext cx="5756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>
                <a:latin typeface="Cambria" panose="02040503050406030204" pitchFamily="18" charset="0"/>
              </a:rPr>
              <a:t>Taking the same examples from previous slide, the expected profit is calculated as below: </a:t>
            </a:r>
            <a:endParaRPr lang="en-AU" sz="1400" dirty="0">
              <a:latin typeface="Cambria" panose="02040503050406030204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9361"/>
              </p:ext>
            </p:extLst>
          </p:nvPr>
        </p:nvGraphicFramePr>
        <p:xfrm>
          <a:off x="1907704" y="3569659"/>
          <a:ext cx="4075785" cy="206378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152127"/>
                <a:gridCol w="1512168"/>
                <a:gridCol w="1411490"/>
              </a:tblGrid>
              <a:tr h="23352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Model 1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Model 2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Combined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1939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u="none" strike="noStrike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AU" sz="1200" b="1" u="none" strike="noStrike" dirty="0" smtClean="0">
                          <a:effectLst/>
                          <a:latin typeface="Cambria" panose="02040503050406030204" pitchFamily="18" charset="0"/>
                        </a:rPr>
                        <a:t>Probability</a:t>
                      </a:r>
                    </a:p>
                    <a:p>
                      <a:pPr algn="ctr" fontAlgn="ctr"/>
                      <a:r>
                        <a:rPr lang="en-AU" sz="1200" b="1" u="none" strike="noStrike" dirty="0" smtClean="0">
                          <a:effectLst/>
                          <a:latin typeface="Cambria" panose="02040503050406030204" pitchFamily="18" charset="0"/>
                        </a:rPr>
                        <a:t>(Sale</a:t>
                      </a:r>
                      <a:r>
                        <a:rPr lang="en-AU" sz="1200" b="1" u="none" strike="noStrike" dirty="0">
                          <a:effectLst/>
                          <a:latin typeface="Cambria" panose="02040503050406030204" pitchFamily="18" charset="0"/>
                        </a:rPr>
                        <a:t>) 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u="none" strike="noStrike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AU" sz="1200" b="1" u="none" strike="noStrike" dirty="0" smtClean="0">
                          <a:effectLst/>
                          <a:latin typeface="Cambria" panose="02040503050406030204" pitchFamily="18" charset="0"/>
                        </a:rPr>
                        <a:t>Estimated </a:t>
                      </a:r>
                    </a:p>
                    <a:p>
                      <a:pPr algn="ctr" fontAlgn="ctr"/>
                      <a:r>
                        <a:rPr lang="en-AU" sz="1200" b="1" u="none" strike="noStrike" dirty="0" smtClean="0">
                          <a:effectLst/>
                          <a:latin typeface="Cambria" panose="02040503050406030204" pitchFamily="18" charset="0"/>
                        </a:rPr>
                        <a:t>(Transaction Size) 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Expected</a:t>
                      </a:r>
                      <a:r>
                        <a:rPr lang="en-AU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A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Profit</a:t>
                      </a:r>
                      <a:r>
                        <a:rPr lang="en-AU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$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487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0.753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$145.16 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-$27.93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94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0.020 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$0.00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-$45.82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0.070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$0.00   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-$46.24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54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0.722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$536.87 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$33.56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454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0.999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i="0" u="none" strike="noStrike" kern="12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$2,705.27 </a:t>
                      </a:r>
                      <a:endParaRPr lang="en-AU" sz="1200" b="1" i="0" u="none" strike="noStrike" kern="12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200" b="1" i="0" u="none" strike="noStrike" kern="12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$540.52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3197"/>
            <a:ext cx="4443726" cy="35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0F0C4FAB-D653-4DEF-8FD9-CA08FFBD0D5F}"/>
              </a:ext>
            </a:extLst>
          </p:cNvPr>
          <p:cNvSpPr txBox="1">
            <a:spLocks/>
          </p:cNvSpPr>
          <p:nvPr/>
        </p:nvSpPr>
        <p:spPr>
          <a:xfrm>
            <a:off x="1216405" y="5669358"/>
            <a:ext cx="5515835" cy="52148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en-AU" sz="1400" dirty="0" smtClean="0">
                <a:latin typeface="Cambria" panose="02040503050406030204" pitchFamily="18" charset="0"/>
              </a:rPr>
              <a:t>We can maximise the profit by leveraging on the above financial model. Let’s apply to the entire population.</a:t>
            </a:r>
            <a:endParaRPr lang="en-AU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266">
            <a:extLst>
              <a:ext uri="{FF2B5EF4-FFF2-40B4-BE49-F238E27FC236}">
                <a16:creationId xmlns="" xmlns:a16="http://schemas.microsoft.com/office/drawing/2014/main" id="{07BF66C9-7739-4639-ADCD-94E115D9AFA3}"/>
              </a:ext>
            </a:extLst>
          </p:cNvPr>
          <p:cNvSpPr/>
          <p:nvPr/>
        </p:nvSpPr>
        <p:spPr>
          <a:xfrm>
            <a:off x="1532561" y="5949412"/>
            <a:ext cx="225510" cy="271629"/>
          </a:xfrm>
          <a:custGeom>
            <a:avLst/>
            <a:gdLst>
              <a:gd name="connsiteX0" fmla="*/ 3289021 w 4939743"/>
              <a:gd name="connsiteY0" fmla="*/ 2726377 h 4463615"/>
              <a:gd name="connsiteX1" fmla="*/ 3600171 w 4939743"/>
              <a:gd name="connsiteY1" fmla="*/ 2726377 h 4463615"/>
              <a:gd name="connsiteX2" fmla="*/ 3600171 w 4939743"/>
              <a:gd name="connsiteY2" fmla="*/ 3330651 h 4463615"/>
              <a:gd name="connsiteX3" fmla="*/ 3289021 w 4939743"/>
              <a:gd name="connsiteY3" fmla="*/ 3330651 h 4463615"/>
              <a:gd name="connsiteX4" fmla="*/ 1339571 w 4939743"/>
              <a:gd name="connsiteY4" fmla="*/ 2726377 h 4463615"/>
              <a:gd name="connsiteX5" fmla="*/ 1650721 w 4939743"/>
              <a:gd name="connsiteY5" fmla="*/ 2726377 h 4463615"/>
              <a:gd name="connsiteX6" fmla="*/ 1650721 w 4939743"/>
              <a:gd name="connsiteY6" fmla="*/ 3330651 h 4463615"/>
              <a:gd name="connsiteX7" fmla="*/ 1339571 w 4939743"/>
              <a:gd name="connsiteY7" fmla="*/ 3330651 h 4463615"/>
              <a:gd name="connsiteX8" fmla="*/ 0 w 4939743"/>
              <a:gd name="connsiteY8" fmla="*/ 2164914 h 4463615"/>
              <a:gd name="connsiteX9" fmla="*/ 21347 w 4939743"/>
              <a:gd name="connsiteY9" fmla="*/ 2164914 h 4463615"/>
              <a:gd name="connsiteX10" fmla="*/ 28309 w 4939743"/>
              <a:gd name="connsiteY10" fmla="*/ 2199857 h 4463615"/>
              <a:gd name="connsiteX11" fmla="*/ 1065581 w 4939743"/>
              <a:gd name="connsiteY11" fmla="*/ 3116035 h 4463615"/>
              <a:gd name="connsiteX12" fmla="*/ 1199871 w 4939743"/>
              <a:gd name="connsiteY12" fmla="*/ 3116035 h 4463615"/>
              <a:gd name="connsiteX13" fmla="*/ 1199871 w 4939743"/>
              <a:gd name="connsiteY13" fmla="*/ 3504764 h 4463615"/>
              <a:gd name="connsiteX14" fmla="*/ 1790421 w 4939743"/>
              <a:gd name="connsiteY14" fmla="*/ 3504764 h 4463615"/>
              <a:gd name="connsiteX15" fmla="*/ 1790421 w 4939743"/>
              <a:gd name="connsiteY15" fmla="*/ 3116035 h 4463615"/>
              <a:gd name="connsiteX16" fmla="*/ 2456842 w 4939743"/>
              <a:gd name="connsiteY16" fmla="*/ 3116035 h 4463615"/>
              <a:gd name="connsiteX17" fmla="*/ 2482901 w 4939743"/>
              <a:gd name="connsiteY17" fmla="*/ 3116035 h 4463615"/>
              <a:gd name="connsiteX18" fmla="*/ 3149321 w 4939743"/>
              <a:gd name="connsiteY18" fmla="*/ 3116035 h 4463615"/>
              <a:gd name="connsiteX19" fmla="*/ 3149321 w 4939743"/>
              <a:gd name="connsiteY19" fmla="*/ 3504764 h 4463615"/>
              <a:gd name="connsiteX20" fmla="*/ 3739871 w 4939743"/>
              <a:gd name="connsiteY20" fmla="*/ 3504764 h 4463615"/>
              <a:gd name="connsiteX21" fmla="*/ 3739871 w 4939743"/>
              <a:gd name="connsiteY21" fmla="*/ 3116035 h 4463615"/>
              <a:gd name="connsiteX22" fmla="*/ 3874162 w 4939743"/>
              <a:gd name="connsiteY22" fmla="*/ 3116035 h 4463615"/>
              <a:gd name="connsiteX23" fmla="*/ 4911434 w 4939743"/>
              <a:gd name="connsiteY23" fmla="*/ 2199857 h 4463615"/>
              <a:gd name="connsiteX24" fmla="*/ 4918396 w 4939743"/>
              <a:gd name="connsiteY24" fmla="*/ 2164914 h 4463615"/>
              <a:gd name="connsiteX25" fmla="*/ 4939743 w 4939743"/>
              <a:gd name="connsiteY25" fmla="*/ 2164914 h 4463615"/>
              <a:gd name="connsiteX26" fmla="*/ 4939743 w 4939743"/>
              <a:gd name="connsiteY26" fmla="*/ 4256181 h 4463615"/>
              <a:gd name="connsiteX27" fmla="*/ 4686776 w 4939743"/>
              <a:gd name="connsiteY27" fmla="*/ 4463615 h 4463615"/>
              <a:gd name="connsiteX28" fmla="*/ 252967 w 4939743"/>
              <a:gd name="connsiteY28" fmla="*/ 4463615 h 4463615"/>
              <a:gd name="connsiteX29" fmla="*/ 0 w 4939743"/>
              <a:gd name="connsiteY29" fmla="*/ 4256181 h 4463615"/>
              <a:gd name="connsiteX30" fmla="*/ 166421 w 4939743"/>
              <a:gd name="connsiteY30" fmla="*/ 884754 h 4463615"/>
              <a:gd name="connsiteX31" fmla="*/ 2456842 w 4939743"/>
              <a:gd name="connsiteY31" fmla="*/ 884754 h 4463615"/>
              <a:gd name="connsiteX32" fmla="*/ 2482901 w 4939743"/>
              <a:gd name="connsiteY32" fmla="*/ 884754 h 4463615"/>
              <a:gd name="connsiteX33" fmla="*/ 4773322 w 4939743"/>
              <a:gd name="connsiteY33" fmla="*/ 884754 h 4463615"/>
              <a:gd name="connsiteX34" fmla="*/ 4928580 w 4939743"/>
              <a:gd name="connsiteY34" fmla="*/ 1042869 h 4463615"/>
              <a:gd name="connsiteX35" fmla="*/ 4911434 w 4939743"/>
              <a:gd name="connsiteY35" fmla="*/ 1702951 h 4463615"/>
              <a:gd name="connsiteX36" fmla="*/ 3874162 w 4939743"/>
              <a:gd name="connsiteY36" fmla="*/ 2820234 h 4463615"/>
              <a:gd name="connsiteX37" fmla="*/ 3739871 w 4939743"/>
              <a:gd name="connsiteY37" fmla="*/ 2820234 h 4463615"/>
              <a:gd name="connsiteX38" fmla="*/ 3739871 w 4939743"/>
              <a:gd name="connsiteY38" fmla="*/ 2552264 h 4463615"/>
              <a:gd name="connsiteX39" fmla="*/ 3149321 w 4939743"/>
              <a:gd name="connsiteY39" fmla="*/ 2552264 h 4463615"/>
              <a:gd name="connsiteX40" fmla="*/ 3149321 w 4939743"/>
              <a:gd name="connsiteY40" fmla="*/ 2820234 h 4463615"/>
              <a:gd name="connsiteX41" fmla="*/ 2482901 w 4939743"/>
              <a:gd name="connsiteY41" fmla="*/ 2820234 h 4463615"/>
              <a:gd name="connsiteX42" fmla="*/ 2456842 w 4939743"/>
              <a:gd name="connsiteY42" fmla="*/ 2820234 h 4463615"/>
              <a:gd name="connsiteX43" fmla="*/ 1790421 w 4939743"/>
              <a:gd name="connsiteY43" fmla="*/ 2820234 h 4463615"/>
              <a:gd name="connsiteX44" fmla="*/ 1790421 w 4939743"/>
              <a:gd name="connsiteY44" fmla="*/ 2552264 h 4463615"/>
              <a:gd name="connsiteX45" fmla="*/ 1199871 w 4939743"/>
              <a:gd name="connsiteY45" fmla="*/ 2552264 h 4463615"/>
              <a:gd name="connsiteX46" fmla="*/ 1199871 w 4939743"/>
              <a:gd name="connsiteY46" fmla="*/ 2820234 h 4463615"/>
              <a:gd name="connsiteX47" fmla="*/ 1065581 w 4939743"/>
              <a:gd name="connsiteY47" fmla="*/ 2820234 h 4463615"/>
              <a:gd name="connsiteX48" fmla="*/ 28309 w 4939743"/>
              <a:gd name="connsiteY48" fmla="*/ 1702951 h 4463615"/>
              <a:gd name="connsiteX49" fmla="*/ 11163 w 4939743"/>
              <a:gd name="connsiteY49" fmla="*/ 1042869 h 4463615"/>
              <a:gd name="connsiteX50" fmla="*/ 166421 w 4939743"/>
              <a:gd name="connsiteY50" fmla="*/ 884754 h 4463615"/>
              <a:gd name="connsiteX51" fmla="*/ 1655483 w 4939743"/>
              <a:gd name="connsiteY51" fmla="*/ 0 h 4463615"/>
              <a:gd name="connsiteX52" fmla="*/ 3284260 w 4939743"/>
              <a:gd name="connsiteY52" fmla="*/ 0 h 4463615"/>
              <a:gd name="connsiteX53" fmla="*/ 3455240 w 4939743"/>
              <a:gd name="connsiteY53" fmla="*/ 170981 h 4463615"/>
              <a:gd name="connsiteX54" fmla="*/ 3455240 w 4939743"/>
              <a:gd name="connsiteY54" fmla="*/ 795854 h 4463615"/>
              <a:gd name="connsiteX55" fmla="*/ 3185276 w 4939743"/>
              <a:gd name="connsiteY55" fmla="*/ 795854 h 4463615"/>
              <a:gd name="connsiteX56" fmla="*/ 3185276 w 4939743"/>
              <a:gd name="connsiteY56" fmla="*/ 226770 h 4463615"/>
              <a:gd name="connsiteX57" fmla="*/ 1754467 w 4939743"/>
              <a:gd name="connsiteY57" fmla="*/ 226770 h 4463615"/>
              <a:gd name="connsiteX58" fmla="*/ 1754467 w 4939743"/>
              <a:gd name="connsiteY58" fmla="*/ 795854 h 4463615"/>
              <a:gd name="connsiteX59" fmla="*/ 1484503 w 4939743"/>
              <a:gd name="connsiteY59" fmla="*/ 795854 h 4463615"/>
              <a:gd name="connsiteX60" fmla="*/ 1484503 w 4939743"/>
              <a:gd name="connsiteY60" fmla="*/ 170981 h 4463615"/>
              <a:gd name="connsiteX61" fmla="*/ 1655483 w 4939743"/>
              <a:gd name="connsiteY61" fmla="*/ 0 h 446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939743" h="4463615">
                <a:moveTo>
                  <a:pt x="3289021" y="2726377"/>
                </a:moveTo>
                <a:lnTo>
                  <a:pt x="3600171" y="2726377"/>
                </a:lnTo>
                <a:lnTo>
                  <a:pt x="3600171" y="3330651"/>
                </a:lnTo>
                <a:lnTo>
                  <a:pt x="3289021" y="3330651"/>
                </a:lnTo>
                <a:close/>
                <a:moveTo>
                  <a:pt x="1339571" y="2726377"/>
                </a:moveTo>
                <a:lnTo>
                  <a:pt x="1650721" y="2726377"/>
                </a:lnTo>
                <a:lnTo>
                  <a:pt x="1650721" y="3330651"/>
                </a:lnTo>
                <a:lnTo>
                  <a:pt x="1339571" y="3330651"/>
                </a:lnTo>
                <a:close/>
                <a:moveTo>
                  <a:pt x="0" y="2164914"/>
                </a:moveTo>
                <a:lnTo>
                  <a:pt x="21347" y="2164914"/>
                </a:lnTo>
                <a:lnTo>
                  <a:pt x="28309" y="2199857"/>
                </a:lnTo>
                <a:cubicBezTo>
                  <a:pt x="202616" y="2813766"/>
                  <a:pt x="676961" y="3084012"/>
                  <a:pt x="1065581" y="3116035"/>
                </a:cubicBezTo>
                <a:lnTo>
                  <a:pt x="1199871" y="3116035"/>
                </a:lnTo>
                <a:lnTo>
                  <a:pt x="1199871" y="3504764"/>
                </a:lnTo>
                <a:lnTo>
                  <a:pt x="1790421" y="3504764"/>
                </a:lnTo>
                <a:lnTo>
                  <a:pt x="1790421" y="3116035"/>
                </a:lnTo>
                <a:lnTo>
                  <a:pt x="2456842" y="3116035"/>
                </a:lnTo>
                <a:lnTo>
                  <a:pt x="2482901" y="3116035"/>
                </a:lnTo>
                <a:lnTo>
                  <a:pt x="3149321" y="3116035"/>
                </a:lnTo>
                <a:lnTo>
                  <a:pt x="3149321" y="3504764"/>
                </a:lnTo>
                <a:lnTo>
                  <a:pt x="3739871" y="3504764"/>
                </a:lnTo>
                <a:lnTo>
                  <a:pt x="3739871" y="3116035"/>
                </a:lnTo>
                <a:lnTo>
                  <a:pt x="3874162" y="3116035"/>
                </a:lnTo>
                <a:cubicBezTo>
                  <a:pt x="4262782" y="3084012"/>
                  <a:pt x="4737127" y="2813766"/>
                  <a:pt x="4911434" y="2199857"/>
                </a:cubicBezTo>
                <a:lnTo>
                  <a:pt x="4918396" y="2164914"/>
                </a:lnTo>
                <a:lnTo>
                  <a:pt x="4939743" y="2164914"/>
                </a:lnTo>
                <a:lnTo>
                  <a:pt x="4939743" y="4256181"/>
                </a:lnTo>
                <a:cubicBezTo>
                  <a:pt x="4939743" y="4370744"/>
                  <a:pt x="4826486" y="4463615"/>
                  <a:pt x="4686776" y="4463615"/>
                </a:cubicBezTo>
                <a:lnTo>
                  <a:pt x="252967" y="4463615"/>
                </a:lnTo>
                <a:cubicBezTo>
                  <a:pt x="113257" y="4463615"/>
                  <a:pt x="0" y="4370744"/>
                  <a:pt x="0" y="4256181"/>
                </a:cubicBezTo>
                <a:close/>
                <a:moveTo>
                  <a:pt x="166421" y="884754"/>
                </a:moveTo>
                <a:lnTo>
                  <a:pt x="2456842" y="884754"/>
                </a:lnTo>
                <a:lnTo>
                  <a:pt x="2482901" y="884754"/>
                </a:lnTo>
                <a:lnTo>
                  <a:pt x="4773322" y="884754"/>
                </a:lnTo>
                <a:cubicBezTo>
                  <a:pt x="4875874" y="902534"/>
                  <a:pt x="4906990" y="972701"/>
                  <a:pt x="4928580" y="1042869"/>
                </a:cubicBezTo>
                <a:cubicBezTo>
                  <a:pt x="4933977" y="1321634"/>
                  <a:pt x="4958424" y="1481336"/>
                  <a:pt x="4911434" y="1702951"/>
                </a:cubicBezTo>
                <a:cubicBezTo>
                  <a:pt x="4737127" y="2451616"/>
                  <a:pt x="4262782" y="2781181"/>
                  <a:pt x="3874162" y="2820234"/>
                </a:cubicBezTo>
                <a:lnTo>
                  <a:pt x="3739871" y="2820234"/>
                </a:lnTo>
                <a:lnTo>
                  <a:pt x="3739871" y="2552264"/>
                </a:lnTo>
                <a:lnTo>
                  <a:pt x="3149321" y="2552264"/>
                </a:lnTo>
                <a:lnTo>
                  <a:pt x="3149321" y="2820234"/>
                </a:lnTo>
                <a:lnTo>
                  <a:pt x="2482901" y="2820234"/>
                </a:lnTo>
                <a:lnTo>
                  <a:pt x="2456842" y="2820234"/>
                </a:lnTo>
                <a:lnTo>
                  <a:pt x="1790421" y="2820234"/>
                </a:lnTo>
                <a:lnTo>
                  <a:pt x="1790421" y="2552264"/>
                </a:lnTo>
                <a:lnTo>
                  <a:pt x="1199871" y="2552264"/>
                </a:lnTo>
                <a:lnTo>
                  <a:pt x="1199871" y="2820234"/>
                </a:lnTo>
                <a:lnTo>
                  <a:pt x="1065581" y="2820234"/>
                </a:lnTo>
                <a:cubicBezTo>
                  <a:pt x="676961" y="2781181"/>
                  <a:pt x="202616" y="2451616"/>
                  <a:pt x="28309" y="1702951"/>
                </a:cubicBezTo>
                <a:cubicBezTo>
                  <a:pt x="-18681" y="1481336"/>
                  <a:pt x="5766" y="1321634"/>
                  <a:pt x="11163" y="1042869"/>
                </a:cubicBezTo>
                <a:cubicBezTo>
                  <a:pt x="32753" y="972701"/>
                  <a:pt x="63869" y="902534"/>
                  <a:pt x="166421" y="884754"/>
                </a:cubicBezTo>
                <a:close/>
                <a:moveTo>
                  <a:pt x="1655483" y="0"/>
                </a:moveTo>
                <a:lnTo>
                  <a:pt x="3284260" y="0"/>
                </a:lnTo>
                <a:cubicBezTo>
                  <a:pt x="3378689" y="0"/>
                  <a:pt x="3455240" y="76551"/>
                  <a:pt x="3455240" y="170981"/>
                </a:cubicBezTo>
                <a:lnTo>
                  <a:pt x="3455240" y="795854"/>
                </a:lnTo>
                <a:lnTo>
                  <a:pt x="3185276" y="795854"/>
                </a:lnTo>
                <a:lnTo>
                  <a:pt x="3185276" y="226770"/>
                </a:lnTo>
                <a:lnTo>
                  <a:pt x="1754467" y="226770"/>
                </a:lnTo>
                <a:lnTo>
                  <a:pt x="1754467" y="795854"/>
                </a:lnTo>
                <a:lnTo>
                  <a:pt x="1484503" y="795854"/>
                </a:lnTo>
                <a:lnTo>
                  <a:pt x="1484503" y="170981"/>
                </a:lnTo>
                <a:cubicBezTo>
                  <a:pt x="1484503" y="76551"/>
                  <a:pt x="1561054" y="0"/>
                  <a:pt x="165548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41" dirty="0" err="1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AAEDF58-5928-487A-8EA4-BA5AC491A32C}"/>
              </a:ext>
            </a:extLst>
          </p:cNvPr>
          <p:cNvGrpSpPr/>
          <p:nvPr/>
        </p:nvGrpSpPr>
        <p:grpSpPr>
          <a:xfrm>
            <a:off x="538143" y="5991052"/>
            <a:ext cx="199263" cy="264546"/>
            <a:chOff x="726565" y="2786910"/>
            <a:chExt cx="519255" cy="517167"/>
          </a:xfrm>
          <a:solidFill>
            <a:schemeClr val="bg1"/>
          </a:solidFill>
        </p:grpSpPr>
        <p:sp>
          <p:nvSpPr>
            <p:cNvPr id="72" name="Freeform 17">
              <a:extLst>
                <a:ext uri="{FF2B5EF4-FFF2-40B4-BE49-F238E27FC236}">
                  <a16:creationId xmlns="" xmlns:a16="http://schemas.microsoft.com/office/drawing/2014/main" id="{34C09999-3F11-4AFF-8802-BD65C4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" y="2841238"/>
              <a:ext cx="135821" cy="284180"/>
            </a:xfrm>
            <a:custGeom>
              <a:avLst/>
              <a:gdLst>
                <a:gd name="T0" fmla="*/ 15 w 55"/>
                <a:gd name="T1" fmla="*/ 0 h 115"/>
                <a:gd name="T2" fmla="*/ 0 w 55"/>
                <a:gd name="T3" fmla="*/ 22 h 115"/>
                <a:gd name="T4" fmla="*/ 28 w 55"/>
                <a:gd name="T5" fmla="*/ 82 h 115"/>
                <a:gd name="T6" fmla="*/ 25 w 55"/>
                <a:gd name="T7" fmla="*/ 105 h 115"/>
                <a:gd name="T8" fmla="*/ 50 w 55"/>
                <a:gd name="T9" fmla="*/ 115 h 115"/>
                <a:gd name="T10" fmla="*/ 55 w 55"/>
                <a:gd name="T11" fmla="*/ 82 h 115"/>
                <a:gd name="T12" fmla="*/ 15 w 5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5">
                  <a:moveTo>
                    <a:pt x="15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7" y="36"/>
                    <a:pt x="28" y="58"/>
                    <a:pt x="28" y="82"/>
                  </a:cubicBezTo>
                  <a:cubicBezTo>
                    <a:pt x="28" y="90"/>
                    <a:pt x="27" y="98"/>
                    <a:pt x="25" y="10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3" y="105"/>
                    <a:pt x="55" y="94"/>
                    <a:pt x="55" y="82"/>
                  </a:cubicBezTo>
                  <a:cubicBezTo>
                    <a:pt x="55" y="49"/>
                    <a:pt x="39" y="1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ACBE2275-C781-4889-BB97-42557A51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65" y="2786910"/>
              <a:ext cx="494181" cy="517167"/>
            </a:xfrm>
            <a:custGeom>
              <a:avLst/>
              <a:gdLst>
                <a:gd name="T0" fmla="*/ 176 w 200"/>
                <a:gd name="T1" fmla="*/ 138 h 209"/>
                <a:gd name="T2" fmla="*/ 105 w 200"/>
                <a:gd name="T3" fmla="*/ 183 h 209"/>
                <a:gd name="T4" fmla="*/ 27 w 200"/>
                <a:gd name="T5" fmla="*/ 104 h 209"/>
                <a:gd name="T6" fmla="*/ 99 w 200"/>
                <a:gd name="T7" fmla="*/ 26 h 209"/>
                <a:gd name="T8" fmla="*/ 99 w 200"/>
                <a:gd name="T9" fmla="*/ 0 h 209"/>
                <a:gd name="T10" fmla="*/ 0 w 200"/>
                <a:gd name="T11" fmla="*/ 104 h 209"/>
                <a:gd name="T12" fmla="*/ 105 w 200"/>
                <a:gd name="T13" fmla="*/ 209 h 209"/>
                <a:gd name="T14" fmla="*/ 200 w 200"/>
                <a:gd name="T15" fmla="*/ 148 h 209"/>
                <a:gd name="T16" fmla="*/ 176 w 200"/>
                <a:gd name="T17" fmla="*/ 1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9">
                  <a:moveTo>
                    <a:pt x="176" y="138"/>
                  </a:moveTo>
                  <a:cubicBezTo>
                    <a:pt x="163" y="165"/>
                    <a:pt x="136" y="183"/>
                    <a:pt x="105" y="183"/>
                  </a:cubicBezTo>
                  <a:cubicBezTo>
                    <a:pt x="62" y="183"/>
                    <a:pt x="27" y="148"/>
                    <a:pt x="27" y="104"/>
                  </a:cubicBezTo>
                  <a:cubicBezTo>
                    <a:pt x="27" y="63"/>
                    <a:pt x="59" y="29"/>
                    <a:pt x="99" y="2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3"/>
                    <a:pt x="0" y="48"/>
                    <a:pt x="0" y="104"/>
                  </a:cubicBezTo>
                  <a:cubicBezTo>
                    <a:pt x="0" y="162"/>
                    <a:pt x="47" y="209"/>
                    <a:pt x="105" y="209"/>
                  </a:cubicBezTo>
                  <a:cubicBezTo>
                    <a:pt x="147" y="209"/>
                    <a:pt x="184" y="184"/>
                    <a:pt x="200" y="148"/>
                  </a:cubicBezTo>
                  <a:lnTo>
                    <a:pt x="1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4" name="Freeform 19">
              <a:extLst>
                <a:ext uri="{FF2B5EF4-FFF2-40B4-BE49-F238E27FC236}">
                  <a16:creationId xmlns="" xmlns:a16="http://schemas.microsoft.com/office/drawing/2014/main" id="{1B82575F-2902-4DD5-A73A-A6035CF1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97" y="2786910"/>
              <a:ext cx="121195" cy="90896"/>
            </a:xfrm>
            <a:custGeom>
              <a:avLst/>
              <a:gdLst>
                <a:gd name="T0" fmla="*/ 0 w 49"/>
                <a:gd name="T1" fmla="*/ 0 h 37"/>
                <a:gd name="T2" fmla="*/ 0 w 49"/>
                <a:gd name="T3" fmla="*/ 26 h 37"/>
                <a:gd name="T4" fmla="*/ 34 w 49"/>
                <a:gd name="T5" fmla="*/ 37 h 37"/>
                <a:gd name="T6" fmla="*/ 49 w 49"/>
                <a:gd name="T7" fmla="*/ 15 h 37"/>
                <a:gd name="T8" fmla="*/ 0 w 4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2" y="27"/>
                    <a:pt x="24" y="31"/>
                    <a:pt x="34" y="3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5" y="6"/>
                    <a:pt x="18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5" name="Freeform 20">
              <a:extLst>
                <a:ext uri="{FF2B5EF4-FFF2-40B4-BE49-F238E27FC236}">
                  <a16:creationId xmlns="" xmlns:a16="http://schemas.microsoft.com/office/drawing/2014/main" id="{6188896E-56DA-497B-9E0C-07C49B1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85" y="2930044"/>
              <a:ext cx="57463" cy="235076"/>
            </a:xfrm>
            <a:custGeom>
              <a:avLst/>
              <a:gdLst>
                <a:gd name="T0" fmla="*/ 23 w 23"/>
                <a:gd name="T1" fmla="*/ 91 h 95"/>
                <a:gd name="T2" fmla="*/ 18 w 23"/>
                <a:gd name="T3" fmla="*/ 95 h 95"/>
                <a:gd name="T4" fmla="*/ 5 w 23"/>
                <a:gd name="T5" fmla="*/ 95 h 95"/>
                <a:gd name="T6" fmla="*/ 0 w 23"/>
                <a:gd name="T7" fmla="*/ 91 h 95"/>
                <a:gd name="T8" fmla="*/ 0 w 23"/>
                <a:gd name="T9" fmla="*/ 5 h 95"/>
                <a:gd name="T10" fmla="*/ 5 w 23"/>
                <a:gd name="T11" fmla="*/ 0 h 95"/>
                <a:gd name="T12" fmla="*/ 18 w 23"/>
                <a:gd name="T13" fmla="*/ 0 h 95"/>
                <a:gd name="T14" fmla="*/ 23 w 23"/>
                <a:gd name="T15" fmla="*/ 5 h 95"/>
                <a:gd name="T16" fmla="*/ 23 w 23"/>
                <a:gd name="T17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5">
                  <a:moveTo>
                    <a:pt x="23" y="91"/>
                  </a:moveTo>
                  <a:cubicBezTo>
                    <a:pt x="23" y="93"/>
                    <a:pt x="21" y="95"/>
                    <a:pt x="18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6" name="Freeform 21">
              <a:extLst>
                <a:ext uri="{FF2B5EF4-FFF2-40B4-BE49-F238E27FC236}">
                  <a16:creationId xmlns="" xmlns:a16="http://schemas.microsoft.com/office/drawing/2014/main" id="{0B95D1C6-A0B0-4C46-9E07-D9754A0E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06" y="2991687"/>
              <a:ext cx="54329" cy="173434"/>
            </a:xfrm>
            <a:custGeom>
              <a:avLst/>
              <a:gdLst>
                <a:gd name="T0" fmla="*/ 22 w 22"/>
                <a:gd name="T1" fmla="*/ 66 h 70"/>
                <a:gd name="T2" fmla="*/ 18 w 22"/>
                <a:gd name="T3" fmla="*/ 70 h 70"/>
                <a:gd name="T4" fmla="*/ 4 w 22"/>
                <a:gd name="T5" fmla="*/ 70 h 70"/>
                <a:gd name="T6" fmla="*/ 0 w 22"/>
                <a:gd name="T7" fmla="*/ 66 h 70"/>
                <a:gd name="T8" fmla="*/ 0 w 22"/>
                <a:gd name="T9" fmla="*/ 5 h 70"/>
                <a:gd name="T10" fmla="*/ 4 w 22"/>
                <a:gd name="T11" fmla="*/ 0 h 70"/>
                <a:gd name="T12" fmla="*/ 18 w 22"/>
                <a:gd name="T13" fmla="*/ 0 h 70"/>
                <a:gd name="T14" fmla="*/ 22 w 22"/>
                <a:gd name="T15" fmla="*/ 5 h 70"/>
                <a:gd name="T16" fmla="*/ 22 w 22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0">
                  <a:moveTo>
                    <a:pt x="22" y="66"/>
                  </a:moveTo>
                  <a:cubicBezTo>
                    <a:pt x="22" y="68"/>
                    <a:pt x="20" y="70"/>
                    <a:pt x="18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0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7" name="Freeform 22">
              <a:extLst>
                <a:ext uri="{FF2B5EF4-FFF2-40B4-BE49-F238E27FC236}">
                  <a16:creationId xmlns="" xmlns:a16="http://schemas.microsoft.com/office/drawing/2014/main" id="{26FFD61C-9173-4FF7-991C-86B41752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37" y="3056462"/>
              <a:ext cx="56418" cy="108657"/>
            </a:xfrm>
            <a:custGeom>
              <a:avLst/>
              <a:gdLst>
                <a:gd name="T0" fmla="*/ 23 w 23"/>
                <a:gd name="T1" fmla="*/ 40 h 44"/>
                <a:gd name="T2" fmla="*/ 18 w 23"/>
                <a:gd name="T3" fmla="*/ 44 h 44"/>
                <a:gd name="T4" fmla="*/ 5 w 23"/>
                <a:gd name="T5" fmla="*/ 44 h 44"/>
                <a:gd name="T6" fmla="*/ 0 w 23"/>
                <a:gd name="T7" fmla="*/ 40 h 44"/>
                <a:gd name="T8" fmla="*/ 0 w 23"/>
                <a:gd name="T9" fmla="*/ 4 h 44"/>
                <a:gd name="T10" fmla="*/ 5 w 23"/>
                <a:gd name="T11" fmla="*/ 0 h 44"/>
                <a:gd name="T12" fmla="*/ 18 w 23"/>
                <a:gd name="T13" fmla="*/ 0 h 44"/>
                <a:gd name="T14" fmla="*/ 23 w 23"/>
                <a:gd name="T15" fmla="*/ 4 h 44"/>
                <a:gd name="T16" fmla="*/ 23 w 23"/>
                <a:gd name="T1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4">
                  <a:moveTo>
                    <a:pt x="23" y="40"/>
                  </a:moveTo>
                  <a:cubicBezTo>
                    <a:pt x="23" y="42"/>
                    <a:pt x="21" y="44"/>
                    <a:pt x="18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lnTo>
                    <a:pt x="2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239550" y="1484784"/>
            <a:ext cx="6079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114817" y="692696"/>
            <a:ext cx="7180654" cy="917058"/>
            <a:chOff x="1093026" y="1339449"/>
            <a:chExt cx="9456656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18" name="Group 17"/>
            <p:cNvGrpSpPr/>
            <p:nvPr/>
          </p:nvGrpSpPr>
          <p:grpSpPr>
            <a:xfrm>
              <a:off x="1093026" y="1339449"/>
              <a:ext cx="9456656" cy="917058"/>
              <a:chOff x="1495982" y="1202671"/>
              <a:chExt cx="9456656" cy="917058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2346869" y="1414502"/>
                <a:ext cx="8605769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4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622976" y="1650142"/>
              <a:ext cx="7926704" cy="276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Analysis Result </a:t>
              </a:r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– </a:t>
              </a:r>
              <a:r>
                <a:rPr lang="en-US" b="1" kern="0" dirty="0" smtClean="0">
                  <a:solidFill>
                    <a:schemeClr val="accent2"/>
                  </a:solidFill>
                  <a:latin typeface="Cambria" panose="02040503050406030204" pitchFamily="18" charset="0"/>
                  <a:cs typeface="Arial" pitchFamily="34" charset="0"/>
                </a:rPr>
                <a:t>Gain Chart</a:t>
              </a:r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 </a:t>
              </a:r>
              <a:endParaRPr lang="en-US" b="1" kern="0" dirty="0">
                <a:solidFill>
                  <a:schemeClr val="accent2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01F-B284-41F8-BDDB-2D87B544D55C}" type="slidenum">
              <a:rPr lang="en-AU" altLang="en-US" smtClean="0"/>
              <a:pPr/>
              <a:t>14</a:t>
            </a:fld>
            <a:endParaRPr lang="en-AU" altLang="en-US"/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624"/>
            <a:ext cx="4430137" cy="35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85377521"/>
              </p:ext>
            </p:extLst>
          </p:nvPr>
        </p:nvGraphicFramePr>
        <p:xfrm>
          <a:off x="1148578" y="4431118"/>
          <a:ext cx="3694674" cy="1733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59928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802241"/>
              </p:ext>
            </p:extLst>
          </p:nvPr>
        </p:nvGraphicFramePr>
        <p:xfrm>
          <a:off x="4822647" y="4293096"/>
          <a:ext cx="3781800" cy="20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8278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266">
            <a:extLst>
              <a:ext uri="{FF2B5EF4-FFF2-40B4-BE49-F238E27FC236}">
                <a16:creationId xmlns="" xmlns:a16="http://schemas.microsoft.com/office/drawing/2014/main" id="{07BF66C9-7739-4639-ADCD-94E115D9AFA3}"/>
              </a:ext>
            </a:extLst>
          </p:cNvPr>
          <p:cNvSpPr/>
          <p:nvPr/>
        </p:nvSpPr>
        <p:spPr>
          <a:xfrm>
            <a:off x="1532561" y="5949412"/>
            <a:ext cx="225510" cy="271629"/>
          </a:xfrm>
          <a:custGeom>
            <a:avLst/>
            <a:gdLst>
              <a:gd name="connsiteX0" fmla="*/ 3289021 w 4939743"/>
              <a:gd name="connsiteY0" fmla="*/ 2726377 h 4463615"/>
              <a:gd name="connsiteX1" fmla="*/ 3600171 w 4939743"/>
              <a:gd name="connsiteY1" fmla="*/ 2726377 h 4463615"/>
              <a:gd name="connsiteX2" fmla="*/ 3600171 w 4939743"/>
              <a:gd name="connsiteY2" fmla="*/ 3330651 h 4463615"/>
              <a:gd name="connsiteX3" fmla="*/ 3289021 w 4939743"/>
              <a:gd name="connsiteY3" fmla="*/ 3330651 h 4463615"/>
              <a:gd name="connsiteX4" fmla="*/ 1339571 w 4939743"/>
              <a:gd name="connsiteY4" fmla="*/ 2726377 h 4463615"/>
              <a:gd name="connsiteX5" fmla="*/ 1650721 w 4939743"/>
              <a:gd name="connsiteY5" fmla="*/ 2726377 h 4463615"/>
              <a:gd name="connsiteX6" fmla="*/ 1650721 w 4939743"/>
              <a:gd name="connsiteY6" fmla="*/ 3330651 h 4463615"/>
              <a:gd name="connsiteX7" fmla="*/ 1339571 w 4939743"/>
              <a:gd name="connsiteY7" fmla="*/ 3330651 h 4463615"/>
              <a:gd name="connsiteX8" fmla="*/ 0 w 4939743"/>
              <a:gd name="connsiteY8" fmla="*/ 2164914 h 4463615"/>
              <a:gd name="connsiteX9" fmla="*/ 21347 w 4939743"/>
              <a:gd name="connsiteY9" fmla="*/ 2164914 h 4463615"/>
              <a:gd name="connsiteX10" fmla="*/ 28309 w 4939743"/>
              <a:gd name="connsiteY10" fmla="*/ 2199857 h 4463615"/>
              <a:gd name="connsiteX11" fmla="*/ 1065581 w 4939743"/>
              <a:gd name="connsiteY11" fmla="*/ 3116035 h 4463615"/>
              <a:gd name="connsiteX12" fmla="*/ 1199871 w 4939743"/>
              <a:gd name="connsiteY12" fmla="*/ 3116035 h 4463615"/>
              <a:gd name="connsiteX13" fmla="*/ 1199871 w 4939743"/>
              <a:gd name="connsiteY13" fmla="*/ 3504764 h 4463615"/>
              <a:gd name="connsiteX14" fmla="*/ 1790421 w 4939743"/>
              <a:gd name="connsiteY14" fmla="*/ 3504764 h 4463615"/>
              <a:gd name="connsiteX15" fmla="*/ 1790421 w 4939743"/>
              <a:gd name="connsiteY15" fmla="*/ 3116035 h 4463615"/>
              <a:gd name="connsiteX16" fmla="*/ 2456842 w 4939743"/>
              <a:gd name="connsiteY16" fmla="*/ 3116035 h 4463615"/>
              <a:gd name="connsiteX17" fmla="*/ 2482901 w 4939743"/>
              <a:gd name="connsiteY17" fmla="*/ 3116035 h 4463615"/>
              <a:gd name="connsiteX18" fmla="*/ 3149321 w 4939743"/>
              <a:gd name="connsiteY18" fmla="*/ 3116035 h 4463615"/>
              <a:gd name="connsiteX19" fmla="*/ 3149321 w 4939743"/>
              <a:gd name="connsiteY19" fmla="*/ 3504764 h 4463615"/>
              <a:gd name="connsiteX20" fmla="*/ 3739871 w 4939743"/>
              <a:gd name="connsiteY20" fmla="*/ 3504764 h 4463615"/>
              <a:gd name="connsiteX21" fmla="*/ 3739871 w 4939743"/>
              <a:gd name="connsiteY21" fmla="*/ 3116035 h 4463615"/>
              <a:gd name="connsiteX22" fmla="*/ 3874162 w 4939743"/>
              <a:gd name="connsiteY22" fmla="*/ 3116035 h 4463615"/>
              <a:gd name="connsiteX23" fmla="*/ 4911434 w 4939743"/>
              <a:gd name="connsiteY23" fmla="*/ 2199857 h 4463615"/>
              <a:gd name="connsiteX24" fmla="*/ 4918396 w 4939743"/>
              <a:gd name="connsiteY24" fmla="*/ 2164914 h 4463615"/>
              <a:gd name="connsiteX25" fmla="*/ 4939743 w 4939743"/>
              <a:gd name="connsiteY25" fmla="*/ 2164914 h 4463615"/>
              <a:gd name="connsiteX26" fmla="*/ 4939743 w 4939743"/>
              <a:gd name="connsiteY26" fmla="*/ 4256181 h 4463615"/>
              <a:gd name="connsiteX27" fmla="*/ 4686776 w 4939743"/>
              <a:gd name="connsiteY27" fmla="*/ 4463615 h 4463615"/>
              <a:gd name="connsiteX28" fmla="*/ 252967 w 4939743"/>
              <a:gd name="connsiteY28" fmla="*/ 4463615 h 4463615"/>
              <a:gd name="connsiteX29" fmla="*/ 0 w 4939743"/>
              <a:gd name="connsiteY29" fmla="*/ 4256181 h 4463615"/>
              <a:gd name="connsiteX30" fmla="*/ 166421 w 4939743"/>
              <a:gd name="connsiteY30" fmla="*/ 884754 h 4463615"/>
              <a:gd name="connsiteX31" fmla="*/ 2456842 w 4939743"/>
              <a:gd name="connsiteY31" fmla="*/ 884754 h 4463615"/>
              <a:gd name="connsiteX32" fmla="*/ 2482901 w 4939743"/>
              <a:gd name="connsiteY32" fmla="*/ 884754 h 4463615"/>
              <a:gd name="connsiteX33" fmla="*/ 4773322 w 4939743"/>
              <a:gd name="connsiteY33" fmla="*/ 884754 h 4463615"/>
              <a:gd name="connsiteX34" fmla="*/ 4928580 w 4939743"/>
              <a:gd name="connsiteY34" fmla="*/ 1042869 h 4463615"/>
              <a:gd name="connsiteX35" fmla="*/ 4911434 w 4939743"/>
              <a:gd name="connsiteY35" fmla="*/ 1702951 h 4463615"/>
              <a:gd name="connsiteX36" fmla="*/ 3874162 w 4939743"/>
              <a:gd name="connsiteY36" fmla="*/ 2820234 h 4463615"/>
              <a:gd name="connsiteX37" fmla="*/ 3739871 w 4939743"/>
              <a:gd name="connsiteY37" fmla="*/ 2820234 h 4463615"/>
              <a:gd name="connsiteX38" fmla="*/ 3739871 w 4939743"/>
              <a:gd name="connsiteY38" fmla="*/ 2552264 h 4463615"/>
              <a:gd name="connsiteX39" fmla="*/ 3149321 w 4939743"/>
              <a:gd name="connsiteY39" fmla="*/ 2552264 h 4463615"/>
              <a:gd name="connsiteX40" fmla="*/ 3149321 w 4939743"/>
              <a:gd name="connsiteY40" fmla="*/ 2820234 h 4463615"/>
              <a:gd name="connsiteX41" fmla="*/ 2482901 w 4939743"/>
              <a:gd name="connsiteY41" fmla="*/ 2820234 h 4463615"/>
              <a:gd name="connsiteX42" fmla="*/ 2456842 w 4939743"/>
              <a:gd name="connsiteY42" fmla="*/ 2820234 h 4463615"/>
              <a:gd name="connsiteX43" fmla="*/ 1790421 w 4939743"/>
              <a:gd name="connsiteY43" fmla="*/ 2820234 h 4463615"/>
              <a:gd name="connsiteX44" fmla="*/ 1790421 w 4939743"/>
              <a:gd name="connsiteY44" fmla="*/ 2552264 h 4463615"/>
              <a:gd name="connsiteX45" fmla="*/ 1199871 w 4939743"/>
              <a:gd name="connsiteY45" fmla="*/ 2552264 h 4463615"/>
              <a:gd name="connsiteX46" fmla="*/ 1199871 w 4939743"/>
              <a:gd name="connsiteY46" fmla="*/ 2820234 h 4463615"/>
              <a:gd name="connsiteX47" fmla="*/ 1065581 w 4939743"/>
              <a:gd name="connsiteY47" fmla="*/ 2820234 h 4463615"/>
              <a:gd name="connsiteX48" fmla="*/ 28309 w 4939743"/>
              <a:gd name="connsiteY48" fmla="*/ 1702951 h 4463615"/>
              <a:gd name="connsiteX49" fmla="*/ 11163 w 4939743"/>
              <a:gd name="connsiteY49" fmla="*/ 1042869 h 4463615"/>
              <a:gd name="connsiteX50" fmla="*/ 166421 w 4939743"/>
              <a:gd name="connsiteY50" fmla="*/ 884754 h 4463615"/>
              <a:gd name="connsiteX51" fmla="*/ 1655483 w 4939743"/>
              <a:gd name="connsiteY51" fmla="*/ 0 h 4463615"/>
              <a:gd name="connsiteX52" fmla="*/ 3284260 w 4939743"/>
              <a:gd name="connsiteY52" fmla="*/ 0 h 4463615"/>
              <a:gd name="connsiteX53" fmla="*/ 3455240 w 4939743"/>
              <a:gd name="connsiteY53" fmla="*/ 170981 h 4463615"/>
              <a:gd name="connsiteX54" fmla="*/ 3455240 w 4939743"/>
              <a:gd name="connsiteY54" fmla="*/ 795854 h 4463615"/>
              <a:gd name="connsiteX55" fmla="*/ 3185276 w 4939743"/>
              <a:gd name="connsiteY55" fmla="*/ 795854 h 4463615"/>
              <a:gd name="connsiteX56" fmla="*/ 3185276 w 4939743"/>
              <a:gd name="connsiteY56" fmla="*/ 226770 h 4463615"/>
              <a:gd name="connsiteX57" fmla="*/ 1754467 w 4939743"/>
              <a:gd name="connsiteY57" fmla="*/ 226770 h 4463615"/>
              <a:gd name="connsiteX58" fmla="*/ 1754467 w 4939743"/>
              <a:gd name="connsiteY58" fmla="*/ 795854 h 4463615"/>
              <a:gd name="connsiteX59" fmla="*/ 1484503 w 4939743"/>
              <a:gd name="connsiteY59" fmla="*/ 795854 h 4463615"/>
              <a:gd name="connsiteX60" fmla="*/ 1484503 w 4939743"/>
              <a:gd name="connsiteY60" fmla="*/ 170981 h 4463615"/>
              <a:gd name="connsiteX61" fmla="*/ 1655483 w 4939743"/>
              <a:gd name="connsiteY61" fmla="*/ 0 h 446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939743" h="4463615">
                <a:moveTo>
                  <a:pt x="3289021" y="2726377"/>
                </a:moveTo>
                <a:lnTo>
                  <a:pt x="3600171" y="2726377"/>
                </a:lnTo>
                <a:lnTo>
                  <a:pt x="3600171" y="3330651"/>
                </a:lnTo>
                <a:lnTo>
                  <a:pt x="3289021" y="3330651"/>
                </a:lnTo>
                <a:close/>
                <a:moveTo>
                  <a:pt x="1339571" y="2726377"/>
                </a:moveTo>
                <a:lnTo>
                  <a:pt x="1650721" y="2726377"/>
                </a:lnTo>
                <a:lnTo>
                  <a:pt x="1650721" y="3330651"/>
                </a:lnTo>
                <a:lnTo>
                  <a:pt x="1339571" y="3330651"/>
                </a:lnTo>
                <a:close/>
                <a:moveTo>
                  <a:pt x="0" y="2164914"/>
                </a:moveTo>
                <a:lnTo>
                  <a:pt x="21347" y="2164914"/>
                </a:lnTo>
                <a:lnTo>
                  <a:pt x="28309" y="2199857"/>
                </a:lnTo>
                <a:cubicBezTo>
                  <a:pt x="202616" y="2813766"/>
                  <a:pt x="676961" y="3084012"/>
                  <a:pt x="1065581" y="3116035"/>
                </a:cubicBezTo>
                <a:lnTo>
                  <a:pt x="1199871" y="3116035"/>
                </a:lnTo>
                <a:lnTo>
                  <a:pt x="1199871" y="3504764"/>
                </a:lnTo>
                <a:lnTo>
                  <a:pt x="1790421" y="3504764"/>
                </a:lnTo>
                <a:lnTo>
                  <a:pt x="1790421" y="3116035"/>
                </a:lnTo>
                <a:lnTo>
                  <a:pt x="2456842" y="3116035"/>
                </a:lnTo>
                <a:lnTo>
                  <a:pt x="2482901" y="3116035"/>
                </a:lnTo>
                <a:lnTo>
                  <a:pt x="3149321" y="3116035"/>
                </a:lnTo>
                <a:lnTo>
                  <a:pt x="3149321" y="3504764"/>
                </a:lnTo>
                <a:lnTo>
                  <a:pt x="3739871" y="3504764"/>
                </a:lnTo>
                <a:lnTo>
                  <a:pt x="3739871" y="3116035"/>
                </a:lnTo>
                <a:lnTo>
                  <a:pt x="3874162" y="3116035"/>
                </a:lnTo>
                <a:cubicBezTo>
                  <a:pt x="4262782" y="3084012"/>
                  <a:pt x="4737127" y="2813766"/>
                  <a:pt x="4911434" y="2199857"/>
                </a:cubicBezTo>
                <a:lnTo>
                  <a:pt x="4918396" y="2164914"/>
                </a:lnTo>
                <a:lnTo>
                  <a:pt x="4939743" y="2164914"/>
                </a:lnTo>
                <a:lnTo>
                  <a:pt x="4939743" y="4256181"/>
                </a:lnTo>
                <a:cubicBezTo>
                  <a:pt x="4939743" y="4370744"/>
                  <a:pt x="4826486" y="4463615"/>
                  <a:pt x="4686776" y="4463615"/>
                </a:cubicBezTo>
                <a:lnTo>
                  <a:pt x="252967" y="4463615"/>
                </a:lnTo>
                <a:cubicBezTo>
                  <a:pt x="113257" y="4463615"/>
                  <a:pt x="0" y="4370744"/>
                  <a:pt x="0" y="4256181"/>
                </a:cubicBezTo>
                <a:close/>
                <a:moveTo>
                  <a:pt x="166421" y="884754"/>
                </a:moveTo>
                <a:lnTo>
                  <a:pt x="2456842" y="884754"/>
                </a:lnTo>
                <a:lnTo>
                  <a:pt x="2482901" y="884754"/>
                </a:lnTo>
                <a:lnTo>
                  <a:pt x="4773322" y="884754"/>
                </a:lnTo>
                <a:cubicBezTo>
                  <a:pt x="4875874" y="902534"/>
                  <a:pt x="4906990" y="972701"/>
                  <a:pt x="4928580" y="1042869"/>
                </a:cubicBezTo>
                <a:cubicBezTo>
                  <a:pt x="4933977" y="1321634"/>
                  <a:pt x="4958424" y="1481336"/>
                  <a:pt x="4911434" y="1702951"/>
                </a:cubicBezTo>
                <a:cubicBezTo>
                  <a:pt x="4737127" y="2451616"/>
                  <a:pt x="4262782" y="2781181"/>
                  <a:pt x="3874162" y="2820234"/>
                </a:cubicBezTo>
                <a:lnTo>
                  <a:pt x="3739871" y="2820234"/>
                </a:lnTo>
                <a:lnTo>
                  <a:pt x="3739871" y="2552264"/>
                </a:lnTo>
                <a:lnTo>
                  <a:pt x="3149321" y="2552264"/>
                </a:lnTo>
                <a:lnTo>
                  <a:pt x="3149321" y="2820234"/>
                </a:lnTo>
                <a:lnTo>
                  <a:pt x="2482901" y="2820234"/>
                </a:lnTo>
                <a:lnTo>
                  <a:pt x="2456842" y="2820234"/>
                </a:lnTo>
                <a:lnTo>
                  <a:pt x="1790421" y="2820234"/>
                </a:lnTo>
                <a:lnTo>
                  <a:pt x="1790421" y="2552264"/>
                </a:lnTo>
                <a:lnTo>
                  <a:pt x="1199871" y="2552264"/>
                </a:lnTo>
                <a:lnTo>
                  <a:pt x="1199871" y="2820234"/>
                </a:lnTo>
                <a:lnTo>
                  <a:pt x="1065581" y="2820234"/>
                </a:lnTo>
                <a:cubicBezTo>
                  <a:pt x="676961" y="2781181"/>
                  <a:pt x="202616" y="2451616"/>
                  <a:pt x="28309" y="1702951"/>
                </a:cubicBezTo>
                <a:cubicBezTo>
                  <a:pt x="-18681" y="1481336"/>
                  <a:pt x="5766" y="1321634"/>
                  <a:pt x="11163" y="1042869"/>
                </a:cubicBezTo>
                <a:cubicBezTo>
                  <a:pt x="32753" y="972701"/>
                  <a:pt x="63869" y="902534"/>
                  <a:pt x="166421" y="884754"/>
                </a:cubicBezTo>
                <a:close/>
                <a:moveTo>
                  <a:pt x="1655483" y="0"/>
                </a:moveTo>
                <a:lnTo>
                  <a:pt x="3284260" y="0"/>
                </a:lnTo>
                <a:cubicBezTo>
                  <a:pt x="3378689" y="0"/>
                  <a:pt x="3455240" y="76551"/>
                  <a:pt x="3455240" y="170981"/>
                </a:cubicBezTo>
                <a:lnTo>
                  <a:pt x="3455240" y="795854"/>
                </a:lnTo>
                <a:lnTo>
                  <a:pt x="3185276" y="795854"/>
                </a:lnTo>
                <a:lnTo>
                  <a:pt x="3185276" y="226770"/>
                </a:lnTo>
                <a:lnTo>
                  <a:pt x="1754467" y="226770"/>
                </a:lnTo>
                <a:lnTo>
                  <a:pt x="1754467" y="795854"/>
                </a:lnTo>
                <a:lnTo>
                  <a:pt x="1484503" y="795854"/>
                </a:lnTo>
                <a:lnTo>
                  <a:pt x="1484503" y="170981"/>
                </a:lnTo>
                <a:cubicBezTo>
                  <a:pt x="1484503" y="76551"/>
                  <a:pt x="1561054" y="0"/>
                  <a:pt x="165548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41" dirty="0" err="1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AAEDF58-5928-487A-8EA4-BA5AC491A32C}"/>
              </a:ext>
            </a:extLst>
          </p:cNvPr>
          <p:cNvGrpSpPr/>
          <p:nvPr/>
        </p:nvGrpSpPr>
        <p:grpSpPr>
          <a:xfrm>
            <a:off x="538143" y="5991052"/>
            <a:ext cx="199263" cy="264546"/>
            <a:chOff x="726565" y="2786910"/>
            <a:chExt cx="519255" cy="517167"/>
          </a:xfrm>
          <a:solidFill>
            <a:schemeClr val="bg1"/>
          </a:solidFill>
        </p:grpSpPr>
        <p:sp>
          <p:nvSpPr>
            <p:cNvPr id="72" name="Freeform 17">
              <a:extLst>
                <a:ext uri="{FF2B5EF4-FFF2-40B4-BE49-F238E27FC236}">
                  <a16:creationId xmlns="" xmlns:a16="http://schemas.microsoft.com/office/drawing/2014/main" id="{34C09999-3F11-4AFF-8802-BD65C4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" y="2841238"/>
              <a:ext cx="135821" cy="284180"/>
            </a:xfrm>
            <a:custGeom>
              <a:avLst/>
              <a:gdLst>
                <a:gd name="T0" fmla="*/ 15 w 55"/>
                <a:gd name="T1" fmla="*/ 0 h 115"/>
                <a:gd name="T2" fmla="*/ 0 w 55"/>
                <a:gd name="T3" fmla="*/ 22 h 115"/>
                <a:gd name="T4" fmla="*/ 28 w 55"/>
                <a:gd name="T5" fmla="*/ 82 h 115"/>
                <a:gd name="T6" fmla="*/ 25 w 55"/>
                <a:gd name="T7" fmla="*/ 105 h 115"/>
                <a:gd name="T8" fmla="*/ 50 w 55"/>
                <a:gd name="T9" fmla="*/ 115 h 115"/>
                <a:gd name="T10" fmla="*/ 55 w 55"/>
                <a:gd name="T11" fmla="*/ 82 h 115"/>
                <a:gd name="T12" fmla="*/ 15 w 5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5">
                  <a:moveTo>
                    <a:pt x="15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7" y="36"/>
                    <a:pt x="28" y="58"/>
                    <a:pt x="28" y="82"/>
                  </a:cubicBezTo>
                  <a:cubicBezTo>
                    <a:pt x="28" y="90"/>
                    <a:pt x="27" y="98"/>
                    <a:pt x="25" y="10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3" y="105"/>
                    <a:pt x="55" y="94"/>
                    <a:pt x="55" y="82"/>
                  </a:cubicBezTo>
                  <a:cubicBezTo>
                    <a:pt x="55" y="49"/>
                    <a:pt x="39" y="1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ACBE2275-C781-4889-BB97-42557A51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65" y="2786910"/>
              <a:ext cx="494181" cy="517167"/>
            </a:xfrm>
            <a:custGeom>
              <a:avLst/>
              <a:gdLst>
                <a:gd name="T0" fmla="*/ 176 w 200"/>
                <a:gd name="T1" fmla="*/ 138 h 209"/>
                <a:gd name="T2" fmla="*/ 105 w 200"/>
                <a:gd name="T3" fmla="*/ 183 h 209"/>
                <a:gd name="T4" fmla="*/ 27 w 200"/>
                <a:gd name="T5" fmla="*/ 104 h 209"/>
                <a:gd name="T6" fmla="*/ 99 w 200"/>
                <a:gd name="T7" fmla="*/ 26 h 209"/>
                <a:gd name="T8" fmla="*/ 99 w 200"/>
                <a:gd name="T9" fmla="*/ 0 h 209"/>
                <a:gd name="T10" fmla="*/ 0 w 200"/>
                <a:gd name="T11" fmla="*/ 104 h 209"/>
                <a:gd name="T12" fmla="*/ 105 w 200"/>
                <a:gd name="T13" fmla="*/ 209 h 209"/>
                <a:gd name="T14" fmla="*/ 200 w 200"/>
                <a:gd name="T15" fmla="*/ 148 h 209"/>
                <a:gd name="T16" fmla="*/ 176 w 200"/>
                <a:gd name="T17" fmla="*/ 1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9">
                  <a:moveTo>
                    <a:pt x="176" y="138"/>
                  </a:moveTo>
                  <a:cubicBezTo>
                    <a:pt x="163" y="165"/>
                    <a:pt x="136" y="183"/>
                    <a:pt x="105" y="183"/>
                  </a:cubicBezTo>
                  <a:cubicBezTo>
                    <a:pt x="62" y="183"/>
                    <a:pt x="27" y="148"/>
                    <a:pt x="27" y="104"/>
                  </a:cubicBezTo>
                  <a:cubicBezTo>
                    <a:pt x="27" y="63"/>
                    <a:pt x="59" y="29"/>
                    <a:pt x="99" y="2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3"/>
                    <a:pt x="0" y="48"/>
                    <a:pt x="0" y="104"/>
                  </a:cubicBezTo>
                  <a:cubicBezTo>
                    <a:pt x="0" y="162"/>
                    <a:pt x="47" y="209"/>
                    <a:pt x="105" y="209"/>
                  </a:cubicBezTo>
                  <a:cubicBezTo>
                    <a:pt x="147" y="209"/>
                    <a:pt x="184" y="184"/>
                    <a:pt x="200" y="148"/>
                  </a:cubicBezTo>
                  <a:lnTo>
                    <a:pt x="1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4" name="Freeform 19">
              <a:extLst>
                <a:ext uri="{FF2B5EF4-FFF2-40B4-BE49-F238E27FC236}">
                  <a16:creationId xmlns="" xmlns:a16="http://schemas.microsoft.com/office/drawing/2014/main" id="{1B82575F-2902-4DD5-A73A-A6035CF1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97" y="2786910"/>
              <a:ext cx="121195" cy="90896"/>
            </a:xfrm>
            <a:custGeom>
              <a:avLst/>
              <a:gdLst>
                <a:gd name="T0" fmla="*/ 0 w 49"/>
                <a:gd name="T1" fmla="*/ 0 h 37"/>
                <a:gd name="T2" fmla="*/ 0 w 49"/>
                <a:gd name="T3" fmla="*/ 26 h 37"/>
                <a:gd name="T4" fmla="*/ 34 w 49"/>
                <a:gd name="T5" fmla="*/ 37 h 37"/>
                <a:gd name="T6" fmla="*/ 49 w 49"/>
                <a:gd name="T7" fmla="*/ 15 h 37"/>
                <a:gd name="T8" fmla="*/ 0 w 4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2" y="27"/>
                    <a:pt x="24" y="31"/>
                    <a:pt x="34" y="3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5" y="6"/>
                    <a:pt x="18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5" name="Freeform 20">
              <a:extLst>
                <a:ext uri="{FF2B5EF4-FFF2-40B4-BE49-F238E27FC236}">
                  <a16:creationId xmlns="" xmlns:a16="http://schemas.microsoft.com/office/drawing/2014/main" id="{6188896E-56DA-497B-9E0C-07C49B1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85" y="2930044"/>
              <a:ext cx="57463" cy="235076"/>
            </a:xfrm>
            <a:custGeom>
              <a:avLst/>
              <a:gdLst>
                <a:gd name="T0" fmla="*/ 23 w 23"/>
                <a:gd name="T1" fmla="*/ 91 h 95"/>
                <a:gd name="T2" fmla="*/ 18 w 23"/>
                <a:gd name="T3" fmla="*/ 95 h 95"/>
                <a:gd name="T4" fmla="*/ 5 w 23"/>
                <a:gd name="T5" fmla="*/ 95 h 95"/>
                <a:gd name="T6" fmla="*/ 0 w 23"/>
                <a:gd name="T7" fmla="*/ 91 h 95"/>
                <a:gd name="T8" fmla="*/ 0 w 23"/>
                <a:gd name="T9" fmla="*/ 5 h 95"/>
                <a:gd name="T10" fmla="*/ 5 w 23"/>
                <a:gd name="T11" fmla="*/ 0 h 95"/>
                <a:gd name="T12" fmla="*/ 18 w 23"/>
                <a:gd name="T13" fmla="*/ 0 h 95"/>
                <a:gd name="T14" fmla="*/ 23 w 23"/>
                <a:gd name="T15" fmla="*/ 5 h 95"/>
                <a:gd name="T16" fmla="*/ 23 w 23"/>
                <a:gd name="T17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5">
                  <a:moveTo>
                    <a:pt x="23" y="91"/>
                  </a:moveTo>
                  <a:cubicBezTo>
                    <a:pt x="23" y="93"/>
                    <a:pt x="21" y="95"/>
                    <a:pt x="18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6" name="Freeform 21">
              <a:extLst>
                <a:ext uri="{FF2B5EF4-FFF2-40B4-BE49-F238E27FC236}">
                  <a16:creationId xmlns="" xmlns:a16="http://schemas.microsoft.com/office/drawing/2014/main" id="{0B95D1C6-A0B0-4C46-9E07-D9754A0E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06" y="2991687"/>
              <a:ext cx="54329" cy="173434"/>
            </a:xfrm>
            <a:custGeom>
              <a:avLst/>
              <a:gdLst>
                <a:gd name="T0" fmla="*/ 22 w 22"/>
                <a:gd name="T1" fmla="*/ 66 h 70"/>
                <a:gd name="T2" fmla="*/ 18 w 22"/>
                <a:gd name="T3" fmla="*/ 70 h 70"/>
                <a:gd name="T4" fmla="*/ 4 w 22"/>
                <a:gd name="T5" fmla="*/ 70 h 70"/>
                <a:gd name="T6" fmla="*/ 0 w 22"/>
                <a:gd name="T7" fmla="*/ 66 h 70"/>
                <a:gd name="T8" fmla="*/ 0 w 22"/>
                <a:gd name="T9" fmla="*/ 5 h 70"/>
                <a:gd name="T10" fmla="*/ 4 w 22"/>
                <a:gd name="T11" fmla="*/ 0 h 70"/>
                <a:gd name="T12" fmla="*/ 18 w 22"/>
                <a:gd name="T13" fmla="*/ 0 h 70"/>
                <a:gd name="T14" fmla="*/ 22 w 22"/>
                <a:gd name="T15" fmla="*/ 5 h 70"/>
                <a:gd name="T16" fmla="*/ 22 w 22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0">
                  <a:moveTo>
                    <a:pt x="22" y="66"/>
                  </a:moveTo>
                  <a:cubicBezTo>
                    <a:pt x="22" y="68"/>
                    <a:pt x="20" y="70"/>
                    <a:pt x="18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0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7" name="Freeform 22">
              <a:extLst>
                <a:ext uri="{FF2B5EF4-FFF2-40B4-BE49-F238E27FC236}">
                  <a16:creationId xmlns="" xmlns:a16="http://schemas.microsoft.com/office/drawing/2014/main" id="{26FFD61C-9173-4FF7-991C-86B41752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37" y="3056462"/>
              <a:ext cx="56418" cy="108657"/>
            </a:xfrm>
            <a:custGeom>
              <a:avLst/>
              <a:gdLst>
                <a:gd name="T0" fmla="*/ 23 w 23"/>
                <a:gd name="T1" fmla="*/ 40 h 44"/>
                <a:gd name="T2" fmla="*/ 18 w 23"/>
                <a:gd name="T3" fmla="*/ 44 h 44"/>
                <a:gd name="T4" fmla="*/ 5 w 23"/>
                <a:gd name="T5" fmla="*/ 44 h 44"/>
                <a:gd name="T6" fmla="*/ 0 w 23"/>
                <a:gd name="T7" fmla="*/ 40 h 44"/>
                <a:gd name="T8" fmla="*/ 0 w 23"/>
                <a:gd name="T9" fmla="*/ 4 h 44"/>
                <a:gd name="T10" fmla="*/ 5 w 23"/>
                <a:gd name="T11" fmla="*/ 0 h 44"/>
                <a:gd name="T12" fmla="*/ 18 w 23"/>
                <a:gd name="T13" fmla="*/ 0 h 44"/>
                <a:gd name="T14" fmla="*/ 23 w 23"/>
                <a:gd name="T15" fmla="*/ 4 h 44"/>
                <a:gd name="T16" fmla="*/ 23 w 23"/>
                <a:gd name="T1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4">
                  <a:moveTo>
                    <a:pt x="23" y="40"/>
                  </a:moveTo>
                  <a:cubicBezTo>
                    <a:pt x="23" y="42"/>
                    <a:pt x="21" y="44"/>
                    <a:pt x="18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lnTo>
                    <a:pt x="2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4860032" y="3068960"/>
            <a:ext cx="3744416" cy="3168352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39550" y="1484784"/>
            <a:ext cx="6079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117808" y="692696"/>
            <a:ext cx="7201599" cy="917058"/>
            <a:chOff x="1093026" y="1339449"/>
            <a:chExt cx="8548831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4" name="Group 23"/>
            <p:cNvGrpSpPr/>
            <p:nvPr/>
          </p:nvGrpSpPr>
          <p:grpSpPr>
            <a:xfrm>
              <a:off x="1093026" y="1339449"/>
              <a:ext cx="8548831" cy="917058"/>
              <a:chOff x="1495982" y="1202671"/>
              <a:chExt cx="8548831" cy="917058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2346869" y="1414502"/>
                <a:ext cx="7697944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5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496946" y="1650142"/>
              <a:ext cx="6766752" cy="276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Recommendations</a:t>
              </a:r>
              <a:endParaRPr lang="en-US" b="1" kern="0" dirty="0">
                <a:solidFill>
                  <a:srgbClr val="C00000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01F-B284-41F8-BDDB-2D87B544D55C}" type="slidenum">
              <a:rPr lang="en-AU" altLang="en-US" smtClean="0"/>
              <a:pPr/>
              <a:t>15</a:t>
            </a:fld>
            <a:endParaRPr lang="en-AU" altLang="en-US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3197"/>
            <a:ext cx="4443726" cy="35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83967" y="1537746"/>
            <a:ext cx="943645" cy="4756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635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915091" y="1537746"/>
            <a:ext cx="3404316" cy="4771574"/>
          </a:xfrm>
          <a:prstGeom prst="rect">
            <a:avLst/>
          </a:prstGeom>
          <a:solidFill>
            <a:srgbClr val="0070C0"/>
          </a:solidFill>
          <a:ln w="6350"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/>
          <p:cNvSpPr/>
          <p:nvPr/>
        </p:nvSpPr>
        <p:spPr>
          <a:xfrm>
            <a:off x="5418905" y="2538369"/>
            <a:ext cx="516658" cy="50405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5719539" y="2898409"/>
            <a:ext cx="144016" cy="1440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/>
          <p:cNvSpPr/>
          <p:nvPr/>
        </p:nvSpPr>
        <p:spPr>
          <a:xfrm>
            <a:off x="3905341" y="1793202"/>
            <a:ext cx="566187" cy="626023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>
                <a:latin typeface="Cambria" panose="02040503050406030204" pitchFamily="18" charset="0"/>
              </a:rPr>
              <a:t>1</a:t>
            </a:r>
            <a:endParaRPr lang="en-AU" sz="2800" b="1" dirty="0">
              <a:latin typeface="Cambria" panose="020405030504060302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917165" y="2802977"/>
            <a:ext cx="566187" cy="626023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>
                <a:latin typeface="Cambria" panose="02040503050406030204" pitchFamily="18" charset="0"/>
              </a:rPr>
              <a:t>2</a:t>
            </a:r>
            <a:endParaRPr lang="en-AU" sz="2800" b="1" dirty="0">
              <a:latin typeface="Cambria" panose="020405030504060302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905341" y="3883097"/>
            <a:ext cx="566187" cy="626023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>
                <a:latin typeface="Cambria" panose="02040503050406030204" pitchFamily="18" charset="0"/>
              </a:rPr>
              <a:t>3</a:t>
            </a:r>
            <a:endParaRPr lang="en-AU" sz="2800" b="1" dirty="0">
              <a:latin typeface="Cambria" panose="020405030504060302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905341" y="5085184"/>
            <a:ext cx="566187" cy="626023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>
                <a:latin typeface="Cambria" panose="02040503050406030204" pitchFamily="18" charset="0"/>
              </a:rPr>
              <a:t>4</a:t>
            </a:r>
            <a:endParaRPr lang="en-AU" sz="2800" b="1" dirty="0">
              <a:latin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DDD7227-DBD6-4CFC-98CE-D4523C34FFE5}"/>
              </a:ext>
            </a:extLst>
          </p:cNvPr>
          <p:cNvSpPr txBox="1"/>
          <p:nvPr/>
        </p:nvSpPr>
        <p:spPr>
          <a:xfrm>
            <a:off x="5315688" y="3423389"/>
            <a:ext cx="2685155" cy="42392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kern="0" dirty="0" smtClean="0">
                <a:solidFill>
                  <a:schemeClr val="bg1"/>
                </a:solidFill>
                <a:latin typeface="Vani" panose="020B0502040204020203" pitchFamily="34" charset="0"/>
                <a:cs typeface="Vani" panose="020B0502040204020203" pitchFamily="34" charset="0"/>
              </a:rPr>
              <a:t>Conclusions </a:t>
            </a:r>
          </a:p>
        </p:txBody>
      </p:sp>
      <p:sp>
        <p:nvSpPr>
          <p:cNvPr id="34" name="Oval 33"/>
          <p:cNvSpPr/>
          <p:nvPr/>
        </p:nvSpPr>
        <p:spPr>
          <a:xfrm>
            <a:off x="5849079" y="3058213"/>
            <a:ext cx="74164" cy="782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150608" y="1772816"/>
            <a:ext cx="2777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smtClean="0">
                <a:latin typeface="Cambria" panose="02040503050406030204" pitchFamily="18" charset="0"/>
              </a:rPr>
              <a:t>Test results showed </a:t>
            </a:r>
            <a:r>
              <a:rPr lang="en-AU" sz="1200" b="1" dirty="0" smtClean="0">
                <a:latin typeface="Cambria" panose="02040503050406030204" pitchFamily="18" charset="0"/>
              </a:rPr>
              <a:t>distinct characteristics</a:t>
            </a:r>
            <a:r>
              <a:rPr lang="en-AU" sz="1200" dirty="0" smtClean="0">
                <a:latin typeface="Cambria" panose="02040503050406030204" pitchFamily="18" charset="0"/>
              </a:rPr>
              <a:t> between respondents and non-respondents.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50608" y="2564904"/>
            <a:ext cx="2754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smtClean="0">
                <a:latin typeface="Cambria" panose="02040503050406030204" pitchFamily="18" charset="0"/>
              </a:rPr>
              <a:t>Both models have </a:t>
            </a:r>
            <a:r>
              <a:rPr lang="en-AU" sz="1200" b="1" dirty="0" smtClean="0">
                <a:latin typeface="Cambria" panose="02040503050406030204" pitchFamily="18" charset="0"/>
              </a:rPr>
              <a:t>more than 80% prediction capability</a:t>
            </a:r>
            <a:r>
              <a:rPr lang="en-AU" sz="1200" dirty="0" smtClean="0">
                <a:latin typeface="Cambria" panose="02040503050406030204" pitchFamily="18" charset="0"/>
              </a:rPr>
              <a:t> in terms of calculating the probability customers will respond and estimating their expected sales values.</a:t>
            </a:r>
            <a:endParaRPr lang="en-AU" sz="1200" dirty="0"/>
          </a:p>
        </p:txBody>
      </p:sp>
      <p:sp>
        <p:nvSpPr>
          <p:cNvPr id="37" name="Rectangle 36"/>
          <p:cNvSpPr/>
          <p:nvPr/>
        </p:nvSpPr>
        <p:spPr>
          <a:xfrm>
            <a:off x="1150608" y="3637473"/>
            <a:ext cx="27547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smtClean="0">
                <a:latin typeface="Cambria" panose="02040503050406030204" pitchFamily="18" charset="0"/>
              </a:rPr>
              <a:t>By adopting </a:t>
            </a:r>
            <a:r>
              <a:rPr lang="en-AU" sz="1200" b="1" dirty="0" smtClean="0">
                <a:latin typeface="Cambria" panose="02040503050406030204" pitchFamily="18" charset="0"/>
              </a:rPr>
              <a:t>selective targeting</a:t>
            </a:r>
            <a:r>
              <a:rPr lang="en-AU" sz="1200" dirty="0" smtClean="0">
                <a:latin typeface="Cambria" panose="02040503050406030204" pitchFamily="18" charset="0"/>
              </a:rPr>
              <a:t> on top deciles, we are able to maximise total profit or allowing business to </a:t>
            </a:r>
            <a:r>
              <a:rPr lang="en-AU" sz="1200" b="1" dirty="0" smtClean="0">
                <a:latin typeface="Cambria" panose="02040503050406030204" pitchFamily="18" charset="0"/>
              </a:rPr>
              <a:t>choose the right decile(s) </a:t>
            </a:r>
            <a:r>
              <a:rPr lang="en-AU" sz="1200" dirty="0" smtClean="0">
                <a:latin typeface="Cambria" panose="02040503050406030204" pitchFamily="18" charset="0"/>
              </a:rPr>
              <a:t>based on their marketing budget.</a:t>
            </a:r>
            <a:endParaRPr lang="en-AU" sz="1200" dirty="0"/>
          </a:p>
        </p:txBody>
      </p:sp>
      <p:sp>
        <p:nvSpPr>
          <p:cNvPr id="38" name="Rectangle 37"/>
          <p:cNvSpPr/>
          <p:nvPr/>
        </p:nvSpPr>
        <p:spPr>
          <a:xfrm>
            <a:off x="1162730" y="4748951"/>
            <a:ext cx="2742611" cy="1545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AU" sz="1200" dirty="0" smtClean="0">
                <a:latin typeface="Cambria" panose="02040503050406030204" pitchFamily="18" charset="0"/>
              </a:rPr>
              <a:t>Propose to deploy using  </a:t>
            </a:r>
            <a:r>
              <a:rPr lang="en-AU" sz="1200" b="1" dirty="0" smtClean="0">
                <a:latin typeface="Cambria" panose="02040503050406030204" pitchFamily="18" charset="0"/>
              </a:rPr>
              <a:t>test-and-control </a:t>
            </a:r>
            <a:r>
              <a:rPr lang="en-AU" sz="1200" dirty="0" smtClean="0">
                <a:latin typeface="Cambria" panose="02040503050406030204" pitchFamily="18" charset="0"/>
              </a:rPr>
              <a:t>groups to gauge model effectiveness and constantly improve the model through adding various touch-points like digital side of things, geo-locations or creating bespoke </a:t>
            </a:r>
            <a:r>
              <a:rPr lang="en-AU" sz="1200" b="1" dirty="0" smtClean="0">
                <a:latin typeface="Cambria" panose="02040503050406030204" pitchFamily="18" charset="0"/>
              </a:rPr>
              <a:t>customer segmentation</a:t>
            </a:r>
            <a:r>
              <a:rPr lang="en-AU" sz="1200" dirty="0" smtClean="0">
                <a:latin typeface="Cambria" panose="02040503050406030204" pitchFamily="18" charset="0"/>
              </a:rPr>
              <a:t> via clustering.</a:t>
            </a:r>
            <a:endParaRPr lang="en-AU" sz="1200" dirty="0"/>
          </a:p>
        </p:txBody>
      </p:sp>
      <p:sp>
        <p:nvSpPr>
          <p:cNvPr id="8" name="Rectangle 7"/>
          <p:cNvSpPr/>
          <p:nvPr/>
        </p:nvSpPr>
        <p:spPr>
          <a:xfrm>
            <a:off x="5279478" y="3707844"/>
            <a:ext cx="2704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000" i="1" dirty="0">
                <a:solidFill>
                  <a:schemeClr val="bg1"/>
                </a:solidFill>
                <a:latin typeface="Cambria" panose="02040503050406030204" pitchFamily="18" charset="0"/>
              </a:rPr>
              <a:t>If you interested on how </a:t>
            </a:r>
            <a:r>
              <a:rPr lang="en-AU" sz="1000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the </a:t>
            </a:r>
            <a:r>
              <a:rPr lang="en-AU" sz="1000" i="1" dirty="0">
                <a:solidFill>
                  <a:schemeClr val="bg1"/>
                </a:solidFill>
                <a:latin typeface="Cambria" panose="02040503050406030204" pitchFamily="18" charset="0"/>
              </a:rPr>
              <a:t>models are constructed, please find </a:t>
            </a:r>
            <a:r>
              <a:rPr lang="en-AU" sz="1000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details in the following link</a:t>
            </a:r>
            <a:r>
              <a:rPr lang="en-AU" sz="1000" i="1" dirty="0">
                <a:solidFill>
                  <a:schemeClr val="bg1"/>
                </a:solidFill>
                <a:latin typeface="Cambria" panose="02040503050406030204" pitchFamily="18" charset="0"/>
              </a:rPr>
              <a:t>: </a:t>
            </a:r>
            <a:endParaRPr lang="en-AU" sz="1000" i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/>
            <a:r>
              <a:rPr lang="en-AU" sz="1000" b="1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https://github.com/ucdcsl55/ipython</a:t>
            </a:r>
            <a:endParaRPr lang="en-AU" sz="1000" b="1" i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266">
            <a:extLst>
              <a:ext uri="{FF2B5EF4-FFF2-40B4-BE49-F238E27FC236}">
                <a16:creationId xmlns="" xmlns:a16="http://schemas.microsoft.com/office/drawing/2014/main" id="{07BF66C9-7739-4639-ADCD-94E115D9AFA3}"/>
              </a:ext>
            </a:extLst>
          </p:cNvPr>
          <p:cNvSpPr/>
          <p:nvPr/>
        </p:nvSpPr>
        <p:spPr>
          <a:xfrm>
            <a:off x="1532561" y="5949412"/>
            <a:ext cx="225510" cy="271629"/>
          </a:xfrm>
          <a:custGeom>
            <a:avLst/>
            <a:gdLst>
              <a:gd name="connsiteX0" fmla="*/ 3289021 w 4939743"/>
              <a:gd name="connsiteY0" fmla="*/ 2726377 h 4463615"/>
              <a:gd name="connsiteX1" fmla="*/ 3600171 w 4939743"/>
              <a:gd name="connsiteY1" fmla="*/ 2726377 h 4463615"/>
              <a:gd name="connsiteX2" fmla="*/ 3600171 w 4939743"/>
              <a:gd name="connsiteY2" fmla="*/ 3330651 h 4463615"/>
              <a:gd name="connsiteX3" fmla="*/ 3289021 w 4939743"/>
              <a:gd name="connsiteY3" fmla="*/ 3330651 h 4463615"/>
              <a:gd name="connsiteX4" fmla="*/ 1339571 w 4939743"/>
              <a:gd name="connsiteY4" fmla="*/ 2726377 h 4463615"/>
              <a:gd name="connsiteX5" fmla="*/ 1650721 w 4939743"/>
              <a:gd name="connsiteY5" fmla="*/ 2726377 h 4463615"/>
              <a:gd name="connsiteX6" fmla="*/ 1650721 w 4939743"/>
              <a:gd name="connsiteY6" fmla="*/ 3330651 h 4463615"/>
              <a:gd name="connsiteX7" fmla="*/ 1339571 w 4939743"/>
              <a:gd name="connsiteY7" fmla="*/ 3330651 h 4463615"/>
              <a:gd name="connsiteX8" fmla="*/ 0 w 4939743"/>
              <a:gd name="connsiteY8" fmla="*/ 2164914 h 4463615"/>
              <a:gd name="connsiteX9" fmla="*/ 21347 w 4939743"/>
              <a:gd name="connsiteY9" fmla="*/ 2164914 h 4463615"/>
              <a:gd name="connsiteX10" fmla="*/ 28309 w 4939743"/>
              <a:gd name="connsiteY10" fmla="*/ 2199857 h 4463615"/>
              <a:gd name="connsiteX11" fmla="*/ 1065581 w 4939743"/>
              <a:gd name="connsiteY11" fmla="*/ 3116035 h 4463615"/>
              <a:gd name="connsiteX12" fmla="*/ 1199871 w 4939743"/>
              <a:gd name="connsiteY12" fmla="*/ 3116035 h 4463615"/>
              <a:gd name="connsiteX13" fmla="*/ 1199871 w 4939743"/>
              <a:gd name="connsiteY13" fmla="*/ 3504764 h 4463615"/>
              <a:gd name="connsiteX14" fmla="*/ 1790421 w 4939743"/>
              <a:gd name="connsiteY14" fmla="*/ 3504764 h 4463615"/>
              <a:gd name="connsiteX15" fmla="*/ 1790421 w 4939743"/>
              <a:gd name="connsiteY15" fmla="*/ 3116035 h 4463615"/>
              <a:gd name="connsiteX16" fmla="*/ 2456842 w 4939743"/>
              <a:gd name="connsiteY16" fmla="*/ 3116035 h 4463615"/>
              <a:gd name="connsiteX17" fmla="*/ 2482901 w 4939743"/>
              <a:gd name="connsiteY17" fmla="*/ 3116035 h 4463615"/>
              <a:gd name="connsiteX18" fmla="*/ 3149321 w 4939743"/>
              <a:gd name="connsiteY18" fmla="*/ 3116035 h 4463615"/>
              <a:gd name="connsiteX19" fmla="*/ 3149321 w 4939743"/>
              <a:gd name="connsiteY19" fmla="*/ 3504764 h 4463615"/>
              <a:gd name="connsiteX20" fmla="*/ 3739871 w 4939743"/>
              <a:gd name="connsiteY20" fmla="*/ 3504764 h 4463615"/>
              <a:gd name="connsiteX21" fmla="*/ 3739871 w 4939743"/>
              <a:gd name="connsiteY21" fmla="*/ 3116035 h 4463615"/>
              <a:gd name="connsiteX22" fmla="*/ 3874162 w 4939743"/>
              <a:gd name="connsiteY22" fmla="*/ 3116035 h 4463615"/>
              <a:gd name="connsiteX23" fmla="*/ 4911434 w 4939743"/>
              <a:gd name="connsiteY23" fmla="*/ 2199857 h 4463615"/>
              <a:gd name="connsiteX24" fmla="*/ 4918396 w 4939743"/>
              <a:gd name="connsiteY24" fmla="*/ 2164914 h 4463615"/>
              <a:gd name="connsiteX25" fmla="*/ 4939743 w 4939743"/>
              <a:gd name="connsiteY25" fmla="*/ 2164914 h 4463615"/>
              <a:gd name="connsiteX26" fmla="*/ 4939743 w 4939743"/>
              <a:gd name="connsiteY26" fmla="*/ 4256181 h 4463615"/>
              <a:gd name="connsiteX27" fmla="*/ 4686776 w 4939743"/>
              <a:gd name="connsiteY27" fmla="*/ 4463615 h 4463615"/>
              <a:gd name="connsiteX28" fmla="*/ 252967 w 4939743"/>
              <a:gd name="connsiteY28" fmla="*/ 4463615 h 4463615"/>
              <a:gd name="connsiteX29" fmla="*/ 0 w 4939743"/>
              <a:gd name="connsiteY29" fmla="*/ 4256181 h 4463615"/>
              <a:gd name="connsiteX30" fmla="*/ 166421 w 4939743"/>
              <a:gd name="connsiteY30" fmla="*/ 884754 h 4463615"/>
              <a:gd name="connsiteX31" fmla="*/ 2456842 w 4939743"/>
              <a:gd name="connsiteY31" fmla="*/ 884754 h 4463615"/>
              <a:gd name="connsiteX32" fmla="*/ 2482901 w 4939743"/>
              <a:gd name="connsiteY32" fmla="*/ 884754 h 4463615"/>
              <a:gd name="connsiteX33" fmla="*/ 4773322 w 4939743"/>
              <a:gd name="connsiteY33" fmla="*/ 884754 h 4463615"/>
              <a:gd name="connsiteX34" fmla="*/ 4928580 w 4939743"/>
              <a:gd name="connsiteY34" fmla="*/ 1042869 h 4463615"/>
              <a:gd name="connsiteX35" fmla="*/ 4911434 w 4939743"/>
              <a:gd name="connsiteY35" fmla="*/ 1702951 h 4463615"/>
              <a:gd name="connsiteX36" fmla="*/ 3874162 w 4939743"/>
              <a:gd name="connsiteY36" fmla="*/ 2820234 h 4463615"/>
              <a:gd name="connsiteX37" fmla="*/ 3739871 w 4939743"/>
              <a:gd name="connsiteY37" fmla="*/ 2820234 h 4463615"/>
              <a:gd name="connsiteX38" fmla="*/ 3739871 w 4939743"/>
              <a:gd name="connsiteY38" fmla="*/ 2552264 h 4463615"/>
              <a:gd name="connsiteX39" fmla="*/ 3149321 w 4939743"/>
              <a:gd name="connsiteY39" fmla="*/ 2552264 h 4463615"/>
              <a:gd name="connsiteX40" fmla="*/ 3149321 w 4939743"/>
              <a:gd name="connsiteY40" fmla="*/ 2820234 h 4463615"/>
              <a:gd name="connsiteX41" fmla="*/ 2482901 w 4939743"/>
              <a:gd name="connsiteY41" fmla="*/ 2820234 h 4463615"/>
              <a:gd name="connsiteX42" fmla="*/ 2456842 w 4939743"/>
              <a:gd name="connsiteY42" fmla="*/ 2820234 h 4463615"/>
              <a:gd name="connsiteX43" fmla="*/ 1790421 w 4939743"/>
              <a:gd name="connsiteY43" fmla="*/ 2820234 h 4463615"/>
              <a:gd name="connsiteX44" fmla="*/ 1790421 w 4939743"/>
              <a:gd name="connsiteY44" fmla="*/ 2552264 h 4463615"/>
              <a:gd name="connsiteX45" fmla="*/ 1199871 w 4939743"/>
              <a:gd name="connsiteY45" fmla="*/ 2552264 h 4463615"/>
              <a:gd name="connsiteX46" fmla="*/ 1199871 w 4939743"/>
              <a:gd name="connsiteY46" fmla="*/ 2820234 h 4463615"/>
              <a:gd name="connsiteX47" fmla="*/ 1065581 w 4939743"/>
              <a:gd name="connsiteY47" fmla="*/ 2820234 h 4463615"/>
              <a:gd name="connsiteX48" fmla="*/ 28309 w 4939743"/>
              <a:gd name="connsiteY48" fmla="*/ 1702951 h 4463615"/>
              <a:gd name="connsiteX49" fmla="*/ 11163 w 4939743"/>
              <a:gd name="connsiteY49" fmla="*/ 1042869 h 4463615"/>
              <a:gd name="connsiteX50" fmla="*/ 166421 w 4939743"/>
              <a:gd name="connsiteY50" fmla="*/ 884754 h 4463615"/>
              <a:gd name="connsiteX51" fmla="*/ 1655483 w 4939743"/>
              <a:gd name="connsiteY51" fmla="*/ 0 h 4463615"/>
              <a:gd name="connsiteX52" fmla="*/ 3284260 w 4939743"/>
              <a:gd name="connsiteY52" fmla="*/ 0 h 4463615"/>
              <a:gd name="connsiteX53" fmla="*/ 3455240 w 4939743"/>
              <a:gd name="connsiteY53" fmla="*/ 170981 h 4463615"/>
              <a:gd name="connsiteX54" fmla="*/ 3455240 w 4939743"/>
              <a:gd name="connsiteY54" fmla="*/ 795854 h 4463615"/>
              <a:gd name="connsiteX55" fmla="*/ 3185276 w 4939743"/>
              <a:gd name="connsiteY55" fmla="*/ 795854 h 4463615"/>
              <a:gd name="connsiteX56" fmla="*/ 3185276 w 4939743"/>
              <a:gd name="connsiteY56" fmla="*/ 226770 h 4463615"/>
              <a:gd name="connsiteX57" fmla="*/ 1754467 w 4939743"/>
              <a:gd name="connsiteY57" fmla="*/ 226770 h 4463615"/>
              <a:gd name="connsiteX58" fmla="*/ 1754467 w 4939743"/>
              <a:gd name="connsiteY58" fmla="*/ 795854 h 4463615"/>
              <a:gd name="connsiteX59" fmla="*/ 1484503 w 4939743"/>
              <a:gd name="connsiteY59" fmla="*/ 795854 h 4463615"/>
              <a:gd name="connsiteX60" fmla="*/ 1484503 w 4939743"/>
              <a:gd name="connsiteY60" fmla="*/ 170981 h 4463615"/>
              <a:gd name="connsiteX61" fmla="*/ 1655483 w 4939743"/>
              <a:gd name="connsiteY61" fmla="*/ 0 h 446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939743" h="4463615">
                <a:moveTo>
                  <a:pt x="3289021" y="2726377"/>
                </a:moveTo>
                <a:lnTo>
                  <a:pt x="3600171" y="2726377"/>
                </a:lnTo>
                <a:lnTo>
                  <a:pt x="3600171" y="3330651"/>
                </a:lnTo>
                <a:lnTo>
                  <a:pt x="3289021" y="3330651"/>
                </a:lnTo>
                <a:close/>
                <a:moveTo>
                  <a:pt x="1339571" y="2726377"/>
                </a:moveTo>
                <a:lnTo>
                  <a:pt x="1650721" y="2726377"/>
                </a:lnTo>
                <a:lnTo>
                  <a:pt x="1650721" y="3330651"/>
                </a:lnTo>
                <a:lnTo>
                  <a:pt x="1339571" y="3330651"/>
                </a:lnTo>
                <a:close/>
                <a:moveTo>
                  <a:pt x="0" y="2164914"/>
                </a:moveTo>
                <a:lnTo>
                  <a:pt x="21347" y="2164914"/>
                </a:lnTo>
                <a:lnTo>
                  <a:pt x="28309" y="2199857"/>
                </a:lnTo>
                <a:cubicBezTo>
                  <a:pt x="202616" y="2813766"/>
                  <a:pt x="676961" y="3084012"/>
                  <a:pt x="1065581" y="3116035"/>
                </a:cubicBezTo>
                <a:lnTo>
                  <a:pt x="1199871" y="3116035"/>
                </a:lnTo>
                <a:lnTo>
                  <a:pt x="1199871" y="3504764"/>
                </a:lnTo>
                <a:lnTo>
                  <a:pt x="1790421" y="3504764"/>
                </a:lnTo>
                <a:lnTo>
                  <a:pt x="1790421" y="3116035"/>
                </a:lnTo>
                <a:lnTo>
                  <a:pt x="2456842" y="3116035"/>
                </a:lnTo>
                <a:lnTo>
                  <a:pt x="2482901" y="3116035"/>
                </a:lnTo>
                <a:lnTo>
                  <a:pt x="3149321" y="3116035"/>
                </a:lnTo>
                <a:lnTo>
                  <a:pt x="3149321" y="3504764"/>
                </a:lnTo>
                <a:lnTo>
                  <a:pt x="3739871" y="3504764"/>
                </a:lnTo>
                <a:lnTo>
                  <a:pt x="3739871" y="3116035"/>
                </a:lnTo>
                <a:lnTo>
                  <a:pt x="3874162" y="3116035"/>
                </a:lnTo>
                <a:cubicBezTo>
                  <a:pt x="4262782" y="3084012"/>
                  <a:pt x="4737127" y="2813766"/>
                  <a:pt x="4911434" y="2199857"/>
                </a:cubicBezTo>
                <a:lnTo>
                  <a:pt x="4918396" y="2164914"/>
                </a:lnTo>
                <a:lnTo>
                  <a:pt x="4939743" y="2164914"/>
                </a:lnTo>
                <a:lnTo>
                  <a:pt x="4939743" y="4256181"/>
                </a:lnTo>
                <a:cubicBezTo>
                  <a:pt x="4939743" y="4370744"/>
                  <a:pt x="4826486" y="4463615"/>
                  <a:pt x="4686776" y="4463615"/>
                </a:cubicBezTo>
                <a:lnTo>
                  <a:pt x="252967" y="4463615"/>
                </a:lnTo>
                <a:cubicBezTo>
                  <a:pt x="113257" y="4463615"/>
                  <a:pt x="0" y="4370744"/>
                  <a:pt x="0" y="4256181"/>
                </a:cubicBezTo>
                <a:close/>
                <a:moveTo>
                  <a:pt x="166421" y="884754"/>
                </a:moveTo>
                <a:lnTo>
                  <a:pt x="2456842" y="884754"/>
                </a:lnTo>
                <a:lnTo>
                  <a:pt x="2482901" y="884754"/>
                </a:lnTo>
                <a:lnTo>
                  <a:pt x="4773322" y="884754"/>
                </a:lnTo>
                <a:cubicBezTo>
                  <a:pt x="4875874" y="902534"/>
                  <a:pt x="4906990" y="972701"/>
                  <a:pt x="4928580" y="1042869"/>
                </a:cubicBezTo>
                <a:cubicBezTo>
                  <a:pt x="4933977" y="1321634"/>
                  <a:pt x="4958424" y="1481336"/>
                  <a:pt x="4911434" y="1702951"/>
                </a:cubicBezTo>
                <a:cubicBezTo>
                  <a:pt x="4737127" y="2451616"/>
                  <a:pt x="4262782" y="2781181"/>
                  <a:pt x="3874162" y="2820234"/>
                </a:cubicBezTo>
                <a:lnTo>
                  <a:pt x="3739871" y="2820234"/>
                </a:lnTo>
                <a:lnTo>
                  <a:pt x="3739871" y="2552264"/>
                </a:lnTo>
                <a:lnTo>
                  <a:pt x="3149321" y="2552264"/>
                </a:lnTo>
                <a:lnTo>
                  <a:pt x="3149321" y="2820234"/>
                </a:lnTo>
                <a:lnTo>
                  <a:pt x="2482901" y="2820234"/>
                </a:lnTo>
                <a:lnTo>
                  <a:pt x="2456842" y="2820234"/>
                </a:lnTo>
                <a:lnTo>
                  <a:pt x="1790421" y="2820234"/>
                </a:lnTo>
                <a:lnTo>
                  <a:pt x="1790421" y="2552264"/>
                </a:lnTo>
                <a:lnTo>
                  <a:pt x="1199871" y="2552264"/>
                </a:lnTo>
                <a:lnTo>
                  <a:pt x="1199871" y="2820234"/>
                </a:lnTo>
                <a:lnTo>
                  <a:pt x="1065581" y="2820234"/>
                </a:lnTo>
                <a:cubicBezTo>
                  <a:pt x="676961" y="2781181"/>
                  <a:pt x="202616" y="2451616"/>
                  <a:pt x="28309" y="1702951"/>
                </a:cubicBezTo>
                <a:cubicBezTo>
                  <a:pt x="-18681" y="1481336"/>
                  <a:pt x="5766" y="1321634"/>
                  <a:pt x="11163" y="1042869"/>
                </a:cubicBezTo>
                <a:cubicBezTo>
                  <a:pt x="32753" y="972701"/>
                  <a:pt x="63869" y="902534"/>
                  <a:pt x="166421" y="884754"/>
                </a:cubicBezTo>
                <a:close/>
                <a:moveTo>
                  <a:pt x="1655483" y="0"/>
                </a:moveTo>
                <a:lnTo>
                  <a:pt x="3284260" y="0"/>
                </a:lnTo>
                <a:cubicBezTo>
                  <a:pt x="3378689" y="0"/>
                  <a:pt x="3455240" y="76551"/>
                  <a:pt x="3455240" y="170981"/>
                </a:cubicBezTo>
                <a:lnTo>
                  <a:pt x="3455240" y="795854"/>
                </a:lnTo>
                <a:lnTo>
                  <a:pt x="3185276" y="795854"/>
                </a:lnTo>
                <a:lnTo>
                  <a:pt x="3185276" y="226770"/>
                </a:lnTo>
                <a:lnTo>
                  <a:pt x="1754467" y="226770"/>
                </a:lnTo>
                <a:lnTo>
                  <a:pt x="1754467" y="795854"/>
                </a:lnTo>
                <a:lnTo>
                  <a:pt x="1484503" y="795854"/>
                </a:lnTo>
                <a:lnTo>
                  <a:pt x="1484503" y="170981"/>
                </a:lnTo>
                <a:cubicBezTo>
                  <a:pt x="1484503" y="76551"/>
                  <a:pt x="1561054" y="0"/>
                  <a:pt x="165548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41" dirty="0" err="1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AAEDF58-5928-487A-8EA4-BA5AC491A32C}"/>
              </a:ext>
            </a:extLst>
          </p:cNvPr>
          <p:cNvGrpSpPr/>
          <p:nvPr/>
        </p:nvGrpSpPr>
        <p:grpSpPr>
          <a:xfrm>
            <a:off x="538143" y="5991052"/>
            <a:ext cx="199263" cy="264546"/>
            <a:chOff x="726565" y="2786910"/>
            <a:chExt cx="519255" cy="517167"/>
          </a:xfrm>
          <a:solidFill>
            <a:schemeClr val="bg1"/>
          </a:solidFill>
        </p:grpSpPr>
        <p:sp>
          <p:nvSpPr>
            <p:cNvPr id="72" name="Freeform 17">
              <a:extLst>
                <a:ext uri="{FF2B5EF4-FFF2-40B4-BE49-F238E27FC236}">
                  <a16:creationId xmlns="" xmlns:a16="http://schemas.microsoft.com/office/drawing/2014/main" id="{34C09999-3F11-4AFF-8802-BD65C4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" y="2841238"/>
              <a:ext cx="135821" cy="284180"/>
            </a:xfrm>
            <a:custGeom>
              <a:avLst/>
              <a:gdLst>
                <a:gd name="T0" fmla="*/ 15 w 55"/>
                <a:gd name="T1" fmla="*/ 0 h 115"/>
                <a:gd name="T2" fmla="*/ 0 w 55"/>
                <a:gd name="T3" fmla="*/ 22 h 115"/>
                <a:gd name="T4" fmla="*/ 28 w 55"/>
                <a:gd name="T5" fmla="*/ 82 h 115"/>
                <a:gd name="T6" fmla="*/ 25 w 55"/>
                <a:gd name="T7" fmla="*/ 105 h 115"/>
                <a:gd name="T8" fmla="*/ 50 w 55"/>
                <a:gd name="T9" fmla="*/ 115 h 115"/>
                <a:gd name="T10" fmla="*/ 55 w 55"/>
                <a:gd name="T11" fmla="*/ 82 h 115"/>
                <a:gd name="T12" fmla="*/ 15 w 5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5">
                  <a:moveTo>
                    <a:pt x="15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7" y="36"/>
                    <a:pt x="28" y="58"/>
                    <a:pt x="28" y="82"/>
                  </a:cubicBezTo>
                  <a:cubicBezTo>
                    <a:pt x="28" y="90"/>
                    <a:pt x="27" y="98"/>
                    <a:pt x="25" y="10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3" y="105"/>
                    <a:pt x="55" y="94"/>
                    <a:pt x="55" y="82"/>
                  </a:cubicBezTo>
                  <a:cubicBezTo>
                    <a:pt x="55" y="49"/>
                    <a:pt x="39" y="1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ACBE2275-C781-4889-BB97-42557A51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65" y="2786910"/>
              <a:ext cx="494181" cy="517167"/>
            </a:xfrm>
            <a:custGeom>
              <a:avLst/>
              <a:gdLst>
                <a:gd name="T0" fmla="*/ 176 w 200"/>
                <a:gd name="T1" fmla="*/ 138 h 209"/>
                <a:gd name="T2" fmla="*/ 105 w 200"/>
                <a:gd name="T3" fmla="*/ 183 h 209"/>
                <a:gd name="T4" fmla="*/ 27 w 200"/>
                <a:gd name="T5" fmla="*/ 104 h 209"/>
                <a:gd name="T6" fmla="*/ 99 w 200"/>
                <a:gd name="T7" fmla="*/ 26 h 209"/>
                <a:gd name="T8" fmla="*/ 99 w 200"/>
                <a:gd name="T9" fmla="*/ 0 h 209"/>
                <a:gd name="T10" fmla="*/ 0 w 200"/>
                <a:gd name="T11" fmla="*/ 104 h 209"/>
                <a:gd name="T12" fmla="*/ 105 w 200"/>
                <a:gd name="T13" fmla="*/ 209 h 209"/>
                <a:gd name="T14" fmla="*/ 200 w 200"/>
                <a:gd name="T15" fmla="*/ 148 h 209"/>
                <a:gd name="T16" fmla="*/ 176 w 200"/>
                <a:gd name="T17" fmla="*/ 1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9">
                  <a:moveTo>
                    <a:pt x="176" y="138"/>
                  </a:moveTo>
                  <a:cubicBezTo>
                    <a:pt x="163" y="165"/>
                    <a:pt x="136" y="183"/>
                    <a:pt x="105" y="183"/>
                  </a:cubicBezTo>
                  <a:cubicBezTo>
                    <a:pt x="62" y="183"/>
                    <a:pt x="27" y="148"/>
                    <a:pt x="27" y="104"/>
                  </a:cubicBezTo>
                  <a:cubicBezTo>
                    <a:pt x="27" y="63"/>
                    <a:pt x="59" y="29"/>
                    <a:pt x="99" y="2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3"/>
                    <a:pt x="0" y="48"/>
                    <a:pt x="0" y="104"/>
                  </a:cubicBezTo>
                  <a:cubicBezTo>
                    <a:pt x="0" y="162"/>
                    <a:pt x="47" y="209"/>
                    <a:pt x="105" y="209"/>
                  </a:cubicBezTo>
                  <a:cubicBezTo>
                    <a:pt x="147" y="209"/>
                    <a:pt x="184" y="184"/>
                    <a:pt x="200" y="148"/>
                  </a:cubicBezTo>
                  <a:lnTo>
                    <a:pt x="1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4" name="Freeform 19">
              <a:extLst>
                <a:ext uri="{FF2B5EF4-FFF2-40B4-BE49-F238E27FC236}">
                  <a16:creationId xmlns="" xmlns:a16="http://schemas.microsoft.com/office/drawing/2014/main" id="{1B82575F-2902-4DD5-A73A-A6035CF1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97" y="2786910"/>
              <a:ext cx="121195" cy="90896"/>
            </a:xfrm>
            <a:custGeom>
              <a:avLst/>
              <a:gdLst>
                <a:gd name="T0" fmla="*/ 0 w 49"/>
                <a:gd name="T1" fmla="*/ 0 h 37"/>
                <a:gd name="T2" fmla="*/ 0 w 49"/>
                <a:gd name="T3" fmla="*/ 26 h 37"/>
                <a:gd name="T4" fmla="*/ 34 w 49"/>
                <a:gd name="T5" fmla="*/ 37 h 37"/>
                <a:gd name="T6" fmla="*/ 49 w 49"/>
                <a:gd name="T7" fmla="*/ 15 h 37"/>
                <a:gd name="T8" fmla="*/ 0 w 4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2" y="27"/>
                    <a:pt x="24" y="31"/>
                    <a:pt x="34" y="3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5" y="6"/>
                    <a:pt x="18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5" name="Freeform 20">
              <a:extLst>
                <a:ext uri="{FF2B5EF4-FFF2-40B4-BE49-F238E27FC236}">
                  <a16:creationId xmlns="" xmlns:a16="http://schemas.microsoft.com/office/drawing/2014/main" id="{6188896E-56DA-497B-9E0C-07C49B1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85" y="2930044"/>
              <a:ext cx="57463" cy="235076"/>
            </a:xfrm>
            <a:custGeom>
              <a:avLst/>
              <a:gdLst>
                <a:gd name="T0" fmla="*/ 23 w 23"/>
                <a:gd name="T1" fmla="*/ 91 h 95"/>
                <a:gd name="T2" fmla="*/ 18 w 23"/>
                <a:gd name="T3" fmla="*/ 95 h 95"/>
                <a:gd name="T4" fmla="*/ 5 w 23"/>
                <a:gd name="T5" fmla="*/ 95 h 95"/>
                <a:gd name="T6" fmla="*/ 0 w 23"/>
                <a:gd name="T7" fmla="*/ 91 h 95"/>
                <a:gd name="T8" fmla="*/ 0 w 23"/>
                <a:gd name="T9" fmla="*/ 5 h 95"/>
                <a:gd name="T10" fmla="*/ 5 w 23"/>
                <a:gd name="T11" fmla="*/ 0 h 95"/>
                <a:gd name="T12" fmla="*/ 18 w 23"/>
                <a:gd name="T13" fmla="*/ 0 h 95"/>
                <a:gd name="T14" fmla="*/ 23 w 23"/>
                <a:gd name="T15" fmla="*/ 5 h 95"/>
                <a:gd name="T16" fmla="*/ 23 w 23"/>
                <a:gd name="T17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5">
                  <a:moveTo>
                    <a:pt x="23" y="91"/>
                  </a:moveTo>
                  <a:cubicBezTo>
                    <a:pt x="23" y="93"/>
                    <a:pt x="21" y="95"/>
                    <a:pt x="18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6" name="Freeform 21">
              <a:extLst>
                <a:ext uri="{FF2B5EF4-FFF2-40B4-BE49-F238E27FC236}">
                  <a16:creationId xmlns="" xmlns:a16="http://schemas.microsoft.com/office/drawing/2014/main" id="{0B95D1C6-A0B0-4C46-9E07-D9754A0E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06" y="2991687"/>
              <a:ext cx="54329" cy="173434"/>
            </a:xfrm>
            <a:custGeom>
              <a:avLst/>
              <a:gdLst>
                <a:gd name="T0" fmla="*/ 22 w 22"/>
                <a:gd name="T1" fmla="*/ 66 h 70"/>
                <a:gd name="T2" fmla="*/ 18 w 22"/>
                <a:gd name="T3" fmla="*/ 70 h 70"/>
                <a:gd name="T4" fmla="*/ 4 w 22"/>
                <a:gd name="T5" fmla="*/ 70 h 70"/>
                <a:gd name="T6" fmla="*/ 0 w 22"/>
                <a:gd name="T7" fmla="*/ 66 h 70"/>
                <a:gd name="T8" fmla="*/ 0 w 22"/>
                <a:gd name="T9" fmla="*/ 5 h 70"/>
                <a:gd name="T10" fmla="*/ 4 w 22"/>
                <a:gd name="T11" fmla="*/ 0 h 70"/>
                <a:gd name="T12" fmla="*/ 18 w 22"/>
                <a:gd name="T13" fmla="*/ 0 h 70"/>
                <a:gd name="T14" fmla="*/ 22 w 22"/>
                <a:gd name="T15" fmla="*/ 5 h 70"/>
                <a:gd name="T16" fmla="*/ 22 w 22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0">
                  <a:moveTo>
                    <a:pt x="22" y="66"/>
                  </a:moveTo>
                  <a:cubicBezTo>
                    <a:pt x="22" y="68"/>
                    <a:pt x="20" y="70"/>
                    <a:pt x="18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0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7" name="Freeform 22">
              <a:extLst>
                <a:ext uri="{FF2B5EF4-FFF2-40B4-BE49-F238E27FC236}">
                  <a16:creationId xmlns="" xmlns:a16="http://schemas.microsoft.com/office/drawing/2014/main" id="{26FFD61C-9173-4FF7-991C-86B41752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37" y="3056462"/>
              <a:ext cx="56418" cy="108657"/>
            </a:xfrm>
            <a:custGeom>
              <a:avLst/>
              <a:gdLst>
                <a:gd name="T0" fmla="*/ 23 w 23"/>
                <a:gd name="T1" fmla="*/ 40 h 44"/>
                <a:gd name="T2" fmla="*/ 18 w 23"/>
                <a:gd name="T3" fmla="*/ 44 h 44"/>
                <a:gd name="T4" fmla="*/ 5 w 23"/>
                <a:gd name="T5" fmla="*/ 44 h 44"/>
                <a:gd name="T6" fmla="*/ 0 w 23"/>
                <a:gd name="T7" fmla="*/ 40 h 44"/>
                <a:gd name="T8" fmla="*/ 0 w 23"/>
                <a:gd name="T9" fmla="*/ 4 h 44"/>
                <a:gd name="T10" fmla="*/ 5 w 23"/>
                <a:gd name="T11" fmla="*/ 0 h 44"/>
                <a:gd name="T12" fmla="*/ 18 w 23"/>
                <a:gd name="T13" fmla="*/ 0 h 44"/>
                <a:gd name="T14" fmla="*/ 23 w 23"/>
                <a:gd name="T15" fmla="*/ 4 h 44"/>
                <a:gd name="T16" fmla="*/ 23 w 23"/>
                <a:gd name="T1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4">
                  <a:moveTo>
                    <a:pt x="23" y="40"/>
                  </a:moveTo>
                  <a:cubicBezTo>
                    <a:pt x="23" y="42"/>
                    <a:pt x="21" y="44"/>
                    <a:pt x="18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lnTo>
                    <a:pt x="2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804851" y="3091174"/>
            <a:ext cx="3832612" cy="3168352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2" name="Group 131"/>
          <p:cNvGrpSpPr/>
          <p:nvPr/>
        </p:nvGrpSpPr>
        <p:grpSpPr>
          <a:xfrm>
            <a:off x="1114817" y="836712"/>
            <a:ext cx="7201600" cy="917058"/>
            <a:chOff x="1093026" y="1339449"/>
            <a:chExt cx="8505903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133" name="Group 132"/>
            <p:cNvGrpSpPr/>
            <p:nvPr/>
          </p:nvGrpSpPr>
          <p:grpSpPr>
            <a:xfrm>
              <a:off x="1093026" y="1339449"/>
              <a:ext cx="8505903" cy="917058"/>
              <a:chOff x="1495982" y="1202671"/>
              <a:chExt cx="8505903" cy="917058"/>
            </a:xfrm>
            <a:grpFill/>
          </p:grpSpPr>
          <p:sp>
            <p:nvSpPr>
              <p:cNvPr id="135" name="Rectangle 134"/>
              <p:cNvSpPr/>
              <p:nvPr/>
            </p:nvSpPr>
            <p:spPr>
              <a:xfrm>
                <a:off x="2346869" y="1414502"/>
                <a:ext cx="7655016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465157" y="1650142"/>
              <a:ext cx="6798542" cy="276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What is Go-Get project?</a:t>
              </a:r>
              <a:endParaRPr lang="en-US" b="1" kern="0" dirty="0">
                <a:solidFill>
                  <a:srgbClr val="C00000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114817" y="1988840"/>
            <a:ext cx="7201600" cy="917058"/>
            <a:chOff x="1093026" y="1339449"/>
            <a:chExt cx="8467222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10" name="Group 209"/>
            <p:cNvGrpSpPr/>
            <p:nvPr/>
          </p:nvGrpSpPr>
          <p:grpSpPr>
            <a:xfrm>
              <a:off x="1093026" y="1339449"/>
              <a:ext cx="8467222" cy="917058"/>
              <a:chOff x="1495982" y="1202671"/>
              <a:chExt cx="8467222" cy="917058"/>
            </a:xfrm>
            <a:grpFill/>
          </p:grpSpPr>
          <p:sp>
            <p:nvSpPr>
              <p:cNvPr id="212" name="Rectangle 211"/>
              <p:cNvSpPr/>
              <p:nvPr/>
            </p:nvSpPr>
            <p:spPr>
              <a:xfrm>
                <a:off x="2346869" y="1414502"/>
                <a:ext cx="7616335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11" name="TextBox 210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456356" y="1650142"/>
              <a:ext cx="6807340" cy="276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Get, Cleanse and Explore</a:t>
              </a:r>
              <a:endParaRPr lang="en-US" b="1" kern="0" dirty="0">
                <a:solidFill>
                  <a:srgbClr val="C00000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1114817" y="5320254"/>
            <a:ext cx="7201599" cy="917058"/>
            <a:chOff x="1093026" y="1339449"/>
            <a:chExt cx="8548831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25" name="Group 224"/>
            <p:cNvGrpSpPr/>
            <p:nvPr/>
          </p:nvGrpSpPr>
          <p:grpSpPr>
            <a:xfrm>
              <a:off x="1093026" y="1339449"/>
              <a:ext cx="8548831" cy="917058"/>
              <a:chOff x="1495982" y="1202671"/>
              <a:chExt cx="8548831" cy="917058"/>
            </a:xfrm>
            <a:grpFill/>
          </p:grpSpPr>
          <p:sp>
            <p:nvSpPr>
              <p:cNvPr id="227" name="Rectangle 226"/>
              <p:cNvSpPr/>
              <p:nvPr/>
            </p:nvSpPr>
            <p:spPr>
              <a:xfrm>
                <a:off x="2346869" y="1414502"/>
                <a:ext cx="7697944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5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26" name="TextBox 225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496946" y="1650142"/>
              <a:ext cx="6766752" cy="276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Recommendations</a:t>
              </a:r>
              <a:endParaRPr lang="en-US" b="1" kern="0" dirty="0">
                <a:solidFill>
                  <a:srgbClr val="C00000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114817" y="3088006"/>
            <a:ext cx="7201600" cy="917058"/>
            <a:chOff x="1093026" y="1339449"/>
            <a:chExt cx="8979759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05" name="Group 204"/>
            <p:cNvGrpSpPr/>
            <p:nvPr/>
          </p:nvGrpSpPr>
          <p:grpSpPr>
            <a:xfrm>
              <a:off x="1093026" y="1339449"/>
              <a:ext cx="8979759" cy="917058"/>
              <a:chOff x="1495982" y="1202671"/>
              <a:chExt cx="8979759" cy="917058"/>
            </a:xfrm>
            <a:grpFill/>
          </p:grpSpPr>
          <p:sp>
            <p:nvSpPr>
              <p:cNvPr id="207" name="Rectangle 206"/>
              <p:cNvSpPr/>
              <p:nvPr/>
            </p:nvSpPr>
            <p:spPr>
              <a:xfrm>
                <a:off x="2346870" y="1414502"/>
                <a:ext cx="8128871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06" name="TextBox 205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538881" y="1650142"/>
              <a:ext cx="6724816" cy="276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‘Two-Stage’ Model Review</a:t>
              </a:r>
              <a:endParaRPr lang="en-US" b="1" kern="0" dirty="0">
                <a:solidFill>
                  <a:srgbClr val="C00000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1114817" y="4168126"/>
            <a:ext cx="7180654" cy="917058"/>
            <a:chOff x="1093026" y="1339449"/>
            <a:chExt cx="9456656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20" name="Group 219"/>
            <p:cNvGrpSpPr/>
            <p:nvPr/>
          </p:nvGrpSpPr>
          <p:grpSpPr>
            <a:xfrm>
              <a:off x="1093026" y="1339449"/>
              <a:ext cx="9456656" cy="917058"/>
              <a:chOff x="1495982" y="1202671"/>
              <a:chExt cx="9456656" cy="917058"/>
            </a:xfrm>
            <a:grpFill/>
          </p:grpSpPr>
          <p:sp>
            <p:nvSpPr>
              <p:cNvPr id="222" name="Rectangle 221"/>
              <p:cNvSpPr/>
              <p:nvPr/>
            </p:nvSpPr>
            <p:spPr>
              <a:xfrm>
                <a:off x="2346869" y="1414502"/>
                <a:ext cx="8605769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4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21" name="TextBox 220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622978" y="1650142"/>
              <a:ext cx="6640720" cy="276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Analysis Results</a:t>
              </a:r>
              <a:endParaRPr lang="en-US" b="1" kern="0" dirty="0">
                <a:solidFill>
                  <a:srgbClr val="C00000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01F-B284-41F8-BDDB-2D87B544D55C}" type="slidenum">
              <a:rPr lang="en-AU" altLang="en-US" smtClean="0"/>
              <a:pPr/>
              <a:t>2</a:t>
            </a:fld>
            <a:endParaRPr lang="en-AU" altLang="en-US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6977614" y="114740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Page 03-04</a:t>
            </a:r>
            <a:endParaRPr lang="en-AU" sz="12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40" name="TextBox 39">
            <a:hlinkClick r:id="rId4" action="ppaction://hlinksldjump"/>
          </p:cNvPr>
          <p:cNvSpPr txBox="1"/>
          <p:nvPr/>
        </p:nvSpPr>
        <p:spPr>
          <a:xfrm>
            <a:off x="6977614" y="231419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Page 05-08</a:t>
            </a:r>
            <a:endParaRPr lang="en-AU" sz="12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41" name="TextBox 40">
            <a:hlinkClick r:id="rId5" action="ppaction://hlinksldjump"/>
          </p:cNvPr>
          <p:cNvSpPr txBox="1"/>
          <p:nvPr/>
        </p:nvSpPr>
        <p:spPr>
          <a:xfrm>
            <a:off x="6977614" y="341446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Page 09-11</a:t>
            </a:r>
            <a:endParaRPr lang="en-AU" sz="12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77614" y="449458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Page 12-14</a:t>
            </a:r>
            <a:endParaRPr lang="en-AU" sz="12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77614" y="5672413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Page 15</a:t>
            </a:r>
            <a:endParaRPr lang="en-AU" sz="12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1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0F0C4FAB-D653-4DEF-8FD9-CA08FFBD0D5F}"/>
              </a:ext>
            </a:extLst>
          </p:cNvPr>
          <p:cNvSpPr txBox="1">
            <a:spLocks/>
          </p:cNvSpPr>
          <p:nvPr/>
        </p:nvSpPr>
        <p:spPr>
          <a:xfrm>
            <a:off x="1141935" y="3501008"/>
            <a:ext cx="5014241" cy="26835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AU" sz="1600" b="1" dirty="0" smtClean="0">
                <a:latin typeface="Cambria" panose="02040503050406030204" pitchFamily="18" charset="0"/>
              </a:rPr>
              <a:t>Our objectives are to :-</a:t>
            </a:r>
          </a:p>
          <a:p>
            <a:pPr>
              <a:spcBef>
                <a:spcPts val="600"/>
              </a:spcBef>
            </a:pPr>
            <a:r>
              <a:rPr lang="en-AU" sz="16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understand the characteristics of customers </a:t>
            </a:r>
            <a:r>
              <a:rPr lang="en-AU" sz="1600" dirty="0" smtClean="0">
                <a:latin typeface="Cambria" panose="02040503050406030204" pitchFamily="18" charset="0"/>
              </a:rPr>
              <a:t>who</a:t>
            </a:r>
            <a:r>
              <a:rPr lang="en-AU" sz="1600" b="1" dirty="0" smtClean="0">
                <a:latin typeface="Cambria" panose="02040503050406030204" pitchFamily="18" charset="0"/>
              </a:rPr>
              <a:t> </a:t>
            </a:r>
            <a:r>
              <a:rPr lang="en-AU" sz="1600" dirty="0" smtClean="0">
                <a:latin typeface="Cambria" panose="02040503050406030204" pitchFamily="18" charset="0"/>
              </a:rPr>
              <a:t>responded to the campaign;</a:t>
            </a:r>
          </a:p>
          <a:p>
            <a:pPr>
              <a:spcBef>
                <a:spcPts val="1200"/>
              </a:spcBef>
            </a:pPr>
            <a:r>
              <a:rPr lang="en-AU" sz="1600" dirty="0" smtClean="0">
                <a:latin typeface="Cambria" panose="02040503050406030204" pitchFamily="18" charset="0"/>
              </a:rPr>
              <a:t>leverage on the results and </a:t>
            </a:r>
            <a:r>
              <a:rPr lang="en-AU" sz="16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enhance customer targeting</a:t>
            </a:r>
            <a:r>
              <a:rPr lang="en-AU" sz="1600" dirty="0" smtClean="0">
                <a:latin typeface="Cambria" panose="02040503050406030204" pitchFamily="18" charset="0"/>
              </a:rPr>
              <a:t> using a ‘two-stage’ model (i.e. </a:t>
            </a:r>
            <a:r>
              <a:rPr lang="en-AU" sz="1600" i="1" dirty="0" smtClean="0">
                <a:latin typeface="Cambria" panose="02040503050406030204" pitchFamily="18" charset="0"/>
              </a:rPr>
              <a:t>predict the likelihood to response and estimate sales values</a:t>
            </a:r>
            <a:r>
              <a:rPr lang="en-AU" sz="1600" dirty="0" smtClean="0">
                <a:latin typeface="Cambria" panose="02040503050406030204" pitchFamily="18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AU" sz="16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evaluate and maximise</a:t>
            </a:r>
            <a:r>
              <a:rPr lang="en-AU" sz="1600" dirty="0" smtClean="0">
                <a:latin typeface="Cambria" panose="02040503050406030204" pitchFamily="18" charset="0"/>
              </a:rPr>
              <a:t> </a:t>
            </a:r>
            <a:r>
              <a:rPr lang="en-AU" sz="16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profit</a:t>
            </a:r>
            <a:r>
              <a:rPr lang="en-AU" sz="1600" b="1" dirty="0" smtClean="0">
                <a:latin typeface="Cambria" panose="02040503050406030204" pitchFamily="18" charset="0"/>
              </a:rPr>
              <a:t> </a:t>
            </a:r>
            <a:r>
              <a:rPr lang="en-AU" sz="1600" dirty="0" smtClean="0">
                <a:latin typeface="Cambria" panose="02040503050406030204" pitchFamily="18" charset="0"/>
              </a:rPr>
              <a:t>with model vs. random targeting.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AAEDF58-5928-487A-8EA4-BA5AC491A32C}"/>
              </a:ext>
            </a:extLst>
          </p:cNvPr>
          <p:cNvGrpSpPr/>
          <p:nvPr/>
        </p:nvGrpSpPr>
        <p:grpSpPr>
          <a:xfrm>
            <a:off x="538143" y="5991052"/>
            <a:ext cx="199263" cy="264546"/>
            <a:chOff x="726565" y="2786910"/>
            <a:chExt cx="519255" cy="517167"/>
          </a:xfrm>
          <a:solidFill>
            <a:schemeClr val="bg1"/>
          </a:solidFill>
        </p:grpSpPr>
        <p:sp>
          <p:nvSpPr>
            <p:cNvPr id="72" name="Freeform 17">
              <a:extLst>
                <a:ext uri="{FF2B5EF4-FFF2-40B4-BE49-F238E27FC236}">
                  <a16:creationId xmlns="" xmlns:a16="http://schemas.microsoft.com/office/drawing/2014/main" id="{34C09999-3F11-4AFF-8802-BD65C4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" y="2841238"/>
              <a:ext cx="135821" cy="284180"/>
            </a:xfrm>
            <a:custGeom>
              <a:avLst/>
              <a:gdLst>
                <a:gd name="T0" fmla="*/ 15 w 55"/>
                <a:gd name="T1" fmla="*/ 0 h 115"/>
                <a:gd name="T2" fmla="*/ 0 w 55"/>
                <a:gd name="T3" fmla="*/ 22 h 115"/>
                <a:gd name="T4" fmla="*/ 28 w 55"/>
                <a:gd name="T5" fmla="*/ 82 h 115"/>
                <a:gd name="T6" fmla="*/ 25 w 55"/>
                <a:gd name="T7" fmla="*/ 105 h 115"/>
                <a:gd name="T8" fmla="*/ 50 w 55"/>
                <a:gd name="T9" fmla="*/ 115 h 115"/>
                <a:gd name="T10" fmla="*/ 55 w 55"/>
                <a:gd name="T11" fmla="*/ 82 h 115"/>
                <a:gd name="T12" fmla="*/ 15 w 5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5">
                  <a:moveTo>
                    <a:pt x="15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7" y="36"/>
                    <a:pt x="28" y="58"/>
                    <a:pt x="28" y="82"/>
                  </a:cubicBezTo>
                  <a:cubicBezTo>
                    <a:pt x="28" y="90"/>
                    <a:pt x="27" y="98"/>
                    <a:pt x="25" y="10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3" y="105"/>
                    <a:pt x="55" y="94"/>
                    <a:pt x="55" y="82"/>
                  </a:cubicBezTo>
                  <a:cubicBezTo>
                    <a:pt x="55" y="49"/>
                    <a:pt x="39" y="1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ACBE2275-C781-4889-BB97-42557A51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65" y="2786910"/>
              <a:ext cx="494181" cy="517167"/>
            </a:xfrm>
            <a:custGeom>
              <a:avLst/>
              <a:gdLst>
                <a:gd name="T0" fmla="*/ 176 w 200"/>
                <a:gd name="T1" fmla="*/ 138 h 209"/>
                <a:gd name="T2" fmla="*/ 105 w 200"/>
                <a:gd name="T3" fmla="*/ 183 h 209"/>
                <a:gd name="T4" fmla="*/ 27 w 200"/>
                <a:gd name="T5" fmla="*/ 104 h 209"/>
                <a:gd name="T6" fmla="*/ 99 w 200"/>
                <a:gd name="T7" fmla="*/ 26 h 209"/>
                <a:gd name="T8" fmla="*/ 99 w 200"/>
                <a:gd name="T9" fmla="*/ 0 h 209"/>
                <a:gd name="T10" fmla="*/ 0 w 200"/>
                <a:gd name="T11" fmla="*/ 104 h 209"/>
                <a:gd name="T12" fmla="*/ 105 w 200"/>
                <a:gd name="T13" fmla="*/ 209 h 209"/>
                <a:gd name="T14" fmla="*/ 200 w 200"/>
                <a:gd name="T15" fmla="*/ 148 h 209"/>
                <a:gd name="T16" fmla="*/ 176 w 200"/>
                <a:gd name="T17" fmla="*/ 1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9">
                  <a:moveTo>
                    <a:pt x="176" y="138"/>
                  </a:moveTo>
                  <a:cubicBezTo>
                    <a:pt x="163" y="165"/>
                    <a:pt x="136" y="183"/>
                    <a:pt x="105" y="183"/>
                  </a:cubicBezTo>
                  <a:cubicBezTo>
                    <a:pt x="62" y="183"/>
                    <a:pt x="27" y="148"/>
                    <a:pt x="27" y="104"/>
                  </a:cubicBezTo>
                  <a:cubicBezTo>
                    <a:pt x="27" y="63"/>
                    <a:pt x="59" y="29"/>
                    <a:pt x="99" y="2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3"/>
                    <a:pt x="0" y="48"/>
                    <a:pt x="0" y="104"/>
                  </a:cubicBezTo>
                  <a:cubicBezTo>
                    <a:pt x="0" y="162"/>
                    <a:pt x="47" y="209"/>
                    <a:pt x="105" y="209"/>
                  </a:cubicBezTo>
                  <a:cubicBezTo>
                    <a:pt x="147" y="209"/>
                    <a:pt x="184" y="184"/>
                    <a:pt x="200" y="148"/>
                  </a:cubicBezTo>
                  <a:lnTo>
                    <a:pt x="1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4" name="Freeform 19">
              <a:extLst>
                <a:ext uri="{FF2B5EF4-FFF2-40B4-BE49-F238E27FC236}">
                  <a16:creationId xmlns="" xmlns:a16="http://schemas.microsoft.com/office/drawing/2014/main" id="{1B82575F-2902-4DD5-A73A-A6035CF1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97" y="2786910"/>
              <a:ext cx="121195" cy="90896"/>
            </a:xfrm>
            <a:custGeom>
              <a:avLst/>
              <a:gdLst>
                <a:gd name="T0" fmla="*/ 0 w 49"/>
                <a:gd name="T1" fmla="*/ 0 h 37"/>
                <a:gd name="T2" fmla="*/ 0 w 49"/>
                <a:gd name="T3" fmla="*/ 26 h 37"/>
                <a:gd name="T4" fmla="*/ 34 w 49"/>
                <a:gd name="T5" fmla="*/ 37 h 37"/>
                <a:gd name="T6" fmla="*/ 49 w 49"/>
                <a:gd name="T7" fmla="*/ 15 h 37"/>
                <a:gd name="T8" fmla="*/ 0 w 4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2" y="27"/>
                    <a:pt x="24" y="31"/>
                    <a:pt x="34" y="3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5" y="6"/>
                    <a:pt x="18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5" name="Freeform 20">
              <a:extLst>
                <a:ext uri="{FF2B5EF4-FFF2-40B4-BE49-F238E27FC236}">
                  <a16:creationId xmlns="" xmlns:a16="http://schemas.microsoft.com/office/drawing/2014/main" id="{6188896E-56DA-497B-9E0C-07C49B1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85" y="2930044"/>
              <a:ext cx="57463" cy="235076"/>
            </a:xfrm>
            <a:custGeom>
              <a:avLst/>
              <a:gdLst>
                <a:gd name="T0" fmla="*/ 23 w 23"/>
                <a:gd name="T1" fmla="*/ 91 h 95"/>
                <a:gd name="T2" fmla="*/ 18 w 23"/>
                <a:gd name="T3" fmla="*/ 95 h 95"/>
                <a:gd name="T4" fmla="*/ 5 w 23"/>
                <a:gd name="T5" fmla="*/ 95 h 95"/>
                <a:gd name="T6" fmla="*/ 0 w 23"/>
                <a:gd name="T7" fmla="*/ 91 h 95"/>
                <a:gd name="T8" fmla="*/ 0 w 23"/>
                <a:gd name="T9" fmla="*/ 5 h 95"/>
                <a:gd name="T10" fmla="*/ 5 w 23"/>
                <a:gd name="T11" fmla="*/ 0 h 95"/>
                <a:gd name="T12" fmla="*/ 18 w 23"/>
                <a:gd name="T13" fmla="*/ 0 h 95"/>
                <a:gd name="T14" fmla="*/ 23 w 23"/>
                <a:gd name="T15" fmla="*/ 5 h 95"/>
                <a:gd name="T16" fmla="*/ 23 w 23"/>
                <a:gd name="T17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5">
                  <a:moveTo>
                    <a:pt x="23" y="91"/>
                  </a:moveTo>
                  <a:cubicBezTo>
                    <a:pt x="23" y="93"/>
                    <a:pt x="21" y="95"/>
                    <a:pt x="18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6" name="Freeform 21">
              <a:extLst>
                <a:ext uri="{FF2B5EF4-FFF2-40B4-BE49-F238E27FC236}">
                  <a16:creationId xmlns="" xmlns:a16="http://schemas.microsoft.com/office/drawing/2014/main" id="{0B95D1C6-A0B0-4C46-9E07-D9754A0E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06" y="2991687"/>
              <a:ext cx="54329" cy="173434"/>
            </a:xfrm>
            <a:custGeom>
              <a:avLst/>
              <a:gdLst>
                <a:gd name="T0" fmla="*/ 22 w 22"/>
                <a:gd name="T1" fmla="*/ 66 h 70"/>
                <a:gd name="T2" fmla="*/ 18 w 22"/>
                <a:gd name="T3" fmla="*/ 70 h 70"/>
                <a:gd name="T4" fmla="*/ 4 w 22"/>
                <a:gd name="T5" fmla="*/ 70 h 70"/>
                <a:gd name="T6" fmla="*/ 0 w 22"/>
                <a:gd name="T7" fmla="*/ 66 h 70"/>
                <a:gd name="T8" fmla="*/ 0 w 22"/>
                <a:gd name="T9" fmla="*/ 5 h 70"/>
                <a:gd name="T10" fmla="*/ 4 w 22"/>
                <a:gd name="T11" fmla="*/ 0 h 70"/>
                <a:gd name="T12" fmla="*/ 18 w 22"/>
                <a:gd name="T13" fmla="*/ 0 h 70"/>
                <a:gd name="T14" fmla="*/ 22 w 22"/>
                <a:gd name="T15" fmla="*/ 5 h 70"/>
                <a:gd name="T16" fmla="*/ 22 w 22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0">
                  <a:moveTo>
                    <a:pt x="22" y="66"/>
                  </a:moveTo>
                  <a:cubicBezTo>
                    <a:pt x="22" y="68"/>
                    <a:pt x="20" y="70"/>
                    <a:pt x="18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0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7" name="Freeform 22">
              <a:extLst>
                <a:ext uri="{FF2B5EF4-FFF2-40B4-BE49-F238E27FC236}">
                  <a16:creationId xmlns="" xmlns:a16="http://schemas.microsoft.com/office/drawing/2014/main" id="{26FFD61C-9173-4FF7-991C-86B41752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37" y="3056462"/>
              <a:ext cx="56418" cy="108657"/>
            </a:xfrm>
            <a:custGeom>
              <a:avLst/>
              <a:gdLst>
                <a:gd name="T0" fmla="*/ 23 w 23"/>
                <a:gd name="T1" fmla="*/ 40 h 44"/>
                <a:gd name="T2" fmla="*/ 18 w 23"/>
                <a:gd name="T3" fmla="*/ 44 h 44"/>
                <a:gd name="T4" fmla="*/ 5 w 23"/>
                <a:gd name="T5" fmla="*/ 44 h 44"/>
                <a:gd name="T6" fmla="*/ 0 w 23"/>
                <a:gd name="T7" fmla="*/ 40 h 44"/>
                <a:gd name="T8" fmla="*/ 0 w 23"/>
                <a:gd name="T9" fmla="*/ 4 h 44"/>
                <a:gd name="T10" fmla="*/ 5 w 23"/>
                <a:gd name="T11" fmla="*/ 0 h 44"/>
                <a:gd name="T12" fmla="*/ 18 w 23"/>
                <a:gd name="T13" fmla="*/ 0 h 44"/>
                <a:gd name="T14" fmla="*/ 23 w 23"/>
                <a:gd name="T15" fmla="*/ 4 h 44"/>
                <a:gd name="T16" fmla="*/ 23 w 23"/>
                <a:gd name="T1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4">
                  <a:moveTo>
                    <a:pt x="23" y="40"/>
                  </a:moveTo>
                  <a:cubicBezTo>
                    <a:pt x="23" y="42"/>
                    <a:pt x="21" y="44"/>
                    <a:pt x="18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lnTo>
                    <a:pt x="2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239550" y="1484784"/>
            <a:ext cx="6079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0F0C4FAB-D653-4DEF-8FD9-CA08FFBD0D5F}"/>
              </a:ext>
            </a:extLst>
          </p:cNvPr>
          <p:cNvSpPr txBox="1">
            <a:spLocks/>
          </p:cNvSpPr>
          <p:nvPr/>
        </p:nvSpPr>
        <p:spPr>
          <a:xfrm>
            <a:off x="1115616" y="1700808"/>
            <a:ext cx="7196623" cy="151216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anchor="ctr" anchorCtr="0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800" b="1" kern="0" dirty="0" smtClean="0">
                <a:latin typeface="Cambria" panose="02040503050406030204" pitchFamily="18" charset="0"/>
              </a:rPr>
              <a:t>Background</a:t>
            </a:r>
          </a:p>
          <a:p>
            <a:pPr>
              <a:spcBef>
                <a:spcPts val="600"/>
              </a:spcBef>
            </a:pPr>
            <a:r>
              <a:rPr lang="en-US" sz="1600" kern="0" dirty="0" smtClean="0">
                <a:latin typeface="Cambria" panose="02040503050406030204" pitchFamily="18" charset="0"/>
              </a:rPr>
              <a:t>Officework Supplies tested on one </a:t>
            </a:r>
            <a:r>
              <a:rPr lang="en-US" sz="1800" b="1" kern="0" dirty="0" smtClean="0">
                <a:solidFill>
                  <a:srgbClr val="0000FF"/>
                </a:solidFill>
                <a:latin typeface="Cambria" panose="02040503050406030204" pitchFamily="18" charset="0"/>
              </a:rPr>
              <a:t>telemarketing</a:t>
            </a:r>
            <a:r>
              <a:rPr lang="en-US" sz="1800" kern="0" dirty="0" smtClean="0">
                <a:latin typeface="Cambria" panose="02040503050406030204" pitchFamily="18" charset="0"/>
              </a:rPr>
              <a:t> </a:t>
            </a:r>
            <a:r>
              <a:rPr lang="en-US" sz="1600" b="1" kern="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campaign</a:t>
            </a:r>
            <a:r>
              <a:rPr lang="en-US" sz="1600" kern="0" dirty="0" smtClean="0">
                <a:latin typeface="Cambria" panose="02040503050406030204" pitchFamily="18" charset="0"/>
              </a:rPr>
              <a:t> recently.</a:t>
            </a:r>
            <a:endParaRPr lang="en-US" sz="1600" b="1" kern="0" dirty="0" smtClean="0">
              <a:latin typeface="Cambria" panose="020405030504060302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1600" kern="0" dirty="0" smtClean="0">
                <a:latin typeface="Cambria" panose="02040503050406030204" pitchFamily="18" charset="0"/>
              </a:rPr>
              <a:t>Test </a:t>
            </a:r>
            <a:r>
              <a:rPr lang="en-US" sz="1800" b="1" kern="0" dirty="0" smtClean="0">
                <a:solidFill>
                  <a:srgbClr val="0000FF"/>
                </a:solidFill>
                <a:latin typeface="Cambria" panose="02040503050406030204" pitchFamily="18" charset="0"/>
              </a:rPr>
              <a:t>results </a:t>
            </a:r>
            <a:r>
              <a:rPr lang="en-US" sz="1600" kern="0" dirty="0" smtClean="0">
                <a:latin typeface="Cambria" panose="02040503050406030204" pitchFamily="18" charset="0"/>
              </a:rPr>
              <a:t>are extracted to understudy if there is any findings/insights that can be learnt from and leveraged on in the next similar campaign.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173576" y="692696"/>
            <a:ext cx="7145831" cy="917058"/>
            <a:chOff x="1093026" y="1339449"/>
            <a:chExt cx="8440034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9" name="Group 28"/>
            <p:cNvGrpSpPr/>
            <p:nvPr/>
          </p:nvGrpSpPr>
          <p:grpSpPr>
            <a:xfrm>
              <a:off x="1093026" y="1339449"/>
              <a:ext cx="8440034" cy="917058"/>
              <a:chOff x="1495982" y="1202671"/>
              <a:chExt cx="8440034" cy="917058"/>
            </a:xfrm>
            <a:grpFill/>
          </p:grpSpPr>
          <p:sp>
            <p:nvSpPr>
              <p:cNvPr id="31" name="Rectangle 30"/>
              <p:cNvSpPr/>
              <p:nvPr/>
            </p:nvSpPr>
            <p:spPr>
              <a:xfrm>
                <a:off x="2346869" y="1414502"/>
                <a:ext cx="7589147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465157" y="1650142"/>
              <a:ext cx="6798542" cy="276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What is Go-Get project?</a:t>
              </a:r>
              <a:endParaRPr lang="en-US" b="1" kern="0" dirty="0">
                <a:solidFill>
                  <a:srgbClr val="C00000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01F-B284-41F8-BDDB-2D87B544D55C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615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0F0C4FAB-D653-4DEF-8FD9-CA08FFBD0D5F}"/>
              </a:ext>
            </a:extLst>
          </p:cNvPr>
          <p:cNvSpPr txBox="1">
            <a:spLocks/>
          </p:cNvSpPr>
          <p:nvPr/>
        </p:nvSpPr>
        <p:spPr>
          <a:xfrm>
            <a:off x="1043608" y="1700808"/>
            <a:ext cx="7488831" cy="458705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AU" sz="1500" dirty="0" smtClean="0">
              <a:latin typeface="Cambria" panose="02040503050406030204" pitchFamily="18" charset="0"/>
            </a:endParaRPr>
          </a:p>
        </p:txBody>
      </p:sp>
      <p:sp>
        <p:nvSpPr>
          <p:cNvPr id="63" name="Freeform 266">
            <a:extLst>
              <a:ext uri="{FF2B5EF4-FFF2-40B4-BE49-F238E27FC236}">
                <a16:creationId xmlns="" xmlns:a16="http://schemas.microsoft.com/office/drawing/2014/main" id="{07BF66C9-7739-4639-ADCD-94E115D9AFA3}"/>
              </a:ext>
            </a:extLst>
          </p:cNvPr>
          <p:cNvSpPr/>
          <p:nvPr/>
        </p:nvSpPr>
        <p:spPr>
          <a:xfrm>
            <a:off x="1532561" y="5949412"/>
            <a:ext cx="225510" cy="271629"/>
          </a:xfrm>
          <a:custGeom>
            <a:avLst/>
            <a:gdLst>
              <a:gd name="connsiteX0" fmla="*/ 3289021 w 4939743"/>
              <a:gd name="connsiteY0" fmla="*/ 2726377 h 4463615"/>
              <a:gd name="connsiteX1" fmla="*/ 3600171 w 4939743"/>
              <a:gd name="connsiteY1" fmla="*/ 2726377 h 4463615"/>
              <a:gd name="connsiteX2" fmla="*/ 3600171 w 4939743"/>
              <a:gd name="connsiteY2" fmla="*/ 3330651 h 4463615"/>
              <a:gd name="connsiteX3" fmla="*/ 3289021 w 4939743"/>
              <a:gd name="connsiteY3" fmla="*/ 3330651 h 4463615"/>
              <a:gd name="connsiteX4" fmla="*/ 1339571 w 4939743"/>
              <a:gd name="connsiteY4" fmla="*/ 2726377 h 4463615"/>
              <a:gd name="connsiteX5" fmla="*/ 1650721 w 4939743"/>
              <a:gd name="connsiteY5" fmla="*/ 2726377 h 4463615"/>
              <a:gd name="connsiteX6" fmla="*/ 1650721 w 4939743"/>
              <a:gd name="connsiteY6" fmla="*/ 3330651 h 4463615"/>
              <a:gd name="connsiteX7" fmla="*/ 1339571 w 4939743"/>
              <a:gd name="connsiteY7" fmla="*/ 3330651 h 4463615"/>
              <a:gd name="connsiteX8" fmla="*/ 0 w 4939743"/>
              <a:gd name="connsiteY8" fmla="*/ 2164914 h 4463615"/>
              <a:gd name="connsiteX9" fmla="*/ 21347 w 4939743"/>
              <a:gd name="connsiteY9" fmla="*/ 2164914 h 4463615"/>
              <a:gd name="connsiteX10" fmla="*/ 28309 w 4939743"/>
              <a:gd name="connsiteY10" fmla="*/ 2199857 h 4463615"/>
              <a:gd name="connsiteX11" fmla="*/ 1065581 w 4939743"/>
              <a:gd name="connsiteY11" fmla="*/ 3116035 h 4463615"/>
              <a:gd name="connsiteX12" fmla="*/ 1199871 w 4939743"/>
              <a:gd name="connsiteY12" fmla="*/ 3116035 h 4463615"/>
              <a:gd name="connsiteX13" fmla="*/ 1199871 w 4939743"/>
              <a:gd name="connsiteY13" fmla="*/ 3504764 h 4463615"/>
              <a:gd name="connsiteX14" fmla="*/ 1790421 w 4939743"/>
              <a:gd name="connsiteY14" fmla="*/ 3504764 h 4463615"/>
              <a:gd name="connsiteX15" fmla="*/ 1790421 w 4939743"/>
              <a:gd name="connsiteY15" fmla="*/ 3116035 h 4463615"/>
              <a:gd name="connsiteX16" fmla="*/ 2456842 w 4939743"/>
              <a:gd name="connsiteY16" fmla="*/ 3116035 h 4463615"/>
              <a:gd name="connsiteX17" fmla="*/ 2482901 w 4939743"/>
              <a:gd name="connsiteY17" fmla="*/ 3116035 h 4463615"/>
              <a:gd name="connsiteX18" fmla="*/ 3149321 w 4939743"/>
              <a:gd name="connsiteY18" fmla="*/ 3116035 h 4463615"/>
              <a:gd name="connsiteX19" fmla="*/ 3149321 w 4939743"/>
              <a:gd name="connsiteY19" fmla="*/ 3504764 h 4463615"/>
              <a:gd name="connsiteX20" fmla="*/ 3739871 w 4939743"/>
              <a:gd name="connsiteY20" fmla="*/ 3504764 h 4463615"/>
              <a:gd name="connsiteX21" fmla="*/ 3739871 w 4939743"/>
              <a:gd name="connsiteY21" fmla="*/ 3116035 h 4463615"/>
              <a:gd name="connsiteX22" fmla="*/ 3874162 w 4939743"/>
              <a:gd name="connsiteY22" fmla="*/ 3116035 h 4463615"/>
              <a:gd name="connsiteX23" fmla="*/ 4911434 w 4939743"/>
              <a:gd name="connsiteY23" fmla="*/ 2199857 h 4463615"/>
              <a:gd name="connsiteX24" fmla="*/ 4918396 w 4939743"/>
              <a:gd name="connsiteY24" fmla="*/ 2164914 h 4463615"/>
              <a:gd name="connsiteX25" fmla="*/ 4939743 w 4939743"/>
              <a:gd name="connsiteY25" fmla="*/ 2164914 h 4463615"/>
              <a:gd name="connsiteX26" fmla="*/ 4939743 w 4939743"/>
              <a:gd name="connsiteY26" fmla="*/ 4256181 h 4463615"/>
              <a:gd name="connsiteX27" fmla="*/ 4686776 w 4939743"/>
              <a:gd name="connsiteY27" fmla="*/ 4463615 h 4463615"/>
              <a:gd name="connsiteX28" fmla="*/ 252967 w 4939743"/>
              <a:gd name="connsiteY28" fmla="*/ 4463615 h 4463615"/>
              <a:gd name="connsiteX29" fmla="*/ 0 w 4939743"/>
              <a:gd name="connsiteY29" fmla="*/ 4256181 h 4463615"/>
              <a:gd name="connsiteX30" fmla="*/ 166421 w 4939743"/>
              <a:gd name="connsiteY30" fmla="*/ 884754 h 4463615"/>
              <a:gd name="connsiteX31" fmla="*/ 2456842 w 4939743"/>
              <a:gd name="connsiteY31" fmla="*/ 884754 h 4463615"/>
              <a:gd name="connsiteX32" fmla="*/ 2482901 w 4939743"/>
              <a:gd name="connsiteY32" fmla="*/ 884754 h 4463615"/>
              <a:gd name="connsiteX33" fmla="*/ 4773322 w 4939743"/>
              <a:gd name="connsiteY33" fmla="*/ 884754 h 4463615"/>
              <a:gd name="connsiteX34" fmla="*/ 4928580 w 4939743"/>
              <a:gd name="connsiteY34" fmla="*/ 1042869 h 4463615"/>
              <a:gd name="connsiteX35" fmla="*/ 4911434 w 4939743"/>
              <a:gd name="connsiteY35" fmla="*/ 1702951 h 4463615"/>
              <a:gd name="connsiteX36" fmla="*/ 3874162 w 4939743"/>
              <a:gd name="connsiteY36" fmla="*/ 2820234 h 4463615"/>
              <a:gd name="connsiteX37" fmla="*/ 3739871 w 4939743"/>
              <a:gd name="connsiteY37" fmla="*/ 2820234 h 4463615"/>
              <a:gd name="connsiteX38" fmla="*/ 3739871 w 4939743"/>
              <a:gd name="connsiteY38" fmla="*/ 2552264 h 4463615"/>
              <a:gd name="connsiteX39" fmla="*/ 3149321 w 4939743"/>
              <a:gd name="connsiteY39" fmla="*/ 2552264 h 4463615"/>
              <a:gd name="connsiteX40" fmla="*/ 3149321 w 4939743"/>
              <a:gd name="connsiteY40" fmla="*/ 2820234 h 4463615"/>
              <a:gd name="connsiteX41" fmla="*/ 2482901 w 4939743"/>
              <a:gd name="connsiteY41" fmla="*/ 2820234 h 4463615"/>
              <a:gd name="connsiteX42" fmla="*/ 2456842 w 4939743"/>
              <a:gd name="connsiteY42" fmla="*/ 2820234 h 4463615"/>
              <a:gd name="connsiteX43" fmla="*/ 1790421 w 4939743"/>
              <a:gd name="connsiteY43" fmla="*/ 2820234 h 4463615"/>
              <a:gd name="connsiteX44" fmla="*/ 1790421 w 4939743"/>
              <a:gd name="connsiteY44" fmla="*/ 2552264 h 4463615"/>
              <a:gd name="connsiteX45" fmla="*/ 1199871 w 4939743"/>
              <a:gd name="connsiteY45" fmla="*/ 2552264 h 4463615"/>
              <a:gd name="connsiteX46" fmla="*/ 1199871 w 4939743"/>
              <a:gd name="connsiteY46" fmla="*/ 2820234 h 4463615"/>
              <a:gd name="connsiteX47" fmla="*/ 1065581 w 4939743"/>
              <a:gd name="connsiteY47" fmla="*/ 2820234 h 4463615"/>
              <a:gd name="connsiteX48" fmla="*/ 28309 w 4939743"/>
              <a:gd name="connsiteY48" fmla="*/ 1702951 h 4463615"/>
              <a:gd name="connsiteX49" fmla="*/ 11163 w 4939743"/>
              <a:gd name="connsiteY49" fmla="*/ 1042869 h 4463615"/>
              <a:gd name="connsiteX50" fmla="*/ 166421 w 4939743"/>
              <a:gd name="connsiteY50" fmla="*/ 884754 h 4463615"/>
              <a:gd name="connsiteX51" fmla="*/ 1655483 w 4939743"/>
              <a:gd name="connsiteY51" fmla="*/ 0 h 4463615"/>
              <a:gd name="connsiteX52" fmla="*/ 3284260 w 4939743"/>
              <a:gd name="connsiteY52" fmla="*/ 0 h 4463615"/>
              <a:gd name="connsiteX53" fmla="*/ 3455240 w 4939743"/>
              <a:gd name="connsiteY53" fmla="*/ 170981 h 4463615"/>
              <a:gd name="connsiteX54" fmla="*/ 3455240 w 4939743"/>
              <a:gd name="connsiteY54" fmla="*/ 795854 h 4463615"/>
              <a:gd name="connsiteX55" fmla="*/ 3185276 w 4939743"/>
              <a:gd name="connsiteY55" fmla="*/ 795854 h 4463615"/>
              <a:gd name="connsiteX56" fmla="*/ 3185276 w 4939743"/>
              <a:gd name="connsiteY56" fmla="*/ 226770 h 4463615"/>
              <a:gd name="connsiteX57" fmla="*/ 1754467 w 4939743"/>
              <a:gd name="connsiteY57" fmla="*/ 226770 h 4463615"/>
              <a:gd name="connsiteX58" fmla="*/ 1754467 w 4939743"/>
              <a:gd name="connsiteY58" fmla="*/ 795854 h 4463615"/>
              <a:gd name="connsiteX59" fmla="*/ 1484503 w 4939743"/>
              <a:gd name="connsiteY59" fmla="*/ 795854 h 4463615"/>
              <a:gd name="connsiteX60" fmla="*/ 1484503 w 4939743"/>
              <a:gd name="connsiteY60" fmla="*/ 170981 h 4463615"/>
              <a:gd name="connsiteX61" fmla="*/ 1655483 w 4939743"/>
              <a:gd name="connsiteY61" fmla="*/ 0 h 446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939743" h="4463615">
                <a:moveTo>
                  <a:pt x="3289021" y="2726377"/>
                </a:moveTo>
                <a:lnTo>
                  <a:pt x="3600171" y="2726377"/>
                </a:lnTo>
                <a:lnTo>
                  <a:pt x="3600171" y="3330651"/>
                </a:lnTo>
                <a:lnTo>
                  <a:pt x="3289021" y="3330651"/>
                </a:lnTo>
                <a:close/>
                <a:moveTo>
                  <a:pt x="1339571" y="2726377"/>
                </a:moveTo>
                <a:lnTo>
                  <a:pt x="1650721" y="2726377"/>
                </a:lnTo>
                <a:lnTo>
                  <a:pt x="1650721" y="3330651"/>
                </a:lnTo>
                <a:lnTo>
                  <a:pt x="1339571" y="3330651"/>
                </a:lnTo>
                <a:close/>
                <a:moveTo>
                  <a:pt x="0" y="2164914"/>
                </a:moveTo>
                <a:lnTo>
                  <a:pt x="21347" y="2164914"/>
                </a:lnTo>
                <a:lnTo>
                  <a:pt x="28309" y="2199857"/>
                </a:lnTo>
                <a:cubicBezTo>
                  <a:pt x="202616" y="2813766"/>
                  <a:pt x="676961" y="3084012"/>
                  <a:pt x="1065581" y="3116035"/>
                </a:cubicBezTo>
                <a:lnTo>
                  <a:pt x="1199871" y="3116035"/>
                </a:lnTo>
                <a:lnTo>
                  <a:pt x="1199871" y="3504764"/>
                </a:lnTo>
                <a:lnTo>
                  <a:pt x="1790421" y="3504764"/>
                </a:lnTo>
                <a:lnTo>
                  <a:pt x="1790421" y="3116035"/>
                </a:lnTo>
                <a:lnTo>
                  <a:pt x="2456842" y="3116035"/>
                </a:lnTo>
                <a:lnTo>
                  <a:pt x="2482901" y="3116035"/>
                </a:lnTo>
                <a:lnTo>
                  <a:pt x="3149321" y="3116035"/>
                </a:lnTo>
                <a:lnTo>
                  <a:pt x="3149321" y="3504764"/>
                </a:lnTo>
                <a:lnTo>
                  <a:pt x="3739871" y="3504764"/>
                </a:lnTo>
                <a:lnTo>
                  <a:pt x="3739871" y="3116035"/>
                </a:lnTo>
                <a:lnTo>
                  <a:pt x="3874162" y="3116035"/>
                </a:lnTo>
                <a:cubicBezTo>
                  <a:pt x="4262782" y="3084012"/>
                  <a:pt x="4737127" y="2813766"/>
                  <a:pt x="4911434" y="2199857"/>
                </a:cubicBezTo>
                <a:lnTo>
                  <a:pt x="4918396" y="2164914"/>
                </a:lnTo>
                <a:lnTo>
                  <a:pt x="4939743" y="2164914"/>
                </a:lnTo>
                <a:lnTo>
                  <a:pt x="4939743" y="4256181"/>
                </a:lnTo>
                <a:cubicBezTo>
                  <a:pt x="4939743" y="4370744"/>
                  <a:pt x="4826486" y="4463615"/>
                  <a:pt x="4686776" y="4463615"/>
                </a:cubicBezTo>
                <a:lnTo>
                  <a:pt x="252967" y="4463615"/>
                </a:lnTo>
                <a:cubicBezTo>
                  <a:pt x="113257" y="4463615"/>
                  <a:pt x="0" y="4370744"/>
                  <a:pt x="0" y="4256181"/>
                </a:cubicBezTo>
                <a:close/>
                <a:moveTo>
                  <a:pt x="166421" y="884754"/>
                </a:moveTo>
                <a:lnTo>
                  <a:pt x="2456842" y="884754"/>
                </a:lnTo>
                <a:lnTo>
                  <a:pt x="2482901" y="884754"/>
                </a:lnTo>
                <a:lnTo>
                  <a:pt x="4773322" y="884754"/>
                </a:lnTo>
                <a:cubicBezTo>
                  <a:pt x="4875874" y="902534"/>
                  <a:pt x="4906990" y="972701"/>
                  <a:pt x="4928580" y="1042869"/>
                </a:cubicBezTo>
                <a:cubicBezTo>
                  <a:pt x="4933977" y="1321634"/>
                  <a:pt x="4958424" y="1481336"/>
                  <a:pt x="4911434" y="1702951"/>
                </a:cubicBezTo>
                <a:cubicBezTo>
                  <a:pt x="4737127" y="2451616"/>
                  <a:pt x="4262782" y="2781181"/>
                  <a:pt x="3874162" y="2820234"/>
                </a:cubicBezTo>
                <a:lnTo>
                  <a:pt x="3739871" y="2820234"/>
                </a:lnTo>
                <a:lnTo>
                  <a:pt x="3739871" y="2552264"/>
                </a:lnTo>
                <a:lnTo>
                  <a:pt x="3149321" y="2552264"/>
                </a:lnTo>
                <a:lnTo>
                  <a:pt x="3149321" y="2820234"/>
                </a:lnTo>
                <a:lnTo>
                  <a:pt x="2482901" y="2820234"/>
                </a:lnTo>
                <a:lnTo>
                  <a:pt x="2456842" y="2820234"/>
                </a:lnTo>
                <a:lnTo>
                  <a:pt x="1790421" y="2820234"/>
                </a:lnTo>
                <a:lnTo>
                  <a:pt x="1790421" y="2552264"/>
                </a:lnTo>
                <a:lnTo>
                  <a:pt x="1199871" y="2552264"/>
                </a:lnTo>
                <a:lnTo>
                  <a:pt x="1199871" y="2820234"/>
                </a:lnTo>
                <a:lnTo>
                  <a:pt x="1065581" y="2820234"/>
                </a:lnTo>
                <a:cubicBezTo>
                  <a:pt x="676961" y="2781181"/>
                  <a:pt x="202616" y="2451616"/>
                  <a:pt x="28309" y="1702951"/>
                </a:cubicBezTo>
                <a:cubicBezTo>
                  <a:pt x="-18681" y="1481336"/>
                  <a:pt x="5766" y="1321634"/>
                  <a:pt x="11163" y="1042869"/>
                </a:cubicBezTo>
                <a:cubicBezTo>
                  <a:pt x="32753" y="972701"/>
                  <a:pt x="63869" y="902534"/>
                  <a:pt x="166421" y="884754"/>
                </a:cubicBezTo>
                <a:close/>
                <a:moveTo>
                  <a:pt x="1655483" y="0"/>
                </a:moveTo>
                <a:lnTo>
                  <a:pt x="3284260" y="0"/>
                </a:lnTo>
                <a:cubicBezTo>
                  <a:pt x="3378689" y="0"/>
                  <a:pt x="3455240" y="76551"/>
                  <a:pt x="3455240" y="170981"/>
                </a:cubicBezTo>
                <a:lnTo>
                  <a:pt x="3455240" y="795854"/>
                </a:lnTo>
                <a:lnTo>
                  <a:pt x="3185276" y="795854"/>
                </a:lnTo>
                <a:lnTo>
                  <a:pt x="3185276" y="226770"/>
                </a:lnTo>
                <a:lnTo>
                  <a:pt x="1754467" y="226770"/>
                </a:lnTo>
                <a:lnTo>
                  <a:pt x="1754467" y="795854"/>
                </a:lnTo>
                <a:lnTo>
                  <a:pt x="1484503" y="795854"/>
                </a:lnTo>
                <a:lnTo>
                  <a:pt x="1484503" y="170981"/>
                </a:lnTo>
                <a:cubicBezTo>
                  <a:pt x="1484503" y="76551"/>
                  <a:pt x="1561054" y="0"/>
                  <a:pt x="165548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41" dirty="0" err="1">
              <a:solidFill>
                <a:schemeClr val="tx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AAEDF58-5928-487A-8EA4-BA5AC491A32C}"/>
              </a:ext>
            </a:extLst>
          </p:cNvPr>
          <p:cNvGrpSpPr/>
          <p:nvPr/>
        </p:nvGrpSpPr>
        <p:grpSpPr>
          <a:xfrm>
            <a:off x="538143" y="5991052"/>
            <a:ext cx="199263" cy="264546"/>
            <a:chOff x="726565" y="2786910"/>
            <a:chExt cx="519255" cy="517167"/>
          </a:xfrm>
          <a:solidFill>
            <a:schemeClr val="bg1"/>
          </a:solidFill>
        </p:grpSpPr>
        <p:sp>
          <p:nvSpPr>
            <p:cNvPr id="72" name="Freeform 17">
              <a:extLst>
                <a:ext uri="{FF2B5EF4-FFF2-40B4-BE49-F238E27FC236}">
                  <a16:creationId xmlns="" xmlns:a16="http://schemas.microsoft.com/office/drawing/2014/main" id="{34C09999-3F11-4AFF-8802-BD65C4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" y="2841238"/>
              <a:ext cx="135821" cy="284180"/>
            </a:xfrm>
            <a:custGeom>
              <a:avLst/>
              <a:gdLst>
                <a:gd name="T0" fmla="*/ 15 w 55"/>
                <a:gd name="T1" fmla="*/ 0 h 115"/>
                <a:gd name="T2" fmla="*/ 0 w 55"/>
                <a:gd name="T3" fmla="*/ 22 h 115"/>
                <a:gd name="T4" fmla="*/ 28 w 55"/>
                <a:gd name="T5" fmla="*/ 82 h 115"/>
                <a:gd name="T6" fmla="*/ 25 w 55"/>
                <a:gd name="T7" fmla="*/ 105 h 115"/>
                <a:gd name="T8" fmla="*/ 50 w 55"/>
                <a:gd name="T9" fmla="*/ 115 h 115"/>
                <a:gd name="T10" fmla="*/ 55 w 55"/>
                <a:gd name="T11" fmla="*/ 82 h 115"/>
                <a:gd name="T12" fmla="*/ 15 w 5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5">
                  <a:moveTo>
                    <a:pt x="15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7" y="36"/>
                    <a:pt x="28" y="58"/>
                    <a:pt x="28" y="82"/>
                  </a:cubicBezTo>
                  <a:cubicBezTo>
                    <a:pt x="28" y="90"/>
                    <a:pt x="27" y="98"/>
                    <a:pt x="25" y="10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3" y="105"/>
                    <a:pt x="55" y="94"/>
                    <a:pt x="55" y="82"/>
                  </a:cubicBezTo>
                  <a:cubicBezTo>
                    <a:pt x="55" y="49"/>
                    <a:pt x="39" y="1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ACBE2275-C781-4889-BB97-42557A51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65" y="2786910"/>
              <a:ext cx="494181" cy="517167"/>
            </a:xfrm>
            <a:custGeom>
              <a:avLst/>
              <a:gdLst>
                <a:gd name="T0" fmla="*/ 176 w 200"/>
                <a:gd name="T1" fmla="*/ 138 h 209"/>
                <a:gd name="T2" fmla="*/ 105 w 200"/>
                <a:gd name="T3" fmla="*/ 183 h 209"/>
                <a:gd name="T4" fmla="*/ 27 w 200"/>
                <a:gd name="T5" fmla="*/ 104 h 209"/>
                <a:gd name="T6" fmla="*/ 99 w 200"/>
                <a:gd name="T7" fmla="*/ 26 h 209"/>
                <a:gd name="T8" fmla="*/ 99 w 200"/>
                <a:gd name="T9" fmla="*/ 0 h 209"/>
                <a:gd name="T10" fmla="*/ 0 w 200"/>
                <a:gd name="T11" fmla="*/ 104 h 209"/>
                <a:gd name="T12" fmla="*/ 105 w 200"/>
                <a:gd name="T13" fmla="*/ 209 h 209"/>
                <a:gd name="T14" fmla="*/ 200 w 200"/>
                <a:gd name="T15" fmla="*/ 148 h 209"/>
                <a:gd name="T16" fmla="*/ 176 w 200"/>
                <a:gd name="T17" fmla="*/ 1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9">
                  <a:moveTo>
                    <a:pt x="176" y="138"/>
                  </a:moveTo>
                  <a:cubicBezTo>
                    <a:pt x="163" y="165"/>
                    <a:pt x="136" y="183"/>
                    <a:pt x="105" y="183"/>
                  </a:cubicBezTo>
                  <a:cubicBezTo>
                    <a:pt x="62" y="183"/>
                    <a:pt x="27" y="148"/>
                    <a:pt x="27" y="104"/>
                  </a:cubicBezTo>
                  <a:cubicBezTo>
                    <a:pt x="27" y="63"/>
                    <a:pt x="59" y="29"/>
                    <a:pt x="99" y="2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3"/>
                    <a:pt x="0" y="48"/>
                    <a:pt x="0" y="104"/>
                  </a:cubicBezTo>
                  <a:cubicBezTo>
                    <a:pt x="0" y="162"/>
                    <a:pt x="47" y="209"/>
                    <a:pt x="105" y="209"/>
                  </a:cubicBezTo>
                  <a:cubicBezTo>
                    <a:pt x="147" y="209"/>
                    <a:pt x="184" y="184"/>
                    <a:pt x="200" y="148"/>
                  </a:cubicBezTo>
                  <a:lnTo>
                    <a:pt x="1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4" name="Freeform 19">
              <a:extLst>
                <a:ext uri="{FF2B5EF4-FFF2-40B4-BE49-F238E27FC236}">
                  <a16:creationId xmlns="" xmlns:a16="http://schemas.microsoft.com/office/drawing/2014/main" id="{1B82575F-2902-4DD5-A73A-A6035CF1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97" y="2786910"/>
              <a:ext cx="121195" cy="90896"/>
            </a:xfrm>
            <a:custGeom>
              <a:avLst/>
              <a:gdLst>
                <a:gd name="T0" fmla="*/ 0 w 49"/>
                <a:gd name="T1" fmla="*/ 0 h 37"/>
                <a:gd name="T2" fmla="*/ 0 w 49"/>
                <a:gd name="T3" fmla="*/ 26 h 37"/>
                <a:gd name="T4" fmla="*/ 34 w 49"/>
                <a:gd name="T5" fmla="*/ 37 h 37"/>
                <a:gd name="T6" fmla="*/ 49 w 49"/>
                <a:gd name="T7" fmla="*/ 15 h 37"/>
                <a:gd name="T8" fmla="*/ 0 w 4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2" y="27"/>
                    <a:pt x="24" y="31"/>
                    <a:pt x="34" y="3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5" y="6"/>
                    <a:pt x="18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5" name="Freeform 20">
              <a:extLst>
                <a:ext uri="{FF2B5EF4-FFF2-40B4-BE49-F238E27FC236}">
                  <a16:creationId xmlns="" xmlns:a16="http://schemas.microsoft.com/office/drawing/2014/main" id="{6188896E-56DA-497B-9E0C-07C49B1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85" y="2930044"/>
              <a:ext cx="57463" cy="235076"/>
            </a:xfrm>
            <a:custGeom>
              <a:avLst/>
              <a:gdLst>
                <a:gd name="T0" fmla="*/ 23 w 23"/>
                <a:gd name="T1" fmla="*/ 91 h 95"/>
                <a:gd name="T2" fmla="*/ 18 w 23"/>
                <a:gd name="T3" fmla="*/ 95 h 95"/>
                <a:gd name="T4" fmla="*/ 5 w 23"/>
                <a:gd name="T5" fmla="*/ 95 h 95"/>
                <a:gd name="T6" fmla="*/ 0 w 23"/>
                <a:gd name="T7" fmla="*/ 91 h 95"/>
                <a:gd name="T8" fmla="*/ 0 w 23"/>
                <a:gd name="T9" fmla="*/ 5 h 95"/>
                <a:gd name="T10" fmla="*/ 5 w 23"/>
                <a:gd name="T11" fmla="*/ 0 h 95"/>
                <a:gd name="T12" fmla="*/ 18 w 23"/>
                <a:gd name="T13" fmla="*/ 0 h 95"/>
                <a:gd name="T14" fmla="*/ 23 w 23"/>
                <a:gd name="T15" fmla="*/ 5 h 95"/>
                <a:gd name="T16" fmla="*/ 23 w 23"/>
                <a:gd name="T17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5">
                  <a:moveTo>
                    <a:pt x="23" y="91"/>
                  </a:moveTo>
                  <a:cubicBezTo>
                    <a:pt x="23" y="93"/>
                    <a:pt x="21" y="95"/>
                    <a:pt x="18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6" name="Freeform 21">
              <a:extLst>
                <a:ext uri="{FF2B5EF4-FFF2-40B4-BE49-F238E27FC236}">
                  <a16:creationId xmlns="" xmlns:a16="http://schemas.microsoft.com/office/drawing/2014/main" id="{0B95D1C6-A0B0-4C46-9E07-D9754A0E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06" y="2991687"/>
              <a:ext cx="54329" cy="173434"/>
            </a:xfrm>
            <a:custGeom>
              <a:avLst/>
              <a:gdLst>
                <a:gd name="T0" fmla="*/ 22 w 22"/>
                <a:gd name="T1" fmla="*/ 66 h 70"/>
                <a:gd name="T2" fmla="*/ 18 w 22"/>
                <a:gd name="T3" fmla="*/ 70 h 70"/>
                <a:gd name="T4" fmla="*/ 4 w 22"/>
                <a:gd name="T5" fmla="*/ 70 h 70"/>
                <a:gd name="T6" fmla="*/ 0 w 22"/>
                <a:gd name="T7" fmla="*/ 66 h 70"/>
                <a:gd name="T8" fmla="*/ 0 w 22"/>
                <a:gd name="T9" fmla="*/ 5 h 70"/>
                <a:gd name="T10" fmla="*/ 4 w 22"/>
                <a:gd name="T11" fmla="*/ 0 h 70"/>
                <a:gd name="T12" fmla="*/ 18 w 22"/>
                <a:gd name="T13" fmla="*/ 0 h 70"/>
                <a:gd name="T14" fmla="*/ 22 w 22"/>
                <a:gd name="T15" fmla="*/ 5 h 70"/>
                <a:gd name="T16" fmla="*/ 22 w 22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0">
                  <a:moveTo>
                    <a:pt x="22" y="66"/>
                  </a:moveTo>
                  <a:cubicBezTo>
                    <a:pt x="22" y="68"/>
                    <a:pt x="20" y="70"/>
                    <a:pt x="18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0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7" name="Freeform 22">
              <a:extLst>
                <a:ext uri="{FF2B5EF4-FFF2-40B4-BE49-F238E27FC236}">
                  <a16:creationId xmlns="" xmlns:a16="http://schemas.microsoft.com/office/drawing/2014/main" id="{26FFD61C-9173-4FF7-991C-86B41752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37" y="3056462"/>
              <a:ext cx="56418" cy="108657"/>
            </a:xfrm>
            <a:custGeom>
              <a:avLst/>
              <a:gdLst>
                <a:gd name="T0" fmla="*/ 23 w 23"/>
                <a:gd name="T1" fmla="*/ 40 h 44"/>
                <a:gd name="T2" fmla="*/ 18 w 23"/>
                <a:gd name="T3" fmla="*/ 44 h 44"/>
                <a:gd name="T4" fmla="*/ 5 w 23"/>
                <a:gd name="T5" fmla="*/ 44 h 44"/>
                <a:gd name="T6" fmla="*/ 0 w 23"/>
                <a:gd name="T7" fmla="*/ 40 h 44"/>
                <a:gd name="T8" fmla="*/ 0 w 23"/>
                <a:gd name="T9" fmla="*/ 4 h 44"/>
                <a:gd name="T10" fmla="*/ 5 w 23"/>
                <a:gd name="T11" fmla="*/ 0 h 44"/>
                <a:gd name="T12" fmla="*/ 18 w 23"/>
                <a:gd name="T13" fmla="*/ 0 h 44"/>
                <a:gd name="T14" fmla="*/ 23 w 23"/>
                <a:gd name="T15" fmla="*/ 4 h 44"/>
                <a:gd name="T16" fmla="*/ 23 w 23"/>
                <a:gd name="T1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4">
                  <a:moveTo>
                    <a:pt x="23" y="40"/>
                  </a:moveTo>
                  <a:cubicBezTo>
                    <a:pt x="23" y="42"/>
                    <a:pt x="21" y="44"/>
                    <a:pt x="18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lnTo>
                    <a:pt x="2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37940" y="692696"/>
            <a:ext cx="7178476" cy="917058"/>
            <a:chOff x="1093026" y="1339449"/>
            <a:chExt cx="8440034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5" name="Group 24"/>
            <p:cNvGrpSpPr/>
            <p:nvPr/>
          </p:nvGrpSpPr>
          <p:grpSpPr>
            <a:xfrm>
              <a:off x="1093026" y="1339449"/>
              <a:ext cx="8440034" cy="917058"/>
              <a:chOff x="1495982" y="1202671"/>
              <a:chExt cx="8440034" cy="917058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>
                <a:off x="2346869" y="1414502"/>
                <a:ext cx="7589147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456356" y="1650142"/>
              <a:ext cx="6807340" cy="276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High Level Approach</a:t>
              </a:r>
              <a:endParaRPr lang="en-US" b="1" kern="0" dirty="0">
                <a:solidFill>
                  <a:srgbClr val="C00000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239550" y="1484784"/>
            <a:ext cx="6079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39759191"/>
              </p:ext>
            </p:extLst>
          </p:nvPr>
        </p:nvGraphicFramePr>
        <p:xfrm>
          <a:off x="1137940" y="1866277"/>
          <a:ext cx="7439094" cy="1274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0F0C4FAB-D653-4DEF-8FD9-CA08FFBD0D5F}"/>
              </a:ext>
            </a:extLst>
          </p:cNvPr>
          <p:cNvSpPr txBox="1">
            <a:spLocks/>
          </p:cNvSpPr>
          <p:nvPr/>
        </p:nvSpPr>
        <p:spPr>
          <a:xfrm>
            <a:off x="1483452" y="2996952"/>
            <a:ext cx="3196373" cy="3290914"/>
          </a:xfrm>
          <a:prstGeom prst="rect">
            <a:avLst/>
          </a:prstGeom>
          <a:solidFill>
            <a:schemeClr val="accent5"/>
          </a:solidFill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AU" sz="1250" b="1" dirty="0" smtClean="0">
                <a:latin typeface="Cambria" panose="02040503050406030204" pitchFamily="18" charset="0"/>
              </a:rPr>
              <a:t>Acquire </a:t>
            </a:r>
            <a:r>
              <a:rPr lang="en-AU" sz="1250" dirty="0" smtClean="0">
                <a:latin typeface="Cambria" panose="02040503050406030204" pitchFamily="18" charset="0"/>
              </a:rPr>
              <a:t>data</a:t>
            </a:r>
          </a:p>
          <a:p>
            <a:pPr>
              <a:spcBef>
                <a:spcPts val="600"/>
              </a:spcBef>
            </a:pPr>
            <a:r>
              <a:rPr lang="en-AU" sz="1250" b="1" dirty="0" smtClean="0">
                <a:latin typeface="Cambria" panose="02040503050406030204" pitchFamily="18" charset="0"/>
              </a:rPr>
              <a:t>Identify </a:t>
            </a:r>
            <a:r>
              <a:rPr lang="en-AU" sz="1250" dirty="0">
                <a:latin typeface="Cambria" panose="02040503050406030204" pitchFamily="18" charset="0"/>
              </a:rPr>
              <a:t>&amp; </a:t>
            </a:r>
            <a:r>
              <a:rPr lang="en-AU" sz="1250" b="1" dirty="0" smtClean="0">
                <a:latin typeface="Cambria" panose="02040503050406030204" pitchFamily="18" charset="0"/>
              </a:rPr>
              <a:t>remove </a:t>
            </a:r>
            <a:r>
              <a:rPr lang="en-AU" sz="1250" dirty="0" smtClean="0">
                <a:latin typeface="Cambria" panose="02040503050406030204" pitchFamily="18" charset="0"/>
              </a:rPr>
              <a:t>any </a:t>
            </a:r>
            <a:r>
              <a:rPr lang="en-AU" sz="1250" dirty="0">
                <a:latin typeface="Cambria" panose="02040503050406030204" pitchFamily="18" charset="0"/>
              </a:rPr>
              <a:t>invalid / duplicate </a:t>
            </a:r>
            <a:r>
              <a:rPr lang="en-AU" sz="1250" dirty="0" smtClean="0">
                <a:latin typeface="Cambria" panose="02040503050406030204" pitchFamily="18" charset="0"/>
              </a:rPr>
              <a:t>records</a:t>
            </a:r>
          </a:p>
          <a:p>
            <a:pPr>
              <a:spcBef>
                <a:spcPts val="600"/>
              </a:spcBef>
            </a:pPr>
            <a:r>
              <a:rPr lang="en-AU" sz="1250" b="1" dirty="0" smtClean="0">
                <a:latin typeface="Cambria" panose="02040503050406030204" pitchFamily="18" charset="0"/>
              </a:rPr>
              <a:t>Treat</a:t>
            </a:r>
            <a:r>
              <a:rPr lang="en-AU" sz="1250" dirty="0" smtClean="0">
                <a:latin typeface="Cambria" panose="02040503050406030204" pitchFamily="18" charset="0"/>
              </a:rPr>
              <a:t> missing values using standard </a:t>
            </a:r>
            <a:r>
              <a:rPr lang="en-AU" sz="1250" b="1" dirty="0" smtClean="0">
                <a:latin typeface="Cambria" panose="02040503050406030204" pitchFamily="18" charset="0"/>
              </a:rPr>
              <a:t>data imputation </a:t>
            </a:r>
            <a:r>
              <a:rPr lang="en-AU" sz="1250" dirty="0" smtClean="0">
                <a:latin typeface="Cambria" panose="02040503050406030204" pitchFamily="18" charset="0"/>
              </a:rPr>
              <a:t>method</a:t>
            </a:r>
          </a:p>
          <a:p>
            <a:pPr>
              <a:spcBef>
                <a:spcPts val="600"/>
              </a:spcBef>
            </a:pPr>
            <a:r>
              <a:rPr lang="en-AU" sz="1250" b="1" dirty="0" smtClean="0">
                <a:latin typeface="Cambria" panose="02040503050406030204" pitchFamily="18" charset="0"/>
              </a:rPr>
              <a:t>Identify</a:t>
            </a:r>
            <a:r>
              <a:rPr lang="en-AU" sz="1250" dirty="0" smtClean="0">
                <a:latin typeface="Cambria" panose="02040503050406030204" pitchFamily="18" charset="0"/>
              </a:rPr>
              <a:t> </a:t>
            </a:r>
            <a:r>
              <a:rPr lang="en-AU" sz="1250" dirty="0">
                <a:latin typeface="Cambria" panose="02040503050406030204" pitchFamily="18" charset="0"/>
              </a:rPr>
              <a:t>strength of relationship between </a:t>
            </a:r>
            <a:r>
              <a:rPr lang="en-AU" sz="1250" dirty="0" smtClean="0">
                <a:latin typeface="Cambria" panose="02040503050406030204" pitchFamily="18" charset="0"/>
              </a:rPr>
              <a:t>variables (aka features)</a:t>
            </a:r>
            <a:endParaRPr lang="en-AU" sz="1250" dirty="0"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en-AU" sz="1250" b="1" dirty="0" smtClean="0">
                <a:latin typeface="Cambria" panose="02040503050406030204" pitchFamily="18" charset="0"/>
              </a:rPr>
              <a:t>Manage </a:t>
            </a:r>
            <a:r>
              <a:rPr lang="en-AU" sz="1250" dirty="0" smtClean="0">
                <a:latin typeface="Cambria" panose="02040503050406030204" pitchFamily="18" charset="0"/>
              </a:rPr>
              <a:t>highly correlated variables using </a:t>
            </a:r>
            <a:r>
              <a:rPr lang="en-AU" sz="1250" b="1" dirty="0" smtClean="0">
                <a:latin typeface="Cambria" panose="02040503050406030204" pitchFamily="18" charset="0"/>
              </a:rPr>
              <a:t>dimension reduction</a:t>
            </a:r>
            <a:r>
              <a:rPr lang="en-AU" sz="1250" dirty="0" smtClean="0">
                <a:latin typeface="Cambria" panose="02040503050406030204" pitchFamily="18" charset="0"/>
              </a:rPr>
              <a:t> technique </a:t>
            </a:r>
          </a:p>
          <a:p>
            <a:pPr>
              <a:spcBef>
                <a:spcPts val="600"/>
              </a:spcBef>
            </a:pPr>
            <a:r>
              <a:rPr lang="en-AU" sz="1250" b="1" dirty="0" smtClean="0">
                <a:latin typeface="Cambria" panose="02040503050406030204" pitchFamily="18" charset="0"/>
              </a:rPr>
              <a:t>Drop </a:t>
            </a:r>
            <a:r>
              <a:rPr lang="en-AU" sz="1250" dirty="0" smtClean="0">
                <a:latin typeface="Cambria" panose="02040503050406030204" pitchFamily="18" charset="0"/>
              </a:rPr>
              <a:t>outliers / anomalies records</a:t>
            </a:r>
          </a:p>
          <a:p>
            <a:pPr>
              <a:spcBef>
                <a:spcPts val="600"/>
              </a:spcBef>
            </a:pPr>
            <a:r>
              <a:rPr lang="en-AU" sz="1250" b="1" dirty="0">
                <a:latin typeface="Cambria" panose="02040503050406030204" pitchFamily="18" charset="0"/>
              </a:rPr>
              <a:t>Create </a:t>
            </a:r>
            <a:r>
              <a:rPr lang="en-AU" sz="1250" dirty="0">
                <a:latin typeface="Cambria" panose="02040503050406030204" pitchFamily="18" charset="0"/>
              </a:rPr>
              <a:t>new feature(s)</a:t>
            </a:r>
          </a:p>
          <a:p>
            <a:pPr>
              <a:spcBef>
                <a:spcPts val="600"/>
              </a:spcBef>
            </a:pPr>
            <a:r>
              <a:rPr lang="en-AU" sz="1250" b="1" dirty="0" smtClean="0">
                <a:latin typeface="Cambria" panose="02040503050406030204" pitchFamily="18" charset="0"/>
              </a:rPr>
              <a:t>Analyse </a:t>
            </a:r>
            <a:r>
              <a:rPr lang="en-AU" sz="1250" dirty="0">
                <a:latin typeface="Cambria" panose="02040503050406030204" pitchFamily="18" charset="0"/>
              </a:rPr>
              <a:t>each data variable </a:t>
            </a:r>
            <a:r>
              <a:rPr lang="en-AU" sz="1250" b="1" dirty="0">
                <a:latin typeface="Cambria" panose="02040503050406030204" pitchFamily="18" charset="0"/>
              </a:rPr>
              <a:t>and detect</a:t>
            </a:r>
            <a:r>
              <a:rPr lang="en-AU" sz="1250" dirty="0">
                <a:latin typeface="Cambria" panose="02040503050406030204" pitchFamily="18" charset="0"/>
              </a:rPr>
              <a:t> any patterns/trends</a:t>
            </a:r>
          </a:p>
          <a:p>
            <a:pPr>
              <a:spcBef>
                <a:spcPts val="600"/>
              </a:spcBef>
            </a:pPr>
            <a:endParaRPr lang="en-AU" sz="1250" dirty="0">
              <a:latin typeface="Cambria" panose="020405030504060302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0F0C4FAB-D653-4DEF-8FD9-CA08FFBD0D5F}"/>
              </a:ext>
            </a:extLst>
          </p:cNvPr>
          <p:cNvSpPr txBox="1">
            <a:spLocks/>
          </p:cNvSpPr>
          <p:nvPr/>
        </p:nvSpPr>
        <p:spPr>
          <a:xfrm>
            <a:off x="4751833" y="3002920"/>
            <a:ext cx="3501351" cy="3284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AU" sz="1250" b="1" dirty="0" smtClean="0">
                <a:latin typeface="Cambria" panose="02040503050406030204" pitchFamily="18" charset="0"/>
              </a:rPr>
              <a:t>Select </a:t>
            </a:r>
            <a:r>
              <a:rPr lang="en-AU" sz="1250" dirty="0">
                <a:latin typeface="Cambria" panose="02040503050406030204" pitchFamily="18" charset="0"/>
              </a:rPr>
              <a:t>&amp;</a:t>
            </a:r>
            <a:r>
              <a:rPr lang="en-AU" sz="1250" b="1" dirty="0">
                <a:latin typeface="Cambria" panose="02040503050406030204" pitchFamily="18" charset="0"/>
              </a:rPr>
              <a:t> Transform </a:t>
            </a:r>
            <a:r>
              <a:rPr lang="en-AU" sz="1250" dirty="0" smtClean="0">
                <a:latin typeface="Cambria" panose="02040503050406030204" pitchFamily="18" charset="0"/>
              </a:rPr>
              <a:t>important features for model development</a:t>
            </a:r>
          </a:p>
          <a:p>
            <a:pPr>
              <a:spcBef>
                <a:spcPts val="600"/>
              </a:spcBef>
            </a:pPr>
            <a:r>
              <a:rPr lang="en-AU" sz="1250" b="1" dirty="0" smtClean="0">
                <a:latin typeface="Cambria" panose="02040503050406030204" pitchFamily="18" charset="0"/>
              </a:rPr>
              <a:t>Split</a:t>
            </a:r>
            <a:r>
              <a:rPr lang="en-AU" sz="1250" dirty="0" smtClean="0">
                <a:latin typeface="Cambria" panose="02040503050406030204" pitchFamily="18" charset="0"/>
              </a:rPr>
              <a:t> </a:t>
            </a:r>
            <a:r>
              <a:rPr lang="en-AU" sz="1250" dirty="0">
                <a:latin typeface="Cambria" panose="02040503050406030204" pitchFamily="18" charset="0"/>
              </a:rPr>
              <a:t>data </a:t>
            </a:r>
            <a:r>
              <a:rPr lang="en-AU" sz="1250" dirty="0" smtClean="0">
                <a:latin typeface="Cambria" panose="02040503050406030204" pitchFamily="18" charset="0"/>
              </a:rPr>
              <a:t>for model development / test</a:t>
            </a:r>
            <a:endParaRPr lang="en-AU" sz="1250" dirty="0"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en-AU" sz="1250" b="1" dirty="0" smtClean="0">
                <a:latin typeface="Cambria" panose="02040503050406030204" pitchFamily="18" charset="0"/>
              </a:rPr>
              <a:t>Select </a:t>
            </a:r>
            <a:r>
              <a:rPr lang="en-AU" sz="1250" dirty="0" smtClean="0">
                <a:latin typeface="Cambria" panose="02040503050406030204" pitchFamily="18" charset="0"/>
              </a:rPr>
              <a:t>appropriate model(s) for development</a:t>
            </a:r>
          </a:p>
          <a:p>
            <a:pPr>
              <a:spcBef>
                <a:spcPts val="600"/>
              </a:spcBef>
            </a:pPr>
            <a:r>
              <a:rPr lang="en-AU" sz="1250" b="1" dirty="0" smtClean="0">
                <a:latin typeface="Cambria" panose="02040503050406030204" pitchFamily="18" charset="0"/>
              </a:rPr>
              <a:t>Develop </a:t>
            </a:r>
            <a:r>
              <a:rPr lang="en-AU" sz="1250" dirty="0" smtClean="0">
                <a:latin typeface="Cambria" panose="02040503050406030204" pitchFamily="18" charset="0"/>
              </a:rPr>
              <a:t>‘two-stage’ models:-</a:t>
            </a:r>
          </a:p>
          <a:p>
            <a:pPr lvl="1">
              <a:spcBef>
                <a:spcPts val="600"/>
              </a:spcBef>
            </a:pPr>
            <a:r>
              <a:rPr lang="en-AU" sz="1250" dirty="0" smtClean="0">
                <a:latin typeface="Cambria" panose="02040503050406030204" pitchFamily="18" charset="0"/>
              </a:rPr>
              <a:t>‘</a:t>
            </a:r>
            <a:r>
              <a:rPr lang="en-AU" sz="1250" i="1" dirty="0" smtClean="0">
                <a:latin typeface="Cambria" panose="02040503050406030204" pitchFamily="18" charset="0"/>
              </a:rPr>
              <a:t>first</a:t>
            </a:r>
            <a:r>
              <a:rPr lang="en-AU" sz="1250" dirty="0" smtClean="0">
                <a:latin typeface="Cambria" panose="02040503050406030204" pitchFamily="18" charset="0"/>
              </a:rPr>
              <a:t>‘ propensity model to predict customer’s likelihood to response </a:t>
            </a:r>
          </a:p>
          <a:p>
            <a:pPr lvl="1">
              <a:spcBef>
                <a:spcPts val="600"/>
              </a:spcBef>
            </a:pPr>
            <a:r>
              <a:rPr lang="en-AU" sz="1250" dirty="0" smtClean="0">
                <a:latin typeface="Cambria" panose="02040503050406030204" pitchFamily="18" charset="0"/>
              </a:rPr>
              <a:t>‘</a:t>
            </a:r>
            <a:r>
              <a:rPr lang="en-AU" sz="1250" i="1" dirty="0" smtClean="0">
                <a:latin typeface="Cambria" panose="02040503050406030204" pitchFamily="18" charset="0"/>
              </a:rPr>
              <a:t>second</a:t>
            </a:r>
            <a:r>
              <a:rPr lang="en-AU" sz="1250" dirty="0" smtClean="0">
                <a:latin typeface="Cambria" panose="02040503050406030204" pitchFamily="18" charset="0"/>
              </a:rPr>
              <a:t>’ model to estimate customer’s transaction spend size($)</a:t>
            </a:r>
          </a:p>
          <a:p>
            <a:pPr>
              <a:spcBef>
                <a:spcPts val="600"/>
              </a:spcBef>
            </a:pPr>
            <a:r>
              <a:rPr lang="en-AU" sz="1250" b="1" dirty="0" smtClean="0">
                <a:latin typeface="Cambria" panose="02040503050406030204" pitchFamily="18" charset="0"/>
              </a:rPr>
              <a:t>Compute</a:t>
            </a:r>
            <a:r>
              <a:rPr lang="en-AU" sz="1250" dirty="0" smtClean="0">
                <a:latin typeface="Cambria" panose="02040503050406030204" pitchFamily="18" charset="0"/>
              </a:rPr>
              <a:t> expected profit from models</a:t>
            </a:r>
          </a:p>
          <a:p>
            <a:pPr>
              <a:spcBef>
                <a:spcPts val="600"/>
              </a:spcBef>
            </a:pPr>
            <a:r>
              <a:rPr lang="en-AU" sz="1250" b="1" dirty="0" smtClean="0">
                <a:latin typeface="Cambria" panose="02040503050406030204" pitchFamily="18" charset="0"/>
              </a:rPr>
              <a:t>Rank </a:t>
            </a:r>
            <a:r>
              <a:rPr lang="en-AU" sz="1250" dirty="0" smtClean="0">
                <a:latin typeface="Cambria" panose="02040503050406030204" pitchFamily="18" charset="0"/>
              </a:rPr>
              <a:t>profit </a:t>
            </a:r>
            <a:r>
              <a:rPr lang="en-AU" sz="1250" dirty="0">
                <a:latin typeface="Cambria" panose="02040503050406030204" pitchFamily="18" charset="0"/>
              </a:rPr>
              <a:t>from highest to lowest </a:t>
            </a:r>
            <a:r>
              <a:rPr lang="en-AU" sz="1250" dirty="0" smtClean="0">
                <a:latin typeface="Cambria" panose="02040503050406030204" pitchFamily="18" charset="0"/>
              </a:rPr>
              <a:t>values and </a:t>
            </a:r>
            <a:r>
              <a:rPr lang="en-AU" sz="1250" b="1" dirty="0" smtClean="0">
                <a:latin typeface="Cambria" panose="02040503050406030204" pitchFamily="18" charset="0"/>
              </a:rPr>
              <a:t>categorize</a:t>
            </a:r>
            <a:r>
              <a:rPr lang="en-AU" sz="1250" dirty="0" smtClean="0">
                <a:latin typeface="Cambria" panose="02040503050406030204" pitchFamily="18" charset="0"/>
              </a:rPr>
              <a:t> them into 10 equalled sub-groups</a:t>
            </a:r>
            <a:endParaRPr lang="en-AU" sz="1250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70080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latin typeface="Cambria" panose="02040503050406030204" pitchFamily="18" charset="0"/>
              </a:rPr>
              <a:t>Methodology</a:t>
            </a:r>
            <a:endParaRPr lang="en-AU" b="1" dirty="0">
              <a:latin typeface="Cambria" panose="02040503050406030204" pitchFamily="18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01F-B284-41F8-BDDB-2D87B544D55C}" type="slidenum">
              <a:rPr lang="en-AU" altLang="en-US" smtClean="0"/>
              <a:pPr/>
              <a:t>4</a:t>
            </a:fld>
            <a:endParaRPr lang="en-AU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02920"/>
            <a:ext cx="323850" cy="328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184" y="2996952"/>
            <a:ext cx="323850" cy="32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5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37940" y="2132857"/>
            <a:ext cx="3578076" cy="41236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42900" indent="-342900">
              <a:spcBef>
                <a:spcPts val="1000"/>
              </a:spcBef>
              <a:buAutoNum type="arabicPeriod"/>
            </a:pPr>
            <a:r>
              <a:rPr lang="en-US" sz="1200" kern="0" dirty="0" smtClean="0">
                <a:latin typeface="Cambria" panose="02040503050406030204" pitchFamily="18" charset="0"/>
              </a:rPr>
              <a:t>Test </a:t>
            </a:r>
            <a:r>
              <a:rPr lang="en-US" sz="1200" kern="0" dirty="0">
                <a:latin typeface="Cambria" panose="02040503050406030204" pitchFamily="18" charset="0"/>
              </a:rPr>
              <a:t>results </a:t>
            </a:r>
            <a:r>
              <a:rPr lang="en-US" sz="1200" kern="0" dirty="0" smtClean="0">
                <a:latin typeface="Cambria" panose="02040503050406030204" pitchFamily="18" charset="0"/>
              </a:rPr>
              <a:t>consist of </a:t>
            </a:r>
            <a:r>
              <a:rPr lang="en-US" sz="1400" b="1" kern="0" dirty="0" smtClean="0">
                <a:latin typeface="Cambria" panose="02040503050406030204" pitchFamily="18" charset="0"/>
              </a:rPr>
              <a:t>16,173</a:t>
            </a:r>
            <a:r>
              <a:rPr lang="en-US" sz="1200" kern="0" dirty="0" smtClean="0">
                <a:latin typeface="Cambria" panose="02040503050406030204" pitchFamily="18" charset="0"/>
              </a:rPr>
              <a:t> customers.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en-US" sz="1200" kern="0" dirty="0" smtClean="0">
                <a:latin typeface="Cambria" panose="02040503050406030204" pitchFamily="18" charset="0"/>
              </a:rPr>
              <a:t>There are </a:t>
            </a:r>
            <a:r>
              <a:rPr lang="en-US" sz="1400" b="1" kern="0" dirty="0" smtClean="0">
                <a:latin typeface="Cambria" panose="02040503050406030204" pitchFamily="18" charset="0"/>
              </a:rPr>
              <a:t>21</a:t>
            </a:r>
            <a:r>
              <a:rPr lang="en-US" sz="1400" kern="0" dirty="0" smtClean="0">
                <a:latin typeface="Cambria" panose="02040503050406030204" pitchFamily="18" charset="0"/>
              </a:rPr>
              <a:t> </a:t>
            </a:r>
            <a:r>
              <a:rPr lang="en-US" sz="1200" kern="0" dirty="0" smtClean="0">
                <a:latin typeface="Cambria" panose="02040503050406030204" pitchFamily="18" charset="0"/>
              </a:rPr>
              <a:t>features but can be grouped into </a:t>
            </a:r>
            <a:r>
              <a:rPr lang="en-US" sz="1400" b="1" kern="0" dirty="0" smtClean="0">
                <a:latin typeface="Cambria" panose="02040503050406030204" pitchFamily="18" charset="0"/>
              </a:rPr>
              <a:t>7</a:t>
            </a:r>
            <a:r>
              <a:rPr lang="en-US" sz="1200" kern="0" dirty="0" smtClean="0">
                <a:latin typeface="Cambria" panose="02040503050406030204" pitchFamily="18" charset="0"/>
              </a:rPr>
              <a:t> broad category as below:-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endParaRPr lang="en-US" sz="1200" kern="0" dirty="0" smtClean="0">
              <a:latin typeface="Cambria" panose="02040503050406030204" pitchFamily="18" charset="0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endParaRPr lang="en-US" sz="1200" kern="0" dirty="0">
              <a:latin typeface="Cambria" panose="02040503050406030204" pitchFamily="18" charset="0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endParaRPr lang="en-US" sz="1200" kern="0" dirty="0" smtClean="0">
              <a:latin typeface="Cambria" panose="02040503050406030204" pitchFamily="18" charset="0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endParaRPr lang="en-US" sz="1200" kern="0" dirty="0" smtClean="0">
              <a:latin typeface="Cambria" panose="02040503050406030204" pitchFamily="18" charset="0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endParaRPr lang="en-US" sz="1200" b="1" kern="0" dirty="0">
              <a:latin typeface="Cambria" panose="02040503050406030204" pitchFamily="18" charset="0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endParaRPr lang="en-US" sz="1200" b="1" kern="0" dirty="0" smtClean="0">
              <a:latin typeface="Cambria" panose="02040503050406030204" pitchFamily="18" charset="0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endParaRPr lang="en-US" sz="1200" b="1" kern="0" dirty="0">
              <a:latin typeface="Cambria" panose="02040503050406030204" pitchFamily="18" charset="0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endParaRPr lang="en-US" sz="1200" b="1" kern="0" dirty="0" smtClean="0">
              <a:latin typeface="Cambria" panose="02040503050406030204" pitchFamily="18" charset="0"/>
            </a:endParaRPr>
          </a:p>
          <a:p>
            <a:pPr marL="342900" indent="-342900">
              <a:spcBef>
                <a:spcPts val="1000"/>
              </a:spcBef>
              <a:buFontTx/>
              <a:buAutoNum type="arabicPeriod"/>
            </a:pPr>
            <a:r>
              <a:rPr lang="en-US" sz="1200" kern="0" dirty="0" smtClean="0">
                <a:latin typeface="Cambria" panose="02040503050406030204" pitchFamily="18" charset="0"/>
              </a:rPr>
              <a:t>Of </a:t>
            </a:r>
            <a:r>
              <a:rPr lang="en-US" sz="1200" kern="0" dirty="0">
                <a:latin typeface="Cambria" panose="02040503050406030204" pitchFamily="18" charset="0"/>
              </a:rPr>
              <a:t>these, </a:t>
            </a:r>
            <a:r>
              <a:rPr lang="en-US" sz="1400" b="1" kern="0" dirty="0">
                <a:latin typeface="Cambria" panose="02040503050406030204" pitchFamily="18" charset="0"/>
              </a:rPr>
              <a:t>10</a:t>
            </a:r>
            <a:r>
              <a:rPr lang="en-US" sz="1200" kern="0" dirty="0">
                <a:latin typeface="Cambria" panose="02040503050406030204" pitchFamily="18" charset="0"/>
              </a:rPr>
              <a:t> </a:t>
            </a:r>
            <a:r>
              <a:rPr lang="en-US" sz="1200" kern="0" dirty="0" smtClean="0">
                <a:latin typeface="Cambria" panose="02040503050406030204" pitchFamily="18" charset="0"/>
              </a:rPr>
              <a:t>customers with </a:t>
            </a:r>
            <a:r>
              <a:rPr lang="en-US" sz="1200" kern="0" dirty="0">
                <a:latin typeface="Cambria" panose="02040503050406030204" pitchFamily="18" charset="0"/>
              </a:rPr>
              <a:t>negative campaign sales value / historical sales which probably due to refund from previous sale.  </a:t>
            </a:r>
            <a:r>
              <a:rPr lang="en-US" sz="1200" kern="0" dirty="0" smtClean="0">
                <a:latin typeface="Cambria" panose="02040503050406030204" pitchFamily="18" charset="0"/>
              </a:rPr>
              <a:t>                                </a:t>
            </a:r>
            <a:endParaRPr lang="en-US" sz="1200" b="1" kern="0" dirty="0">
              <a:latin typeface="Cambria" panose="02040503050406030204" pitchFamily="18" charset="0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endParaRPr lang="en-US" sz="1200" b="1" kern="0" dirty="0" smtClean="0">
              <a:latin typeface="Cambria" panose="02040503050406030204" pitchFamily="18" charset="0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endParaRPr lang="en-US" sz="1200" b="1" kern="0" dirty="0">
              <a:latin typeface="Cambria" panose="02040503050406030204" pitchFamily="18" charset="0"/>
            </a:endParaRPr>
          </a:p>
          <a:p>
            <a:pPr marL="342900" indent="-342900">
              <a:spcBef>
                <a:spcPts val="1000"/>
              </a:spcBef>
              <a:buAutoNum type="arabicPeriod"/>
            </a:pPr>
            <a:endParaRPr lang="en-US" sz="1200" kern="0" dirty="0" smtClean="0">
              <a:latin typeface="Cambria" panose="02040503050406030204" pitchFamily="18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AAEDF58-5928-487A-8EA4-BA5AC491A32C}"/>
              </a:ext>
            </a:extLst>
          </p:cNvPr>
          <p:cNvGrpSpPr/>
          <p:nvPr/>
        </p:nvGrpSpPr>
        <p:grpSpPr>
          <a:xfrm>
            <a:off x="538143" y="5991052"/>
            <a:ext cx="199263" cy="264546"/>
            <a:chOff x="726565" y="2786910"/>
            <a:chExt cx="519255" cy="517167"/>
          </a:xfrm>
          <a:solidFill>
            <a:schemeClr val="bg1"/>
          </a:solidFill>
        </p:grpSpPr>
        <p:sp>
          <p:nvSpPr>
            <p:cNvPr id="72" name="Freeform 17">
              <a:extLst>
                <a:ext uri="{FF2B5EF4-FFF2-40B4-BE49-F238E27FC236}">
                  <a16:creationId xmlns="" xmlns:a16="http://schemas.microsoft.com/office/drawing/2014/main" id="{34C09999-3F11-4AFF-8802-BD65C4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" y="2841238"/>
              <a:ext cx="135821" cy="284180"/>
            </a:xfrm>
            <a:custGeom>
              <a:avLst/>
              <a:gdLst>
                <a:gd name="T0" fmla="*/ 15 w 55"/>
                <a:gd name="T1" fmla="*/ 0 h 115"/>
                <a:gd name="T2" fmla="*/ 0 w 55"/>
                <a:gd name="T3" fmla="*/ 22 h 115"/>
                <a:gd name="T4" fmla="*/ 28 w 55"/>
                <a:gd name="T5" fmla="*/ 82 h 115"/>
                <a:gd name="T6" fmla="*/ 25 w 55"/>
                <a:gd name="T7" fmla="*/ 105 h 115"/>
                <a:gd name="T8" fmla="*/ 50 w 55"/>
                <a:gd name="T9" fmla="*/ 115 h 115"/>
                <a:gd name="T10" fmla="*/ 55 w 55"/>
                <a:gd name="T11" fmla="*/ 82 h 115"/>
                <a:gd name="T12" fmla="*/ 15 w 5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5">
                  <a:moveTo>
                    <a:pt x="15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7" y="36"/>
                    <a:pt x="28" y="58"/>
                    <a:pt x="28" y="82"/>
                  </a:cubicBezTo>
                  <a:cubicBezTo>
                    <a:pt x="28" y="90"/>
                    <a:pt x="27" y="98"/>
                    <a:pt x="25" y="10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3" y="105"/>
                    <a:pt x="55" y="94"/>
                    <a:pt x="55" y="82"/>
                  </a:cubicBezTo>
                  <a:cubicBezTo>
                    <a:pt x="55" y="49"/>
                    <a:pt x="39" y="1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ACBE2275-C781-4889-BB97-42557A51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65" y="2786910"/>
              <a:ext cx="494181" cy="517167"/>
            </a:xfrm>
            <a:custGeom>
              <a:avLst/>
              <a:gdLst>
                <a:gd name="T0" fmla="*/ 176 w 200"/>
                <a:gd name="T1" fmla="*/ 138 h 209"/>
                <a:gd name="T2" fmla="*/ 105 w 200"/>
                <a:gd name="T3" fmla="*/ 183 h 209"/>
                <a:gd name="T4" fmla="*/ 27 w 200"/>
                <a:gd name="T5" fmla="*/ 104 h 209"/>
                <a:gd name="T6" fmla="*/ 99 w 200"/>
                <a:gd name="T7" fmla="*/ 26 h 209"/>
                <a:gd name="T8" fmla="*/ 99 w 200"/>
                <a:gd name="T9" fmla="*/ 0 h 209"/>
                <a:gd name="T10" fmla="*/ 0 w 200"/>
                <a:gd name="T11" fmla="*/ 104 h 209"/>
                <a:gd name="T12" fmla="*/ 105 w 200"/>
                <a:gd name="T13" fmla="*/ 209 h 209"/>
                <a:gd name="T14" fmla="*/ 200 w 200"/>
                <a:gd name="T15" fmla="*/ 148 h 209"/>
                <a:gd name="T16" fmla="*/ 176 w 200"/>
                <a:gd name="T17" fmla="*/ 1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9">
                  <a:moveTo>
                    <a:pt x="176" y="138"/>
                  </a:moveTo>
                  <a:cubicBezTo>
                    <a:pt x="163" y="165"/>
                    <a:pt x="136" y="183"/>
                    <a:pt x="105" y="183"/>
                  </a:cubicBezTo>
                  <a:cubicBezTo>
                    <a:pt x="62" y="183"/>
                    <a:pt x="27" y="148"/>
                    <a:pt x="27" y="104"/>
                  </a:cubicBezTo>
                  <a:cubicBezTo>
                    <a:pt x="27" y="63"/>
                    <a:pt x="59" y="29"/>
                    <a:pt x="99" y="2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3"/>
                    <a:pt x="0" y="48"/>
                    <a:pt x="0" y="104"/>
                  </a:cubicBezTo>
                  <a:cubicBezTo>
                    <a:pt x="0" y="162"/>
                    <a:pt x="47" y="209"/>
                    <a:pt x="105" y="209"/>
                  </a:cubicBezTo>
                  <a:cubicBezTo>
                    <a:pt x="147" y="209"/>
                    <a:pt x="184" y="184"/>
                    <a:pt x="200" y="148"/>
                  </a:cubicBezTo>
                  <a:lnTo>
                    <a:pt x="1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4" name="Freeform 19">
              <a:extLst>
                <a:ext uri="{FF2B5EF4-FFF2-40B4-BE49-F238E27FC236}">
                  <a16:creationId xmlns="" xmlns:a16="http://schemas.microsoft.com/office/drawing/2014/main" id="{1B82575F-2902-4DD5-A73A-A6035CF1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97" y="2786910"/>
              <a:ext cx="121195" cy="90896"/>
            </a:xfrm>
            <a:custGeom>
              <a:avLst/>
              <a:gdLst>
                <a:gd name="T0" fmla="*/ 0 w 49"/>
                <a:gd name="T1" fmla="*/ 0 h 37"/>
                <a:gd name="T2" fmla="*/ 0 w 49"/>
                <a:gd name="T3" fmla="*/ 26 h 37"/>
                <a:gd name="T4" fmla="*/ 34 w 49"/>
                <a:gd name="T5" fmla="*/ 37 h 37"/>
                <a:gd name="T6" fmla="*/ 49 w 49"/>
                <a:gd name="T7" fmla="*/ 15 h 37"/>
                <a:gd name="T8" fmla="*/ 0 w 4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2" y="27"/>
                    <a:pt x="24" y="31"/>
                    <a:pt x="34" y="3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5" y="6"/>
                    <a:pt x="18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5" name="Freeform 20">
              <a:extLst>
                <a:ext uri="{FF2B5EF4-FFF2-40B4-BE49-F238E27FC236}">
                  <a16:creationId xmlns="" xmlns:a16="http://schemas.microsoft.com/office/drawing/2014/main" id="{6188896E-56DA-497B-9E0C-07C49B1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85" y="2930044"/>
              <a:ext cx="57463" cy="235076"/>
            </a:xfrm>
            <a:custGeom>
              <a:avLst/>
              <a:gdLst>
                <a:gd name="T0" fmla="*/ 23 w 23"/>
                <a:gd name="T1" fmla="*/ 91 h 95"/>
                <a:gd name="T2" fmla="*/ 18 w 23"/>
                <a:gd name="T3" fmla="*/ 95 h 95"/>
                <a:gd name="T4" fmla="*/ 5 w 23"/>
                <a:gd name="T5" fmla="*/ 95 h 95"/>
                <a:gd name="T6" fmla="*/ 0 w 23"/>
                <a:gd name="T7" fmla="*/ 91 h 95"/>
                <a:gd name="T8" fmla="*/ 0 w 23"/>
                <a:gd name="T9" fmla="*/ 5 h 95"/>
                <a:gd name="T10" fmla="*/ 5 w 23"/>
                <a:gd name="T11" fmla="*/ 0 h 95"/>
                <a:gd name="T12" fmla="*/ 18 w 23"/>
                <a:gd name="T13" fmla="*/ 0 h 95"/>
                <a:gd name="T14" fmla="*/ 23 w 23"/>
                <a:gd name="T15" fmla="*/ 5 h 95"/>
                <a:gd name="T16" fmla="*/ 23 w 23"/>
                <a:gd name="T17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5">
                  <a:moveTo>
                    <a:pt x="23" y="91"/>
                  </a:moveTo>
                  <a:cubicBezTo>
                    <a:pt x="23" y="93"/>
                    <a:pt x="21" y="95"/>
                    <a:pt x="18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6" name="Freeform 21">
              <a:extLst>
                <a:ext uri="{FF2B5EF4-FFF2-40B4-BE49-F238E27FC236}">
                  <a16:creationId xmlns="" xmlns:a16="http://schemas.microsoft.com/office/drawing/2014/main" id="{0B95D1C6-A0B0-4C46-9E07-D9754A0E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06" y="2991687"/>
              <a:ext cx="54329" cy="173434"/>
            </a:xfrm>
            <a:custGeom>
              <a:avLst/>
              <a:gdLst>
                <a:gd name="T0" fmla="*/ 22 w 22"/>
                <a:gd name="T1" fmla="*/ 66 h 70"/>
                <a:gd name="T2" fmla="*/ 18 w 22"/>
                <a:gd name="T3" fmla="*/ 70 h 70"/>
                <a:gd name="T4" fmla="*/ 4 w 22"/>
                <a:gd name="T5" fmla="*/ 70 h 70"/>
                <a:gd name="T6" fmla="*/ 0 w 22"/>
                <a:gd name="T7" fmla="*/ 66 h 70"/>
                <a:gd name="T8" fmla="*/ 0 w 22"/>
                <a:gd name="T9" fmla="*/ 5 h 70"/>
                <a:gd name="T10" fmla="*/ 4 w 22"/>
                <a:gd name="T11" fmla="*/ 0 h 70"/>
                <a:gd name="T12" fmla="*/ 18 w 22"/>
                <a:gd name="T13" fmla="*/ 0 h 70"/>
                <a:gd name="T14" fmla="*/ 22 w 22"/>
                <a:gd name="T15" fmla="*/ 5 h 70"/>
                <a:gd name="T16" fmla="*/ 22 w 22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0">
                  <a:moveTo>
                    <a:pt x="22" y="66"/>
                  </a:moveTo>
                  <a:cubicBezTo>
                    <a:pt x="22" y="68"/>
                    <a:pt x="20" y="70"/>
                    <a:pt x="18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0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7" name="Freeform 22">
              <a:extLst>
                <a:ext uri="{FF2B5EF4-FFF2-40B4-BE49-F238E27FC236}">
                  <a16:creationId xmlns="" xmlns:a16="http://schemas.microsoft.com/office/drawing/2014/main" id="{26FFD61C-9173-4FF7-991C-86B41752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37" y="3056462"/>
              <a:ext cx="56418" cy="108657"/>
            </a:xfrm>
            <a:custGeom>
              <a:avLst/>
              <a:gdLst>
                <a:gd name="T0" fmla="*/ 23 w 23"/>
                <a:gd name="T1" fmla="*/ 40 h 44"/>
                <a:gd name="T2" fmla="*/ 18 w 23"/>
                <a:gd name="T3" fmla="*/ 44 h 44"/>
                <a:gd name="T4" fmla="*/ 5 w 23"/>
                <a:gd name="T5" fmla="*/ 44 h 44"/>
                <a:gd name="T6" fmla="*/ 0 w 23"/>
                <a:gd name="T7" fmla="*/ 40 h 44"/>
                <a:gd name="T8" fmla="*/ 0 w 23"/>
                <a:gd name="T9" fmla="*/ 4 h 44"/>
                <a:gd name="T10" fmla="*/ 5 w 23"/>
                <a:gd name="T11" fmla="*/ 0 h 44"/>
                <a:gd name="T12" fmla="*/ 18 w 23"/>
                <a:gd name="T13" fmla="*/ 0 h 44"/>
                <a:gd name="T14" fmla="*/ 23 w 23"/>
                <a:gd name="T15" fmla="*/ 4 h 44"/>
                <a:gd name="T16" fmla="*/ 23 w 23"/>
                <a:gd name="T1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4">
                  <a:moveTo>
                    <a:pt x="23" y="40"/>
                  </a:moveTo>
                  <a:cubicBezTo>
                    <a:pt x="23" y="42"/>
                    <a:pt x="21" y="44"/>
                    <a:pt x="18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lnTo>
                    <a:pt x="2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37940" y="692696"/>
            <a:ext cx="7178476" cy="917058"/>
            <a:chOff x="1093026" y="1339449"/>
            <a:chExt cx="8440034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5" name="Group 24"/>
            <p:cNvGrpSpPr/>
            <p:nvPr/>
          </p:nvGrpSpPr>
          <p:grpSpPr>
            <a:xfrm>
              <a:off x="1093026" y="1339449"/>
              <a:ext cx="8440034" cy="917058"/>
              <a:chOff x="1495982" y="1202671"/>
              <a:chExt cx="8440034" cy="917058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>
                <a:off x="2346869" y="1414502"/>
                <a:ext cx="7589147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456356" y="1603976"/>
              <a:ext cx="6807340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400" b="1" kern="0" dirty="0" smtClean="0">
                  <a:solidFill>
                    <a:srgbClr val="002060"/>
                  </a:solidFill>
                  <a:latin typeface="Cambria" panose="02040503050406030204" pitchFamily="18" charset="0"/>
                  <a:cs typeface="Arial" pitchFamily="34" charset="0"/>
                </a:rPr>
                <a:t>Get</a:t>
              </a:r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, Cleanse and Explore</a:t>
              </a:r>
              <a:endParaRPr lang="en-US" b="1" kern="0" dirty="0">
                <a:solidFill>
                  <a:srgbClr val="C00000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239550" y="1484784"/>
            <a:ext cx="6079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F0C4FAB-D653-4DEF-8FD9-CA08FFBD0D5F}"/>
              </a:ext>
            </a:extLst>
          </p:cNvPr>
          <p:cNvSpPr txBox="1">
            <a:spLocks/>
          </p:cNvSpPr>
          <p:nvPr/>
        </p:nvSpPr>
        <p:spPr>
          <a:xfrm>
            <a:off x="-1622097" y="4581128"/>
            <a:ext cx="4320480" cy="12961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000"/>
              </a:spcBef>
            </a:pPr>
            <a:endParaRPr lang="en-US" sz="1400" kern="0" dirty="0" smtClean="0">
              <a:latin typeface="Cambria" panose="020405030504060302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400" kern="0" dirty="0" smtClean="0">
                <a:latin typeface="Cambria" panose="02040503050406030204" pitchFamily="18" charset="0"/>
              </a:rPr>
              <a:t>. 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48150" y="154628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>
                <a:latin typeface="Cambria" panose="02040503050406030204" pitchFamily="18" charset="0"/>
              </a:rPr>
              <a:t>A Quick Glance </a:t>
            </a:r>
          </a:p>
          <a:p>
            <a:pPr algn="ctr"/>
            <a:r>
              <a:rPr lang="en-AU" sz="1400" i="1" dirty="0" smtClean="0">
                <a:latin typeface="Cambria" panose="02040503050406030204" pitchFamily="18" charset="0"/>
              </a:rPr>
              <a:t>What do we know about the data?</a:t>
            </a:r>
            <a:endParaRPr lang="en-AU" sz="1400" i="1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01F-B284-41F8-BDDB-2D87B544D55C}" type="slidenum">
              <a:rPr lang="en-AU" altLang="en-US" smtClean="0"/>
              <a:pPr/>
              <a:t>5</a:t>
            </a:fld>
            <a:endParaRPr lang="en-AU" altLang="en-US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624"/>
            <a:ext cx="44301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784454" y="2132856"/>
            <a:ext cx="3819994" cy="4123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 startAt="4"/>
            </a:pPr>
            <a:r>
              <a:rPr lang="en-US" sz="1200" kern="0" dirty="0" smtClean="0">
                <a:latin typeface="Cambria" panose="02040503050406030204" pitchFamily="18" charset="0"/>
              </a:rPr>
              <a:t>Also, </a:t>
            </a:r>
            <a:r>
              <a:rPr lang="en-US" sz="1400" b="1" kern="0" dirty="0" smtClean="0">
                <a:latin typeface="Cambria" panose="02040503050406030204" pitchFamily="18" charset="0"/>
              </a:rPr>
              <a:t>1.5K</a:t>
            </a:r>
            <a:r>
              <a:rPr lang="en-US" sz="1200" kern="0" dirty="0" smtClean="0">
                <a:latin typeface="Cambria" panose="02040503050406030204" pitchFamily="18" charset="0"/>
              </a:rPr>
              <a:t> customers who </a:t>
            </a:r>
            <a:r>
              <a:rPr lang="en-US" sz="1200" kern="0" dirty="0">
                <a:latin typeface="Cambria" panose="02040503050406030204" pitchFamily="18" charset="0"/>
              </a:rPr>
              <a:t>explicitly do not want to be contacted via Telemarketing but were targeted. Surprisingly, 452 actually </a:t>
            </a:r>
            <a:r>
              <a:rPr lang="en-US" sz="1200" kern="0" dirty="0" smtClean="0">
                <a:latin typeface="Cambria" panose="02040503050406030204" pitchFamily="18" charset="0"/>
              </a:rPr>
              <a:t>responded.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 startAt="4"/>
            </a:pPr>
            <a:r>
              <a:rPr lang="en-US" sz="1200" kern="0" dirty="0">
                <a:latin typeface="Cambria" panose="02040503050406030204" pitchFamily="18" charset="0"/>
              </a:rPr>
              <a:t>Some </a:t>
            </a:r>
            <a:r>
              <a:rPr lang="en-US" sz="1200" kern="0" dirty="0" smtClean="0">
                <a:latin typeface="Cambria" panose="02040503050406030204" pitchFamily="18" charset="0"/>
              </a:rPr>
              <a:t>findings are: </a:t>
            </a:r>
          </a:p>
          <a:p>
            <a:pPr marL="857250" lvl="1" indent="-400050">
              <a:spcBef>
                <a:spcPts val="200"/>
              </a:spcBef>
              <a:buFont typeface="+mj-lt"/>
              <a:buAutoNum type="romanLcPeriod"/>
            </a:pPr>
            <a:r>
              <a:rPr lang="en-US" sz="1200" kern="0" dirty="0">
                <a:latin typeface="Cambria" panose="02040503050406030204" pitchFamily="18" charset="0"/>
              </a:rPr>
              <a:t>i</a:t>
            </a:r>
            <a:r>
              <a:rPr lang="en-US" sz="1200" kern="0" dirty="0" smtClean="0">
                <a:latin typeface="Cambria" panose="02040503050406030204" pitchFamily="18" charset="0"/>
              </a:rPr>
              <a:t>nvalid record / typo errors</a:t>
            </a:r>
          </a:p>
          <a:p>
            <a:pPr marL="857250" lvl="1" indent="-400050">
              <a:spcBef>
                <a:spcPts val="200"/>
              </a:spcBef>
              <a:buFont typeface="+mj-lt"/>
              <a:buAutoNum type="romanLcPeriod"/>
            </a:pPr>
            <a:r>
              <a:rPr lang="en-US" sz="1200" kern="0" dirty="0" smtClean="0">
                <a:latin typeface="Cambria" panose="02040503050406030204" pitchFamily="18" charset="0"/>
              </a:rPr>
              <a:t>missing values</a:t>
            </a:r>
            <a:endParaRPr lang="en-US" sz="1200" b="1" kern="0" dirty="0">
              <a:latin typeface="Cambria" panose="020405030504060302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200" kern="0" dirty="0">
              <a:latin typeface="Cambria" panose="020405030504060302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200" kern="0" dirty="0">
              <a:latin typeface="Cambria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82752" y="5725656"/>
            <a:ext cx="3530057" cy="338554"/>
          </a:xfrm>
          <a:prstGeom prst="rect">
            <a:avLst/>
          </a:prstGeom>
          <a:solidFill>
            <a:schemeClr val="accent6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Next step, data cleaning process!</a:t>
            </a:r>
            <a:endParaRPr lang="en-AU" sz="1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00" y="3610244"/>
            <a:ext cx="2911210" cy="182824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29" y="3068960"/>
            <a:ext cx="3365571" cy="2304256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0F0C4FAB-D653-4DEF-8FD9-CA08FFBD0D5F}"/>
              </a:ext>
            </a:extLst>
          </p:cNvPr>
          <p:cNvSpPr txBox="1">
            <a:spLocks/>
          </p:cNvSpPr>
          <p:nvPr/>
        </p:nvSpPr>
        <p:spPr>
          <a:xfrm>
            <a:off x="2342200" y="6434451"/>
            <a:ext cx="6201481" cy="20938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en-AU" sz="900" i="1" dirty="0" smtClean="0">
                <a:latin typeface="Cambria" panose="02040503050406030204" pitchFamily="18" charset="0"/>
              </a:rPr>
              <a:t>Note: The term features, variables, dimensions and columns are used interchangeably herein </a:t>
            </a:r>
            <a:r>
              <a:rPr lang="en-AU" sz="900" i="1" dirty="0" smtClean="0">
                <a:latin typeface="Cambria" panose="02040503050406030204" pitchFamily="18" charset="0"/>
              </a:rPr>
              <a:t>refer to the same object.</a:t>
            </a:r>
            <a:endParaRPr lang="en-AU" sz="900" i="1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1137940" y="3887199"/>
            <a:ext cx="7466508" cy="22529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ight Triangle 102"/>
          <p:cNvSpPr/>
          <p:nvPr/>
        </p:nvSpPr>
        <p:spPr>
          <a:xfrm rot="16200000" flipH="1">
            <a:off x="4441876" y="5267939"/>
            <a:ext cx="620022" cy="2386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ight Triangle 101"/>
          <p:cNvSpPr/>
          <p:nvPr/>
        </p:nvSpPr>
        <p:spPr>
          <a:xfrm rot="16200000" flipH="1">
            <a:off x="2552359" y="4793734"/>
            <a:ext cx="1264166" cy="182829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/>
          <p:cNvSpPr/>
          <p:nvPr/>
        </p:nvSpPr>
        <p:spPr>
          <a:xfrm>
            <a:off x="3093025" y="3898014"/>
            <a:ext cx="182832" cy="3519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Rectangle 86"/>
          <p:cNvSpPr/>
          <p:nvPr/>
        </p:nvSpPr>
        <p:spPr>
          <a:xfrm>
            <a:off x="1137941" y="3887199"/>
            <a:ext cx="1951048" cy="362718"/>
          </a:xfrm>
          <a:prstGeom prst="rect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DETAILS</a:t>
            </a:r>
            <a:endParaRPr lang="en-AU" sz="1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AAEDF58-5928-487A-8EA4-BA5AC491A32C}"/>
              </a:ext>
            </a:extLst>
          </p:cNvPr>
          <p:cNvGrpSpPr/>
          <p:nvPr/>
        </p:nvGrpSpPr>
        <p:grpSpPr>
          <a:xfrm>
            <a:off x="538143" y="5991052"/>
            <a:ext cx="199263" cy="264546"/>
            <a:chOff x="726565" y="2786910"/>
            <a:chExt cx="519255" cy="517167"/>
          </a:xfrm>
          <a:solidFill>
            <a:schemeClr val="bg1"/>
          </a:solidFill>
        </p:grpSpPr>
        <p:sp>
          <p:nvSpPr>
            <p:cNvPr id="72" name="Freeform 17">
              <a:extLst>
                <a:ext uri="{FF2B5EF4-FFF2-40B4-BE49-F238E27FC236}">
                  <a16:creationId xmlns="" xmlns:a16="http://schemas.microsoft.com/office/drawing/2014/main" id="{34C09999-3F11-4AFF-8802-BD65C4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" y="2841238"/>
              <a:ext cx="135821" cy="284180"/>
            </a:xfrm>
            <a:custGeom>
              <a:avLst/>
              <a:gdLst>
                <a:gd name="T0" fmla="*/ 15 w 55"/>
                <a:gd name="T1" fmla="*/ 0 h 115"/>
                <a:gd name="T2" fmla="*/ 0 w 55"/>
                <a:gd name="T3" fmla="*/ 22 h 115"/>
                <a:gd name="T4" fmla="*/ 28 w 55"/>
                <a:gd name="T5" fmla="*/ 82 h 115"/>
                <a:gd name="T6" fmla="*/ 25 w 55"/>
                <a:gd name="T7" fmla="*/ 105 h 115"/>
                <a:gd name="T8" fmla="*/ 50 w 55"/>
                <a:gd name="T9" fmla="*/ 115 h 115"/>
                <a:gd name="T10" fmla="*/ 55 w 55"/>
                <a:gd name="T11" fmla="*/ 82 h 115"/>
                <a:gd name="T12" fmla="*/ 15 w 5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5">
                  <a:moveTo>
                    <a:pt x="15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7" y="36"/>
                    <a:pt x="28" y="58"/>
                    <a:pt x="28" y="82"/>
                  </a:cubicBezTo>
                  <a:cubicBezTo>
                    <a:pt x="28" y="90"/>
                    <a:pt x="27" y="98"/>
                    <a:pt x="25" y="10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3" y="105"/>
                    <a:pt x="55" y="94"/>
                    <a:pt x="55" y="82"/>
                  </a:cubicBezTo>
                  <a:cubicBezTo>
                    <a:pt x="55" y="49"/>
                    <a:pt x="39" y="1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ACBE2275-C781-4889-BB97-42557A51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65" y="2786910"/>
              <a:ext cx="494181" cy="517167"/>
            </a:xfrm>
            <a:custGeom>
              <a:avLst/>
              <a:gdLst>
                <a:gd name="T0" fmla="*/ 176 w 200"/>
                <a:gd name="T1" fmla="*/ 138 h 209"/>
                <a:gd name="T2" fmla="*/ 105 w 200"/>
                <a:gd name="T3" fmla="*/ 183 h 209"/>
                <a:gd name="T4" fmla="*/ 27 w 200"/>
                <a:gd name="T5" fmla="*/ 104 h 209"/>
                <a:gd name="T6" fmla="*/ 99 w 200"/>
                <a:gd name="T7" fmla="*/ 26 h 209"/>
                <a:gd name="T8" fmla="*/ 99 w 200"/>
                <a:gd name="T9" fmla="*/ 0 h 209"/>
                <a:gd name="T10" fmla="*/ 0 w 200"/>
                <a:gd name="T11" fmla="*/ 104 h 209"/>
                <a:gd name="T12" fmla="*/ 105 w 200"/>
                <a:gd name="T13" fmla="*/ 209 h 209"/>
                <a:gd name="T14" fmla="*/ 200 w 200"/>
                <a:gd name="T15" fmla="*/ 148 h 209"/>
                <a:gd name="T16" fmla="*/ 176 w 200"/>
                <a:gd name="T17" fmla="*/ 1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9">
                  <a:moveTo>
                    <a:pt x="176" y="138"/>
                  </a:moveTo>
                  <a:cubicBezTo>
                    <a:pt x="163" y="165"/>
                    <a:pt x="136" y="183"/>
                    <a:pt x="105" y="183"/>
                  </a:cubicBezTo>
                  <a:cubicBezTo>
                    <a:pt x="62" y="183"/>
                    <a:pt x="27" y="148"/>
                    <a:pt x="27" y="104"/>
                  </a:cubicBezTo>
                  <a:cubicBezTo>
                    <a:pt x="27" y="63"/>
                    <a:pt x="59" y="29"/>
                    <a:pt x="99" y="2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3"/>
                    <a:pt x="0" y="48"/>
                    <a:pt x="0" y="104"/>
                  </a:cubicBezTo>
                  <a:cubicBezTo>
                    <a:pt x="0" y="162"/>
                    <a:pt x="47" y="209"/>
                    <a:pt x="105" y="209"/>
                  </a:cubicBezTo>
                  <a:cubicBezTo>
                    <a:pt x="147" y="209"/>
                    <a:pt x="184" y="184"/>
                    <a:pt x="200" y="148"/>
                  </a:cubicBezTo>
                  <a:lnTo>
                    <a:pt x="1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4" name="Freeform 19">
              <a:extLst>
                <a:ext uri="{FF2B5EF4-FFF2-40B4-BE49-F238E27FC236}">
                  <a16:creationId xmlns="" xmlns:a16="http://schemas.microsoft.com/office/drawing/2014/main" id="{1B82575F-2902-4DD5-A73A-A6035CF1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97" y="2786910"/>
              <a:ext cx="121195" cy="90896"/>
            </a:xfrm>
            <a:custGeom>
              <a:avLst/>
              <a:gdLst>
                <a:gd name="T0" fmla="*/ 0 w 49"/>
                <a:gd name="T1" fmla="*/ 0 h 37"/>
                <a:gd name="T2" fmla="*/ 0 w 49"/>
                <a:gd name="T3" fmla="*/ 26 h 37"/>
                <a:gd name="T4" fmla="*/ 34 w 49"/>
                <a:gd name="T5" fmla="*/ 37 h 37"/>
                <a:gd name="T6" fmla="*/ 49 w 49"/>
                <a:gd name="T7" fmla="*/ 15 h 37"/>
                <a:gd name="T8" fmla="*/ 0 w 4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2" y="27"/>
                    <a:pt x="24" y="31"/>
                    <a:pt x="34" y="3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5" y="6"/>
                    <a:pt x="18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5" name="Freeform 20">
              <a:extLst>
                <a:ext uri="{FF2B5EF4-FFF2-40B4-BE49-F238E27FC236}">
                  <a16:creationId xmlns="" xmlns:a16="http://schemas.microsoft.com/office/drawing/2014/main" id="{6188896E-56DA-497B-9E0C-07C49B1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85" y="2930044"/>
              <a:ext cx="57463" cy="235076"/>
            </a:xfrm>
            <a:custGeom>
              <a:avLst/>
              <a:gdLst>
                <a:gd name="T0" fmla="*/ 23 w 23"/>
                <a:gd name="T1" fmla="*/ 91 h 95"/>
                <a:gd name="T2" fmla="*/ 18 w 23"/>
                <a:gd name="T3" fmla="*/ 95 h 95"/>
                <a:gd name="T4" fmla="*/ 5 w 23"/>
                <a:gd name="T5" fmla="*/ 95 h 95"/>
                <a:gd name="T6" fmla="*/ 0 w 23"/>
                <a:gd name="T7" fmla="*/ 91 h 95"/>
                <a:gd name="T8" fmla="*/ 0 w 23"/>
                <a:gd name="T9" fmla="*/ 5 h 95"/>
                <a:gd name="T10" fmla="*/ 5 w 23"/>
                <a:gd name="T11" fmla="*/ 0 h 95"/>
                <a:gd name="T12" fmla="*/ 18 w 23"/>
                <a:gd name="T13" fmla="*/ 0 h 95"/>
                <a:gd name="T14" fmla="*/ 23 w 23"/>
                <a:gd name="T15" fmla="*/ 5 h 95"/>
                <a:gd name="T16" fmla="*/ 23 w 23"/>
                <a:gd name="T17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5">
                  <a:moveTo>
                    <a:pt x="23" y="91"/>
                  </a:moveTo>
                  <a:cubicBezTo>
                    <a:pt x="23" y="93"/>
                    <a:pt x="21" y="95"/>
                    <a:pt x="18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6" name="Freeform 21">
              <a:extLst>
                <a:ext uri="{FF2B5EF4-FFF2-40B4-BE49-F238E27FC236}">
                  <a16:creationId xmlns="" xmlns:a16="http://schemas.microsoft.com/office/drawing/2014/main" id="{0B95D1C6-A0B0-4C46-9E07-D9754A0E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06" y="2991687"/>
              <a:ext cx="54329" cy="173434"/>
            </a:xfrm>
            <a:custGeom>
              <a:avLst/>
              <a:gdLst>
                <a:gd name="T0" fmla="*/ 22 w 22"/>
                <a:gd name="T1" fmla="*/ 66 h 70"/>
                <a:gd name="T2" fmla="*/ 18 w 22"/>
                <a:gd name="T3" fmla="*/ 70 h 70"/>
                <a:gd name="T4" fmla="*/ 4 w 22"/>
                <a:gd name="T5" fmla="*/ 70 h 70"/>
                <a:gd name="T6" fmla="*/ 0 w 22"/>
                <a:gd name="T7" fmla="*/ 66 h 70"/>
                <a:gd name="T8" fmla="*/ 0 w 22"/>
                <a:gd name="T9" fmla="*/ 5 h 70"/>
                <a:gd name="T10" fmla="*/ 4 w 22"/>
                <a:gd name="T11" fmla="*/ 0 h 70"/>
                <a:gd name="T12" fmla="*/ 18 w 22"/>
                <a:gd name="T13" fmla="*/ 0 h 70"/>
                <a:gd name="T14" fmla="*/ 22 w 22"/>
                <a:gd name="T15" fmla="*/ 5 h 70"/>
                <a:gd name="T16" fmla="*/ 22 w 22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0">
                  <a:moveTo>
                    <a:pt x="22" y="66"/>
                  </a:moveTo>
                  <a:cubicBezTo>
                    <a:pt x="22" y="68"/>
                    <a:pt x="20" y="70"/>
                    <a:pt x="18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0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7" name="Freeform 22">
              <a:extLst>
                <a:ext uri="{FF2B5EF4-FFF2-40B4-BE49-F238E27FC236}">
                  <a16:creationId xmlns="" xmlns:a16="http://schemas.microsoft.com/office/drawing/2014/main" id="{26FFD61C-9173-4FF7-991C-86B41752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37" y="3056462"/>
              <a:ext cx="56418" cy="108657"/>
            </a:xfrm>
            <a:custGeom>
              <a:avLst/>
              <a:gdLst>
                <a:gd name="T0" fmla="*/ 23 w 23"/>
                <a:gd name="T1" fmla="*/ 40 h 44"/>
                <a:gd name="T2" fmla="*/ 18 w 23"/>
                <a:gd name="T3" fmla="*/ 44 h 44"/>
                <a:gd name="T4" fmla="*/ 5 w 23"/>
                <a:gd name="T5" fmla="*/ 44 h 44"/>
                <a:gd name="T6" fmla="*/ 0 w 23"/>
                <a:gd name="T7" fmla="*/ 40 h 44"/>
                <a:gd name="T8" fmla="*/ 0 w 23"/>
                <a:gd name="T9" fmla="*/ 4 h 44"/>
                <a:gd name="T10" fmla="*/ 5 w 23"/>
                <a:gd name="T11" fmla="*/ 0 h 44"/>
                <a:gd name="T12" fmla="*/ 18 w 23"/>
                <a:gd name="T13" fmla="*/ 0 h 44"/>
                <a:gd name="T14" fmla="*/ 23 w 23"/>
                <a:gd name="T15" fmla="*/ 4 h 44"/>
                <a:gd name="T16" fmla="*/ 23 w 23"/>
                <a:gd name="T1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4">
                  <a:moveTo>
                    <a:pt x="23" y="40"/>
                  </a:moveTo>
                  <a:cubicBezTo>
                    <a:pt x="23" y="42"/>
                    <a:pt x="21" y="44"/>
                    <a:pt x="18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lnTo>
                    <a:pt x="2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37940" y="692696"/>
            <a:ext cx="7178476" cy="917058"/>
            <a:chOff x="1093026" y="1339449"/>
            <a:chExt cx="8440034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5" name="Group 24"/>
            <p:cNvGrpSpPr/>
            <p:nvPr/>
          </p:nvGrpSpPr>
          <p:grpSpPr>
            <a:xfrm>
              <a:off x="1093026" y="1339449"/>
              <a:ext cx="8440034" cy="917058"/>
              <a:chOff x="1495982" y="1202671"/>
              <a:chExt cx="8440034" cy="917058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>
                <a:off x="2346869" y="1414502"/>
                <a:ext cx="7589147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456356" y="1603976"/>
              <a:ext cx="6807340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Get, </a:t>
              </a:r>
              <a:r>
                <a:rPr lang="en-US" sz="2400" b="1" kern="0" dirty="0" smtClean="0">
                  <a:solidFill>
                    <a:srgbClr val="002060"/>
                  </a:solidFill>
                  <a:latin typeface="Cambria" panose="02040503050406030204" pitchFamily="18" charset="0"/>
                  <a:cs typeface="Arial" pitchFamily="34" charset="0"/>
                </a:rPr>
                <a:t>Cleanse</a:t>
              </a:r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 and Explore</a:t>
              </a:r>
              <a:endParaRPr lang="en-US" b="1" kern="0" dirty="0">
                <a:solidFill>
                  <a:srgbClr val="C00000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239550" y="1484784"/>
            <a:ext cx="6079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137940" y="1744614"/>
            <a:ext cx="7466508" cy="2140742"/>
            <a:chOff x="1059066" y="1656572"/>
            <a:chExt cx="7344816" cy="2140742"/>
          </a:xfrm>
        </p:grpSpPr>
        <p:grpSp>
          <p:nvGrpSpPr>
            <p:cNvPr id="53" name="Group 52"/>
            <p:cNvGrpSpPr/>
            <p:nvPr/>
          </p:nvGrpSpPr>
          <p:grpSpPr>
            <a:xfrm>
              <a:off x="1059066" y="1656572"/>
              <a:ext cx="7344816" cy="2136769"/>
              <a:chOff x="846285" y="1754796"/>
              <a:chExt cx="7344816" cy="213676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846285" y="1754797"/>
                <a:ext cx="7344816" cy="2136768"/>
                <a:chOff x="846285" y="1754797"/>
                <a:chExt cx="7344816" cy="2136768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846285" y="1754797"/>
                  <a:ext cx="7344816" cy="2129095"/>
                </a:xfrm>
                <a:prstGeom prst="rect">
                  <a:avLst/>
                </a:prstGeom>
                <a:solidFill>
                  <a:srgbClr val="FFFFCC"/>
                </a:solidFill>
                <a:ln w="6350">
                  <a:solidFill>
                    <a:srgbClr val="FF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2760803" y="1754797"/>
                  <a:ext cx="188562" cy="1774044"/>
                  <a:chOff x="2760800" y="1609752"/>
                  <a:chExt cx="176835" cy="1919089"/>
                </a:xfrm>
                <a:solidFill>
                  <a:schemeClr val="accent3">
                    <a:lumMod val="85000"/>
                  </a:schemeClr>
                </a:solidFill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2760800" y="1609752"/>
                    <a:ext cx="175448" cy="1387199"/>
                  </a:xfrm>
                  <a:prstGeom prst="rect">
                    <a:avLst/>
                  </a:prstGeom>
                  <a:grpFill/>
                  <a:ln w="6350">
                    <a:solidFill>
                      <a:schemeClr val="accent3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9" name="Right Triangle 18"/>
                  <p:cNvSpPr/>
                  <p:nvPr/>
                </p:nvSpPr>
                <p:spPr>
                  <a:xfrm rot="10800000" flipH="1">
                    <a:off x="2760801" y="2953459"/>
                    <a:ext cx="176834" cy="575382"/>
                  </a:xfrm>
                  <a:prstGeom prst="rtTriangle">
                    <a:avLst/>
                  </a:prstGeom>
                  <a:grpFill/>
                  <a:ln w="6350">
                    <a:solidFill>
                      <a:schemeClr val="accent3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7" name="Rectangle 6"/>
                <p:cNvSpPr/>
                <p:nvPr/>
              </p:nvSpPr>
              <p:spPr>
                <a:xfrm>
                  <a:off x="2949366" y="2996950"/>
                  <a:ext cx="1334604" cy="894615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ctr"/>
                  <a:r>
                    <a:rPr lang="en-AU" sz="1400" b="1" dirty="0" smtClean="0">
                      <a:solidFill>
                        <a:schemeClr val="accent4"/>
                      </a:solidFill>
                      <a:latin typeface="Cambria" panose="02040503050406030204" pitchFamily="18" charset="0"/>
                    </a:rPr>
                    <a:t>DATA INTEGRITY</a:t>
                  </a:r>
                  <a:endParaRPr lang="en-AU" sz="1400" b="1" dirty="0">
                    <a:solidFill>
                      <a:schemeClr val="accent4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46285" y="3528847"/>
                  <a:ext cx="1919248" cy="362718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b="1" dirty="0" smtClean="0">
                      <a:solidFill>
                        <a:schemeClr val="accent4"/>
                      </a:solidFill>
                      <a:latin typeface="Cambria" panose="02040503050406030204" pitchFamily="18" charset="0"/>
                    </a:rPr>
                    <a:t>3-STEPS</a:t>
                  </a:r>
                  <a:endParaRPr lang="en-AU" sz="1400" b="1" dirty="0">
                    <a:solidFill>
                      <a:schemeClr val="accent4"/>
                    </a:solidFill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2765531" y="2996951"/>
                  <a:ext cx="183824" cy="886942"/>
                  <a:chOff x="2765536" y="2996951"/>
                  <a:chExt cx="172164" cy="886942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2765537" y="3528847"/>
                    <a:ext cx="172163" cy="355046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6350">
                    <a:solidFill>
                      <a:schemeClr val="accent4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8" name="Right Triangle 17"/>
                  <p:cNvSpPr/>
                  <p:nvPr/>
                </p:nvSpPr>
                <p:spPr>
                  <a:xfrm rot="16200000">
                    <a:off x="2585670" y="3176817"/>
                    <a:ext cx="531896" cy="172164"/>
                  </a:xfrm>
                  <a:prstGeom prst="rtTriangl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6350">
                    <a:solidFill>
                      <a:schemeClr val="accent4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grpSp>
            <p:nvGrpSpPr>
              <p:cNvPr id="52" name="Group 51"/>
              <p:cNvGrpSpPr/>
              <p:nvPr/>
            </p:nvGrpSpPr>
            <p:grpSpPr>
              <a:xfrm>
                <a:off x="4283954" y="1754796"/>
                <a:ext cx="3500152" cy="2136769"/>
                <a:chOff x="4283954" y="1754796"/>
                <a:chExt cx="3500152" cy="2136769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4283954" y="1754796"/>
                  <a:ext cx="234731" cy="1282354"/>
                  <a:chOff x="2760801" y="1609752"/>
                  <a:chExt cx="166412" cy="2038029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2760801" y="1609752"/>
                    <a:ext cx="166411" cy="1387198"/>
                  </a:xfrm>
                  <a:prstGeom prst="rect">
                    <a:avLst/>
                  </a:prstGeom>
                  <a:solidFill>
                    <a:schemeClr val="accent3">
                      <a:lumMod val="85000"/>
                    </a:schemeClr>
                  </a:solidFill>
                  <a:ln w="6350">
                    <a:solidFill>
                      <a:schemeClr val="accent3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81" name="Right Triangle 80"/>
                  <p:cNvSpPr/>
                  <p:nvPr/>
                </p:nvSpPr>
                <p:spPr>
                  <a:xfrm rot="10800000" flipH="1">
                    <a:off x="2760801" y="2996949"/>
                    <a:ext cx="166412" cy="650832"/>
                  </a:xfrm>
                  <a:prstGeom prst="rtTriangle">
                    <a:avLst/>
                  </a:prstGeom>
                  <a:solidFill>
                    <a:schemeClr val="accent3">
                      <a:lumMod val="85000"/>
                    </a:schemeClr>
                  </a:solidFill>
                  <a:ln w="6350">
                    <a:solidFill>
                      <a:schemeClr val="accent3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283969" y="2627639"/>
                  <a:ext cx="234723" cy="1256253"/>
                  <a:chOff x="4376687" y="2627639"/>
                  <a:chExt cx="234723" cy="1256253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4376687" y="3009245"/>
                    <a:ext cx="234722" cy="874647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6350">
                    <a:solidFill>
                      <a:schemeClr val="accent4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0" name="Right Triangle 59"/>
                  <p:cNvSpPr/>
                  <p:nvPr/>
                </p:nvSpPr>
                <p:spPr>
                  <a:xfrm rot="16200000">
                    <a:off x="4303247" y="2701079"/>
                    <a:ext cx="381603" cy="234723"/>
                  </a:xfrm>
                  <a:prstGeom prst="rtTriangle">
                    <a:avLst/>
                  </a:prstGeom>
                  <a:solidFill>
                    <a:schemeClr val="accent4">
                      <a:lumMod val="50000"/>
                      <a:lumOff val="50000"/>
                    </a:schemeClr>
                  </a:solidFill>
                  <a:ln w="6350">
                    <a:solidFill>
                      <a:schemeClr val="accent4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84" name="Right Triangle 83"/>
                <p:cNvSpPr/>
                <p:nvPr/>
              </p:nvSpPr>
              <p:spPr>
                <a:xfrm rot="10800000" flipH="1">
                  <a:off x="6037021" y="2264259"/>
                  <a:ext cx="273232" cy="377556"/>
                </a:xfrm>
                <a:prstGeom prst="rtTriangle">
                  <a:avLst/>
                </a:prstGeom>
                <a:solidFill>
                  <a:schemeClr val="accent3">
                    <a:lumMod val="85000"/>
                  </a:schemeClr>
                </a:solidFill>
                <a:ln w="6350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6037021" y="1754797"/>
                  <a:ext cx="261418" cy="509463"/>
                </a:xfrm>
                <a:prstGeom prst="rect">
                  <a:avLst/>
                </a:prstGeom>
                <a:solidFill>
                  <a:schemeClr val="accent3">
                    <a:lumMod val="85000"/>
                  </a:schemeClr>
                </a:solidFill>
                <a:ln w="6350">
                  <a:solidFill>
                    <a:schemeClr val="accent3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298439" y="2264260"/>
                  <a:ext cx="1485667" cy="1627304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ctr"/>
                  <a:r>
                    <a:rPr lang="en-AU" sz="1400" b="1" dirty="0" smtClean="0">
                      <a:solidFill>
                        <a:schemeClr val="accent4"/>
                      </a:solidFill>
                      <a:latin typeface="Cambria" panose="02040503050406030204" pitchFamily="18" charset="0"/>
                    </a:rPr>
                    <a:t>INCREASE CLARITY</a:t>
                  </a:r>
                  <a:endParaRPr lang="en-AU" sz="1400" b="1" dirty="0">
                    <a:solidFill>
                      <a:schemeClr val="accent4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2" name="Right Triangle 61"/>
                <p:cNvSpPr/>
                <p:nvPr/>
              </p:nvSpPr>
              <p:spPr>
                <a:xfrm rot="16200000">
                  <a:off x="5975640" y="2319013"/>
                  <a:ext cx="378024" cy="267577"/>
                </a:xfrm>
                <a:prstGeom prst="rtTriangle">
                  <a:avLst/>
                </a:prstGeom>
                <a:solidFill>
                  <a:schemeClr val="accent4">
                    <a:lumMod val="50000"/>
                    <a:lumOff val="50000"/>
                  </a:schemeClr>
                </a:solidFill>
                <a:ln w="6350">
                  <a:solidFill>
                    <a:schemeClr val="accent4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037022" y="2627639"/>
                  <a:ext cx="261417" cy="1263926"/>
                </a:xfrm>
                <a:prstGeom prst="rect">
                  <a:avLst/>
                </a:prstGeom>
                <a:solidFill>
                  <a:schemeClr val="accent4">
                    <a:lumMod val="50000"/>
                    <a:lumOff val="50000"/>
                  </a:schemeClr>
                </a:solidFill>
                <a:ln w="6350">
                  <a:solidFill>
                    <a:schemeClr val="accent4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518694" y="2627639"/>
                  <a:ext cx="1518327" cy="1243591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ctr"/>
                  <a:r>
                    <a:rPr lang="en-AU" sz="1400" b="1" dirty="0" smtClean="0">
                      <a:solidFill>
                        <a:schemeClr val="accent4"/>
                      </a:solidFill>
                      <a:latin typeface="Cambria" panose="02040503050406030204" pitchFamily="18" charset="0"/>
                    </a:rPr>
                    <a:t>IMPROVE QUALITY</a:t>
                  </a:r>
                  <a:endParaRPr lang="en-AU" sz="1400" b="1" dirty="0">
                    <a:solidFill>
                      <a:schemeClr val="accent4"/>
                    </a:solidFill>
                    <a:latin typeface="Cambria" panose="02040503050406030204" pitchFamily="18" charset="0"/>
                  </a:endParaRPr>
                </a:p>
              </p:txBody>
            </p:sp>
          </p:grpSp>
        </p:grpSp>
        <p:cxnSp>
          <p:nvCxnSpPr>
            <p:cNvPr id="13" name="Straight Connector 12"/>
            <p:cNvCxnSpPr/>
            <p:nvPr/>
          </p:nvCxnSpPr>
          <p:spPr>
            <a:xfrm flipV="1">
              <a:off x="1059066" y="3785669"/>
              <a:ext cx="7344816" cy="1164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6414678" y="3887199"/>
            <a:ext cx="265749" cy="1558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4632583" y="3887199"/>
            <a:ext cx="238612" cy="1190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/>
          <p:cNvSpPr txBox="1"/>
          <p:nvPr/>
        </p:nvSpPr>
        <p:spPr>
          <a:xfrm>
            <a:off x="3491880" y="1763528"/>
            <a:ext cx="84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Step 1</a:t>
            </a:r>
            <a:endParaRPr lang="en-AU" sz="1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92402" y="1763528"/>
            <a:ext cx="963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Step 2</a:t>
            </a:r>
            <a:endParaRPr lang="en-AU" sz="1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48264" y="175407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Step 3</a:t>
            </a:r>
            <a:endParaRPr lang="en-AU" sz="1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04" name="Right Triangle 103"/>
          <p:cNvSpPr/>
          <p:nvPr/>
        </p:nvSpPr>
        <p:spPr>
          <a:xfrm rot="16200000" flipH="1">
            <a:off x="6295525" y="5564378"/>
            <a:ext cx="504058" cy="265749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/>
          <p:cNvSpPr/>
          <p:nvPr/>
        </p:nvSpPr>
        <p:spPr>
          <a:xfrm>
            <a:off x="6680430" y="3887199"/>
            <a:ext cx="1517024" cy="2062081"/>
          </a:xfrm>
          <a:prstGeom prst="rect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Design </a:t>
            </a:r>
            <a:r>
              <a:rPr lang="en-AU" sz="1000" dirty="0">
                <a:solidFill>
                  <a:schemeClr val="bg1"/>
                </a:solidFill>
                <a:latin typeface="Cambria" panose="02040503050406030204" pitchFamily="18" charset="0"/>
              </a:rPr>
              <a:t>new features</a:t>
            </a:r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:</a:t>
            </a:r>
          </a:p>
          <a:p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      - Tenure</a:t>
            </a:r>
          </a:p>
          <a:p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      - </a:t>
            </a:r>
            <a:r>
              <a:rPr lang="en-AU" sz="1000" dirty="0">
                <a:solidFill>
                  <a:schemeClr val="bg1"/>
                </a:solidFill>
                <a:latin typeface="Cambria" panose="02040503050406030204" pitchFamily="18" charset="0"/>
              </a:rPr>
              <a:t>Product </a:t>
            </a:r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Mix</a:t>
            </a:r>
            <a:endParaRPr lang="en-AU" sz="1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AU" sz="1000" dirty="0">
                <a:solidFill>
                  <a:schemeClr val="bg1"/>
                </a:solidFill>
                <a:latin typeface="Cambria" panose="02040503050406030204" pitchFamily="18" charset="0"/>
              </a:rPr>
              <a:t>    </a:t>
            </a:r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  - </a:t>
            </a:r>
            <a:r>
              <a:rPr lang="en-AU" sz="1000" dirty="0">
                <a:solidFill>
                  <a:schemeClr val="bg1"/>
                </a:solidFill>
                <a:latin typeface="Cambria" panose="02040503050406030204" pitchFamily="18" charset="0"/>
              </a:rPr>
              <a:t>Contact </a:t>
            </a:r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Channel</a:t>
            </a:r>
          </a:p>
          <a:p>
            <a:endParaRPr lang="en-AU" sz="1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Create standard buckets for analysis review:</a:t>
            </a:r>
            <a:endParaRPr lang="en-AU" sz="1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       - Historical Sales</a:t>
            </a:r>
          </a:p>
          <a:p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       - Prior Sales Trans</a:t>
            </a:r>
          </a:p>
          <a:p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        - Tenure</a:t>
            </a:r>
          </a:p>
          <a:p>
            <a:endParaRPr lang="en-AU" sz="1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275866" y="3887199"/>
            <a:ext cx="1356709" cy="1630033"/>
          </a:xfrm>
          <a:prstGeom prst="rect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Fix data errors</a:t>
            </a:r>
          </a:p>
          <a:p>
            <a:pPr marL="228600" indent="-228600">
              <a:buAutoNum type="arabicPeriod"/>
            </a:pPr>
            <a:endParaRPr lang="en-AU" sz="1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228600" indent="-228600">
              <a:buAutoNum type="arabicPeriod"/>
            </a:pPr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Remove records with negative sales values</a:t>
            </a:r>
          </a:p>
          <a:p>
            <a:pPr marL="228600" indent="-228600">
              <a:buAutoNum type="arabicPeriod"/>
            </a:pPr>
            <a:endParaRPr lang="en-AU" sz="1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228600" indent="-228600">
              <a:buFontTx/>
              <a:buAutoNum type="arabicPeriod"/>
            </a:pPr>
            <a:r>
              <a:rPr lang="en-AU" sz="1000" dirty="0">
                <a:solidFill>
                  <a:schemeClr val="bg1"/>
                </a:solidFill>
                <a:latin typeface="Cambria" panose="02040503050406030204" pitchFamily="18" charset="0"/>
              </a:rPr>
              <a:t>Impute missing data </a:t>
            </a:r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as per page 5</a:t>
            </a:r>
            <a:endParaRPr lang="en-AU" sz="1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75" y="2443824"/>
            <a:ext cx="1022327" cy="81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05" y="2385792"/>
            <a:ext cx="1361339" cy="87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345" y="2449719"/>
            <a:ext cx="782548" cy="74498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01F-B284-41F8-BDDB-2D87B544D55C}" type="slidenum">
              <a:rPr lang="en-AU" altLang="en-US" smtClean="0"/>
              <a:pPr/>
              <a:t>6</a:t>
            </a:fld>
            <a:endParaRPr lang="en-AU" altLang="en-US"/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29" y="44624"/>
            <a:ext cx="441654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4871192" y="3887199"/>
            <a:ext cx="1543486" cy="1810053"/>
          </a:xfrm>
          <a:prstGeom prst="rect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 indent="-228600">
              <a:buAutoNum type="arabicPeriod"/>
            </a:pPr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Assess strength of relationship between variables</a:t>
            </a:r>
          </a:p>
          <a:p>
            <a:endParaRPr lang="en-AU" sz="10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Group/Combine correlated features using dimension reduction process</a:t>
            </a:r>
          </a:p>
          <a:p>
            <a:pPr marL="228600" indent="-228600">
              <a:buFont typeface="+mj-lt"/>
              <a:buAutoNum type="arabicPeriod" startAt="2"/>
            </a:pPr>
            <a:endParaRPr lang="en-AU" sz="1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AU" sz="10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Remove outliers / anomalies</a:t>
            </a:r>
          </a:p>
        </p:txBody>
      </p:sp>
    </p:spTree>
    <p:extLst>
      <p:ext uri="{BB962C8B-B14F-4D97-AF65-F5344CB8AC3E}">
        <p14:creationId xmlns:p14="http://schemas.microsoft.com/office/powerpoint/2010/main" val="3439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137940" y="692696"/>
            <a:ext cx="4370164" cy="917058"/>
            <a:chOff x="1093026" y="1339449"/>
            <a:chExt cx="5138184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5" name="Group 24"/>
            <p:cNvGrpSpPr/>
            <p:nvPr/>
          </p:nvGrpSpPr>
          <p:grpSpPr>
            <a:xfrm>
              <a:off x="1093026" y="1339449"/>
              <a:ext cx="5138184" cy="917058"/>
              <a:chOff x="1495982" y="1202671"/>
              <a:chExt cx="5138184" cy="917058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>
                <a:off x="2346869" y="1414502"/>
                <a:ext cx="4287297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456356" y="1603976"/>
              <a:ext cx="3774854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Get, Cleanse and </a:t>
              </a:r>
              <a:r>
                <a:rPr lang="en-US" sz="2400" b="1" kern="0" dirty="0" smtClean="0">
                  <a:solidFill>
                    <a:srgbClr val="002060"/>
                  </a:solidFill>
                  <a:latin typeface="Cambria" panose="02040503050406030204" pitchFamily="18" charset="0"/>
                  <a:cs typeface="Arial" pitchFamily="34" charset="0"/>
                </a:rPr>
                <a:t>Explore</a:t>
              </a:r>
              <a:endParaRPr lang="en-US" sz="2400" b="1" kern="0" dirty="0">
                <a:solidFill>
                  <a:srgbClr val="002060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239550" y="1484784"/>
            <a:ext cx="326855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01F-B284-41F8-BDDB-2D87B544D55C}" type="slidenum">
              <a:rPr lang="en-AU" altLang="en-US" smtClean="0"/>
              <a:pPr/>
              <a:t>7</a:t>
            </a:fld>
            <a:endParaRPr lang="en-AU" altLang="en-US"/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624"/>
            <a:ext cx="44301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Content Placeholder 2">
            <a:extLst>
              <a:ext uri="{FF2B5EF4-FFF2-40B4-BE49-F238E27FC236}">
                <a16:creationId xmlns:a16="http://schemas.microsoft.com/office/drawing/2014/main" xmlns="" id="{0F0C4FAB-D653-4DEF-8FD9-CA08FFBD0D5F}"/>
              </a:ext>
            </a:extLst>
          </p:cNvPr>
          <p:cNvSpPr txBox="1">
            <a:spLocks/>
          </p:cNvSpPr>
          <p:nvPr/>
        </p:nvSpPr>
        <p:spPr>
          <a:xfrm>
            <a:off x="669140" y="6093296"/>
            <a:ext cx="7935308" cy="20938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en-AU" sz="1050" i="1" dirty="0" smtClean="0">
                <a:latin typeface="Cambria" panose="02040503050406030204" pitchFamily="18" charset="0"/>
              </a:rPr>
              <a:t>Note: </a:t>
            </a:r>
            <a:r>
              <a:rPr lang="en-AU" sz="1050" b="1" i="1" dirty="0" smtClean="0">
                <a:latin typeface="Cambria" panose="02040503050406030204" pitchFamily="18" charset="0"/>
              </a:rPr>
              <a:t>Relative </a:t>
            </a:r>
            <a:r>
              <a:rPr lang="en-AU" sz="1050" b="1" i="1" dirty="0">
                <a:latin typeface="Cambria" panose="02040503050406030204" pitchFamily="18" charset="0"/>
              </a:rPr>
              <a:t>Index </a:t>
            </a:r>
            <a:r>
              <a:rPr lang="en-AU" sz="1050" i="1" dirty="0">
                <a:latin typeface="Cambria" panose="02040503050406030204" pitchFamily="18" charset="0"/>
              </a:rPr>
              <a:t>measures the </a:t>
            </a:r>
            <a:r>
              <a:rPr lang="en-AU" sz="1050" i="1" dirty="0" smtClean="0">
                <a:latin typeface="Cambria" panose="02040503050406030204" pitchFamily="18" charset="0"/>
              </a:rPr>
              <a:t>strength/weakness </a:t>
            </a:r>
            <a:r>
              <a:rPr lang="en-AU" sz="1050" i="1" dirty="0">
                <a:latin typeface="Cambria" panose="02040503050406030204" pitchFamily="18" charset="0"/>
              </a:rPr>
              <a:t>within each features and </a:t>
            </a:r>
            <a:r>
              <a:rPr lang="en-AU" sz="1050" i="1" dirty="0" smtClean="0">
                <a:latin typeface="Cambria" panose="02040503050406030204" pitchFamily="18" charset="0"/>
              </a:rPr>
              <a:t>compare between </a:t>
            </a:r>
            <a:r>
              <a:rPr lang="en-AU" sz="1050" i="1" dirty="0">
                <a:latin typeface="Cambria" panose="02040503050406030204" pitchFamily="18" charset="0"/>
              </a:rPr>
              <a:t>respondents and </a:t>
            </a:r>
            <a:r>
              <a:rPr lang="en-AU" sz="1050" i="1" dirty="0" smtClean="0">
                <a:latin typeface="Cambria" panose="02040503050406030204" pitchFamily="18" charset="0"/>
              </a:rPr>
              <a:t>non-respondents.</a:t>
            </a:r>
            <a:endParaRPr lang="en-AU" sz="1050" i="1" dirty="0" smtClean="0">
              <a:latin typeface="Cambria" panose="02040503050406030204" pitchFamily="18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xmlns="" id="{0F0C4FAB-D653-4DEF-8FD9-CA08FFBD0D5F}"/>
              </a:ext>
            </a:extLst>
          </p:cNvPr>
          <p:cNvSpPr txBox="1">
            <a:spLocks/>
          </p:cNvSpPr>
          <p:nvPr/>
        </p:nvSpPr>
        <p:spPr>
          <a:xfrm>
            <a:off x="5553505" y="548680"/>
            <a:ext cx="2978935" cy="1152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en-US" sz="1000" b="1" kern="0" dirty="0" smtClean="0">
                <a:latin typeface="Cambria" panose="02040503050406030204" pitchFamily="18" charset="0"/>
              </a:rPr>
              <a:t>Respondents</a:t>
            </a:r>
            <a:r>
              <a:rPr lang="en-US" sz="1000" kern="0" dirty="0" smtClean="0">
                <a:latin typeface="Cambria" panose="02040503050406030204" pitchFamily="18" charset="0"/>
              </a:rPr>
              <a:t> do exhibit distinct behaviors like:</a:t>
            </a:r>
          </a:p>
          <a:p>
            <a:pPr marL="0" indent="0" fontAlgn="b">
              <a:buNone/>
            </a:pPr>
            <a:r>
              <a:rPr lang="en-AU" sz="950" dirty="0" smtClean="0">
                <a:latin typeface="Cambria" panose="02040503050406030204" pitchFamily="18" charset="0"/>
              </a:rPr>
              <a:t>- lower </a:t>
            </a:r>
            <a:r>
              <a:rPr lang="en-AU" sz="950" b="1" dirty="0">
                <a:latin typeface="Cambria" panose="02040503050406030204" pitchFamily="18" charset="0"/>
              </a:rPr>
              <a:t>Historical </a:t>
            </a:r>
            <a:r>
              <a:rPr lang="en-AU" sz="950" b="1" dirty="0" smtClean="0">
                <a:latin typeface="Cambria" panose="02040503050406030204" pitchFamily="18" charset="0"/>
              </a:rPr>
              <a:t>Sales;</a:t>
            </a:r>
            <a:endParaRPr lang="en-AU" sz="950" dirty="0">
              <a:latin typeface="Cambria" panose="02040503050406030204" pitchFamily="18" charset="0"/>
            </a:endParaRPr>
          </a:p>
          <a:p>
            <a:pPr marL="0" indent="0" fontAlgn="b">
              <a:buNone/>
            </a:pPr>
            <a:r>
              <a:rPr lang="en-AU" sz="950" dirty="0" smtClean="0">
                <a:latin typeface="Cambria" panose="02040503050406030204" pitchFamily="18" charset="0"/>
              </a:rPr>
              <a:t>- higher </a:t>
            </a:r>
            <a:r>
              <a:rPr lang="en-AU" sz="950" b="1" dirty="0">
                <a:latin typeface="Cambria" panose="02040503050406030204" pitchFamily="18" charset="0"/>
              </a:rPr>
              <a:t>Prior Year Transactions </a:t>
            </a:r>
            <a:r>
              <a:rPr lang="en-AU" sz="950" b="1" dirty="0" smtClean="0">
                <a:latin typeface="Cambria" panose="02040503050406030204" pitchFamily="18" charset="0"/>
              </a:rPr>
              <a:t>Volume;</a:t>
            </a:r>
            <a:endParaRPr lang="en-AU" sz="950" dirty="0">
              <a:latin typeface="Cambria" panose="02040503050406030204" pitchFamily="18" charset="0"/>
            </a:endParaRPr>
          </a:p>
          <a:p>
            <a:pPr marL="0" indent="0" fontAlgn="b">
              <a:buNone/>
            </a:pPr>
            <a:r>
              <a:rPr lang="en-AU" sz="950" dirty="0" smtClean="0">
                <a:latin typeface="Cambria" panose="02040503050406030204" pitchFamily="18" charset="0"/>
              </a:rPr>
              <a:t>- longer </a:t>
            </a:r>
            <a:r>
              <a:rPr lang="en-AU" sz="950" b="1" dirty="0" smtClean="0">
                <a:latin typeface="Cambria" panose="02040503050406030204" pitchFamily="18" charset="0"/>
              </a:rPr>
              <a:t>Tenure (</a:t>
            </a:r>
            <a:r>
              <a:rPr lang="en-AU" sz="950" dirty="0" smtClean="0">
                <a:latin typeface="Cambria" panose="02040503050406030204" pitchFamily="18" charset="0"/>
              </a:rPr>
              <a:t>aka</a:t>
            </a:r>
            <a:r>
              <a:rPr lang="en-AU" sz="950" b="1" dirty="0" smtClean="0">
                <a:latin typeface="Cambria" panose="02040503050406030204" pitchFamily="18" charset="0"/>
              </a:rPr>
              <a:t> Length of relationship);</a:t>
            </a:r>
            <a:endParaRPr lang="en-AU" sz="950" dirty="0">
              <a:latin typeface="Cambria" panose="02040503050406030204" pitchFamily="18" charset="0"/>
            </a:endParaRPr>
          </a:p>
          <a:p>
            <a:pPr marL="0" indent="0" fontAlgn="b">
              <a:buNone/>
            </a:pPr>
            <a:r>
              <a:rPr lang="en-AU" sz="950" dirty="0" smtClean="0">
                <a:latin typeface="Cambria" panose="02040503050406030204" pitchFamily="18" charset="0"/>
              </a:rPr>
              <a:t>- smaller </a:t>
            </a:r>
            <a:r>
              <a:rPr lang="en-AU" sz="950" b="1" dirty="0">
                <a:latin typeface="Cambria" panose="02040503050406030204" pitchFamily="18" charset="0"/>
              </a:rPr>
              <a:t>Number of employees size</a:t>
            </a:r>
            <a:r>
              <a:rPr lang="en-AU" sz="950" dirty="0">
                <a:latin typeface="Cambria" panose="02040503050406030204" pitchFamily="18" charset="0"/>
              </a:rPr>
              <a:t> or larger </a:t>
            </a:r>
            <a:r>
              <a:rPr lang="en-AU" sz="950" dirty="0" smtClean="0">
                <a:latin typeface="Cambria" panose="02040503050406030204" pitchFamily="18" charset="0"/>
              </a:rPr>
              <a:t>size;</a:t>
            </a:r>
            <a:endParaRPr lang="en-AU" sz="950" dirty="0">
              <a:latin typeface="Cambria" panose="02040503050406030204" pitchFamily="18" charset="0"/>
            </a:endParaRPr>
          </a:p>
          <a:p>
            <a:pPr marL="0" indent="0" fontAlgn="b">
              <a:buNone/>
            </a:pPr>
            <a:r>
              <a:rPr lang="en-AU" sz="950" dirty="0" smtClean="0">
                <a:latin typeface="Cambria" panose="02040503050406030204" pitchFamily="18" charset="0"/>
              </a:rPr>
              <a:t>- specific </a:t>
            </a:r>
            <a:r>
              <a:rPr lang="en-AU" sz="950" b="1" dirty="0" smtClean="0">
                <a:latin typeface="Cambria" panose="02040503050406030204" pitchFamily="18" charset="0"/>
              </a:rPr>
              <a:t>Language</a:t>
            </a:r>
            <a:r>
              <a:rPr lang="en-AU" sz="950" dirty="0" smtClean="0">
                <a:latin typeface="Cambria" panose="02040503050406030204" pitchFamily="18" charset="0"/>
              </a:rPr>
              <a:t>, </a:t>
            </a:r>
            <a:r>
              <a:rPr lang="en-AU" sz="950" dirty="0">
                <a:latin typeface="Cambria" panose="02040503050406030204" pitchFamily="18" charset="0"/>
              </a:rPr>
              <a:t>other than </a:t>
            </a:r>
            <a:r>
              <a:rPr lang="en-AU" sz="950" dirty="0" smtClean="0">
                <a:latin typeface="Cambria" panose="02040503050406030204" pitchFamily="18" charset="0"/>
              </a:rPr>
              <a:t>English group</a:t>
            </a:r>
            <a:r>
              <a:rPr lang="en-AU" sz="950" dirty="0">
                <a:latin typeface="Cambria" panose="02040503050406030204" pitchFamily="18" charset="0"/>
              </a:rPr>
              <a:t>.</a:t>
            </a:r>
            <a:endParaRPr lang="en-AU" sz="950" dirty="0" smtClean="0">
              <a:latin typeface="Cambria" panose="02040503050406030204" pitchFamily="18" charset="0"/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2" y="1700808"/>
            <a:ext cx="8007316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137940" y="692696"/>
            <a:ext cx="7178476" cy="917058"/>
            <a:chOff x="1093026" y="1339449"/>
            <a:chExt cx="8440034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5" name="Group 24"/>
            <p:cNvGrpSpPr/>
            <p:nvPr/>
          </p:nvGrpSpPr>
          <p:grpSpPr>
            <a:xfrm>
              <a:off x="1093026" y="1339449"/>
              <a:ext cx="8440034" cy="917058"/>
              <a:chOff x="1495982" y="1202671"/>
              <a:chExt cx="8440034" cy="917058"/>
            </a:xfrm>
            <a:grpFill/>
          </p:grpSpPr>
          <p:sp>
            <p:nvSpPr>
              <p:cNvPr id="27" name="Rectangle 26"/>
              <p:cNvSpPr/>
              <p:nvPr/>
            </p:nvSpPr>
            <p:spPr>
              <a:xfrm>
                <a:off x="2346869" y="1414502"/>
                <a:ext cx="7589147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456356" y="1603976"/>
              <a:ext cx="6807340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Get, Cleanse and </a:t>
              </a:r>
              <a:r>
                <a:rPr lang="en-US" sz="2400" b="1" kern="0" dirty="0" smtClean="0">
                  <a:solidFill>
                    <a:srgbClr val="002060"/>
                  </a:solidFill>
                  <a:latin typeface="Cambria" panose="02040503050406030204" pitchFamily="18" charset="0"/>
                  <a:cs typeface="Arial" pitchFamily="34" charset="0"/>
                </a:rPr>
                <a:t>Explore</a:t>
              </a:r>
              <a:endParaRPr lang="en-US" sz="2400" b="1" kern="0" dirty="0">
                <a:solidFill>
                  <a:srgbClr val="002060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2239550" y="1484784"/>
            <a:ext cx="6079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01F-B284-41F8-BDDB-2D87B544D55C}" type="slidenum">
              <a:rPr lang="en-AU" altLang="en-US" smtClean="0"/>
              <a:pPr/>
              <a:t>8</a:t>
            </a:fld>
            <a:endParaRPr lang="en-AU" altLang="en-US"/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624"/>
            <a:ext cx="44301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660412" y="2131115"/>
            <a:ext cx="3911588" cy="417820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0" bIns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200" b="1" kern="0" dirty="0" smtClean="0">
                <a:latin typeface="Cambria" panose="02040503050406030204" pitchFamily="18" charset="0"/>
              </a:rPr>
              <a:t>Aspect #1 | Products purchased previously</a:t>
            </a:r>
          </a:p>
          <a:p>
            <a:pPr algn="ctr">
              <a:spcBef>
                <a:spcPts val="0"/>
              </a:spcBef>
            </a:pPr>
            <a:r>
              <a:rPr lang="en-US" sz="1000" kern="0" dirty="0" smtClean="0">
                <a:solidFill>
                  <a:srgbClr val="0000FF"/>
                </a:solidFill>
                <a:latin typeface="Cambria" panose="02040503050406030204" pitchFamily="18" charset="0"/>
              </a:rPr>
              <a:t>Monitor, Computer, Printer, Standard Chair &amp; Product Mix</a:t>
            </a:r>
            <a:endParaRPr lang="en-US" sz="1000" kern="0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marL="342900" indent="-342900">
              <a:spcBef>
                <a:spcPts val="0"/>
              </a:spcBef>
              <a:buAutoNum type="arabicPeriod"/>
            </a:pPr>
            <a:endParaRPr lang="en-US" sz="1050" kern="0" dirty="0" smtClean="0">
              <a:latin typeface="Cambria" panose="020405030504060302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44008" y="2131115"/>
            <a:ext cx="3960439" cy="4178205"/>
          </a:xfrm>
          <a:prstGeom prst="roundRect">
            <a:avLst/>
          </a:prstGeom>
          <a:solidFill>
            <a:schemeClr val="accent5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0" bIns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1200" b="1" kern="0" dirty="0" smtClean="0">
                <a:latin typeface="Cambria" panose="02040503050406030204" pitchFamily="18" charset="0"/>
              </a:rPr>
              <a:t>Aspect #2 | Do Not Contact Register(s</a:t>
            </a:r>
            <a:r>
              <a:rPr lang="en-US" sz="1100" b="1" kern="0" dirty="0" smtClean="0">
                <a:latin typeface="Cambria" panose="02040503050406030204" pitchFamily="18" charset="0"/>
              </a:rPr>
              <a:t>)</a:t>
            </a:r>
          </a:p>
          <a:p>
            <a:pPr algn="ctr">
              <a:spcBef>
                <a:spcPts val="0"/>
              </a:spcBef>
            </a:pPr>
            <a:r>
              <a:rPr lang="en-US" sz="1000" kern="0" dirty="0" smtClean="0">
                <a:solidFill>
                  <a:srgbClr val="0000FF"/>
                </a:solidFill>
                <a:latin typeface="Cambria" panose="02040503050406030204" pitchFamily="18" charset="0"/>
              </a:rPr>
              <a:t>Do Not Email, Do Not Mail Solicit and Do Not Telemarket</a:t>
            </a:r>
            <a:endParaRPr lang="en-US" sz="1000" kern="0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100" kern="0" dirty="0">
              <a:latin typeface="Cambria" panose="02040503050406030204" pitchFamily="18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100" kern="0" dirty="0"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69489" y="1484784"/>
            <a:ext cx="563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latin typeface="Cambria" panose="02040503050406030204" pitchFamily="18" charset="0"/>
              </a:rPr>
              <a:t>A number of features were </a:t>
            </a:r>
            <a:r>
              <a:rPr lang="en-AU" sz="1200" b="1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correlated</a:t>
            </a:r>
            <a:r>
              <a:rPr lang="en-AU" sz="1200" b="1" baseline="300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1</a:t>
            </a:r>
            <a:r>
              <a:rPr lang="en-AU" sz="12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AU" sz="1200" dirty="0" smtClean="0">
                <a:latin typeface="Cambria" panose="02040503050406030204" pitchFamily="18" charset="0"/>
              </a:rPr>
              <a:t>to some 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latin typeface="Cambria" panose="02040503050406030204" pitchFamily="18" charset="0"/>
              </a:rPr>
              <a:t>These features will distort the model outcome if untreated.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latin typeface="Cambria" panose="02040503050406030204" pitchFamily="18" charset="0"/>
              </a:rPr>
              <a:t>Apply dimensions reduction technique to overcome this problem.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5563" y="6427259"/>
            <a:ext cx="6238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i="1" dirty="0" smtClean="0">
                <a:latin typeface="Cambria" panose="02040503050406030204" pitchFamily="18" charset="0"/>
              </a:rPr>
              <a:t>Note1: Correlation </a:t>
            </a:r>
            <a:r>
              <a:rPr lang="en-AU" sz="900" i="1" dirty="0">
                <a:latin typeface="Cambria" panose="02040503050406030204" pitchFamily="18" charset="0"/>
              </a:rPr>
              <a:t>measures how strongly one variable depends on another</a:t>
            </a:r>
            <a:r>
              <a:rPr lang="en-AU" sz="900" i="1" dirty="0" smtClean="0">
                <a:latin typeface="Cambria" panose="02040503050406030204" pitchFamily="18" charset="0"/>
              </a:rPr>
              <a:t>. </a:t>
            </a:r>
          </a:p>
          <a:p>
            <a:r>
              <a:rPr lang="en-AU" sz="900" i="1" dirty="0" smtClean="0">
                <a:latin typeface="Cambria" panose="02040503050406030204" pitchFamily="18" charset="0"/>
              </a:rPr>
              <a:t>Note2: Scree </a:t>
            </a:r>
            <a:r>
              <a:rPr lang="en-AU" sz="900" i="1" dirty="0">
                <a:latin typeface="Cambria" panose="02040503050406030204" pitchFamily="18" charset="0"/>
              </a:rPr>
              <a:t>plot is used to determine the number of factors to retain in an exploratory factor analysis (FA</a:t>
            </a:r>
            <a:r>
              <a:rPr lang="en-AU" sz="900" i="1" dirty="0" smtClean="0">
                <a:latin typeface="Cambria" panose="02040503050406030204" pitchFamily="18" charset="0"/>
              </a:rPr>
              <a:t>).</a:t>
            </a:r>
            <a:endParaRPr lang="en-AU" sz="900" i="1" dirty="0">
              <a:latin typeface="Cambria" panose="02040503050406030204" pitchFamily="18" charset="0"/>
            </a:endParaRPr>
          </a:p>
        </p:txBody>
      </p:sp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885721"/>
              </p:ext>
            </p:extLst>
          </p:nvPr>
        </p:nvGraphicFramePr>
        <p:xfrm>
          <a:off x="780002" y="3717032"/>
          <a:ext cx="3672408" cy="182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2" name="Straight Arrow Connector 41"/>
          <p:cNvCxnSpPr/>
          <p:nvPr/>
        </p:nvCxnSpPr>
        <p:spPr>
          <a:xfrm flipH="1">
            <a:off x="2255867" y="4812967"/>
            <a:ext cx="168957" cy="237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835881"/>
              </p:ext>
            </p:extLst>
          </p:nvPr>
        </p:nvGraphicFramePr>
        <p:xfrm>
          <a:off x="4808216" y="3861048"/>
          <a:ext cx="3672407" cy="1296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H="1">
            <a:off x="7854691" y="4578820"/>
            <a:ext cx="126014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47106" y="5533782"/>
            <a:ext cx="36088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000" b="1" dirty="0" smtClean="0">
                <a:latin typeface="Cambria" panose="02040503050406030204" pitchFamily="18" charset="0"/>
              </a:rPr>
              <a:t>In summary, all these features can be combined into 1 component and each feature contributed equal weights.</a:t>
            </a:r>
            <a:endParaRPr lang="en-AU" sz="1000" b="1" dirty="0">
              <a:latin typeface="Cambria" panose="0204050305040603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16018" y="5157192"/>
            <a:ext cx="39604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romanLcPeriod"/>
            </a:pPr>
            <a:r>
              <a:rPr lang="en-AU" sz="1000" b="1" dirty="0" smtClean="0">
                <a:latin typeface="Cambria" panose="02040503050406030204" pitchFamily="18" charset="0"/>
              </a:rPr>
              <a:t>Do Not Mail Solicit &amp; Do Not Telemarket have more weights on first component. </a:t>
            </a:r>
          </a:p>
          <a:p>
            <a:pPr marL="285750" indent="-285750">
              <a:buFont typeface="+mj-lt"/>
              <a:buAutoNum type="romanLcPeriod"/>
            </a:pPr>
            <a:r>
              <a:rPr lang="en-AU" sz="1000" b="1" dirty="0" smtClean="0">
                <a:latin typeface="Cambria" panose="02040503050406030204" pitchFamily="18" charset="0"/>
              </a:rPr>
              <a:t>Do Not Email takes 55% weights on the second component.</a:t>
            </a:r>
            <a:endParaRPr lang="en-AU" sz="1000" b="1" dirty="0">
              <a:latin typeface="Cambria" panose="02040503050406030204" pitchFamily="18" charset="0"/>
            </a:endParaRP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8" y="2708920"/>
            <a:ext cx="30257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936257"/>
            <a:ext cx="2729218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20" y="2708920"/>
            <a:ext cx="251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81" y="5661248"/>
            <a:ext cx="223996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4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43608" y="1628800"/>
            <a:ext cx="7560840" cy="460851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 266">
            <a:extLst>
              <a:ext uri="{FF2B5EF4-FFF2-40B4-BE49-F238E27FC236}">
                <a16:creationId xmlns="" xmlns:a16="http://schemas.microsoft.com/office/drawing/2014/main" id="{07BF66C9-7739-4639-ADCD-94E115D9AFA3}"/>
              </a:ext>
            </a:extLst>
          </p:cNvPr>
          <p:cNvSpPr/>
          <p:nvPr/>
        </p:nvSpPr>
        <p:spPr>
          <a:xfrm>
            <a:off x="1532561" y="5949412"/>
            <a:ext cx="225510" cy="271629"/>
          </a:xfrm>
          <a:custGeom>
            <a:avLst/>
            <a:gdLst>
              <a:gd name="connsiteX0" fmla="*/ 3289021 w 4939743"/>
              <a:gd name="connsiteY0" fmla="*/ 2726377 h 4463615"/>
              <a:gd name="connsiteX1" fmla="*/ 3600171 w 4939743"/>
              <a:gd name="connsiteY1" fmla="*/ 2726377 h 4463615"/>
              <a:gd name="connsiteX2" fmla="*/ 3600171 w 4939743"/>
              <a:gd name="connsiteY2" fmla="*/ 3330651 h 4463615"/>
              <a:gd name="connsiteX3" fmla="*/ 3289021 w 4939743"/>
              <a:gd name="connsiteY3" fmla="*/ 3330651 h 4463615"/>
              <a:gd name="connsiteX4" fmla="*/ 1339571 w 4939743"/>
              <a:gd name="connsiteY4" fmla="*/ 2726377 h 4463615"/>
              <a:gd name="connsiteX5" fmla="*/ 1650721 w 4939743"/>
              <a:gd name="connsiteY5" fmla="*/ 2726377 h 4463615"/>
              <a:gd name="connsiteX6" fmla="*/ 1650721 w 4939743"/>
              <a:gd name="connsiteY6" fmla="*/ 3330651 h 4463615"/>
              <a:gd name="connsiteX7" fmla="*/ 1339571 w 4939743"/>
              <a:gd name="connsiteY7" fmla="*/ 3330651 h 4463615"/>
              <a:gd name="connsiteX8" fmla="*/ 0 w 4939743"/>
              <a:gd name="connsiteY8" fmla="*/ 2164914 h 4463615"/>
              <a:gd name="connsiteX9" fmla="*/ 21347 w 4939743"/>
              <a:gd name="connsiteY9" fmla="*/ 2164914 h 4463615"/>
              <a:gd name="connsiteX10" fmla="*/ 28309 w 4939743"/>
              <a:gd name="connsiteY10" fmla="*/ 2199857 h 4463615"/>
              <a:gd name="connsiteX11" fmla="*/ 1065581 w 4939743"/>
              <a:gd name="connsiteY11" fmla="*/ 3116035 h 4463615"/>
              <a:gd name="connsiteX12" fmla="*/ 1199871 w 4939743"/>
              <a:gd name="connsiteY12" fmla="*/ 3116035 h 4463615"/>
              <a:gd name="connsiteX13" fmla="*/ 1199871 w 4939743"/>
              <a:gd name="connsiteY13" fmla="*/ 3504764 h 4463615"/>
              <a:gd name="connsiteX14" fmla="*/ 1790421 w 4939743"/>
              <a:gd name="connsiteY14" fmla="*/ 3504764 h 4463615"/>
              <a:gd name="connsiteX15" fmla="*/ 1790421 w 4939743"/>
              <a:gd name="connsiteY15" fmla="*/ 3116035 h 4463615"/>
              <a:gd name="connsiteX16" fmla="*/ 2456842 w 4939743"/>
              <a:gd name="connsiteY16" fmla="*/ 3116035 h 4463615"/>
              <a:gd name="connsiteX17" fmla="*/ 2482901 w 4939743"/>
              <a:gd name="connsiteY17" fmla="*/ 3116035 h 4463615"/>
              <a:gd name="connsiteX18" fmla="*/ 3149321 w 4939743"/>
              <a:gd name="connsiteY18" fmla="*/ 3116035 h 4463615"/>
              <a:gd name="connsiteX19" fmla="*/ 3149321 w 4939743"/>
              <a:gd name="connsiteY19" fmla="*/ 3504764 h 4463615"/>
              <a:gd name="connsiteX20" fmla="*/ 3739871 w 4939743"/>
              <a:gd name="connsiteY20" fmla="*/ 3504764 h 4463615"/>
              <a:gd name="connsiteX21" fmla="*/ 3739871 w 4939743"/>
              <a:gd name="connsiteY21" fmla="*/ 3116035 h 4463615"/>
              <a:gd name="connsiteX22" fmla="*/ 3874162 w 4939743"/>
              <a:gd name="connsiteY22" fmla="*/ 3116035 h 4463615"/>
              <a:gd name="connsiteX23" fmla="*/ 4911434 w 4939743"/>
              <a:gd name="connsiteY23" fmla="*/ 2199857 h 4463615"/>
              <a:gd name="connsiteX24" fmla="*/ 4918396 w 4939743"/>
              <a:gd name="connsiteY24" fmla="*/ 2164914 h 4463615"/>
              <a:gd name="connsiteX25" fmla="*/ 4939743 w 4939743"/>
              <a:gd name="connsiteY25" fmla="*/ 2164914 h 4463615"/>
              <a:gd name="connsiteX26" fmla="*/ 4939743 w 4939743"/>
              <a:gd name="connsiteY26" fmla="*/ 4256181 h 4463615"/>
              <a:gd name="connsiteX27" fmla="*/ 4686776 w 4939743"/>
              <a:gd name="connsiteY27" fmla="*/ 4463615 h 4463615"/>
              <a:gd name="connsiteX28" fmla="*/ 252967 w 4939743"/>
              <a:gd name="connsiteY28" fmla="*/ 4463615 h 4463615"/>
              <a:gd name="connsiteX29" fmla="*/ 0 w 4939743"/>
              <a:gd name="connsiteY29" fmla="*/ 4256181 h 4463615"/>
              <a:gd name="connsiteX30" fmla="*/ 166421 w 4939743"/>
              <a:gd name="connsiteY30" fmla="*/ 884754 h 4463615"/>
              <a:gd name="connsiteX31" fmla="*/ 2456842 w 4939743"/>
              <a:gd name="connsiteY31" fmla="*/ 884754 h 4463615"/>
              <a:gd name="connsiteX32" fmla="*/ 2482901 w 4939743"/>
              <a:gd name="connsiteY32" fmla="*/ 884754 h 4463615"/>
              <a:gd name="connsiteX33" fmla="*/ 4773322 w 4939743"/>
              <a:gd name="connsiteY33" fmla="*/ 884754 h 4463615"/>
              <a:gd name="connsiteX34" fmla="*/ 4928580 w 4939743"/>
              <a:gd name="connsiteY34" fmla="*/ 1042869 h 4463615"/>
              <a:gd name="connsiteX35" fmla="*/ 4911434 w 4939743"/>
              <a:gd name="connsiteY35" fmla="*/ 1702951 h 4463615"/>
              <a:gd name="connsiteX36" fmla="*/ 3874162 w 4939743"/>
              <a:gd name="connsiteY36" fmla="*/ 2820234 h 4463615"/>
              <a:gd name="connsiteX37" fmla="*/ 3739871 w 4939743"/>
              <a:gd name="connsiteY37" fmla="*/ 2820234 h 4463615"/>
              <a:gd name="connsiteX38" fmla="*/ 3739871 w 4939743"/>
              <a:gd name="connsiteY38" fmla="*/ 2552264 h 4463615"/>
              <a:gd name="connsiteX39" fmla="*/ 3149321 w 4939743"/>
              <a:gd name="connsiteY39" fmla="*/ 2552264 h 4463615"/>
              <a:gd name="connsiteX40" fmla="*/ 3149321 w 4939743"/>
              <a:gd name="connsiteY40" fmla="*/ 2820234 h 4463615"/>
              <a:gd name="connsiteX41" fmla="*/ 2482901 w 4939743"/>
              <a:gd name="connsiteY41" fmla="*/ 2820234 h 4463615"/>
              <a:gd name="connsiteX42" fmla="*/ 2456842 w 4939743"/>
              <a:gd name="connsiteY42" fmla="*/ 2820234 h 4463615"/>
              <a:gd name="connsiteX43" fmla="*/ 1790421 w 4939743"/>
              <a:gd name="connsiteY43" fmla="*/ 2820234 h 4463615"/>
              <a:gd name="connsiteX44" fmla="*/ 1790421 w 4939743"/>
              <a:gd name="connsiteY44" fmla="*/ 2552264 h 4463615"/>
              <a:gd name="connsiteX45" fmla="*/ 1199871 w 4939743"/>
              <a:gd name="connsiteY45" fmla="*/ 2552264 h 4463615"/>
              <a:gd name="connsiteX46" fmla="*/ 1199871 w 4939743"/>
              <a:gd name="connsiteY46" fmla="*/ 2820234 h 4463615"/>
              <a:gd name="connsiteX47" fmla="*/ 1065581 w 4939743"/>
              <a:gd name="connsiteY47" fmla="*/ 2820234 h 4463615"/>
              <a:gd name="connsiteX48" fmla="*/ 28309 w 4939743"/>
              <a:gd name="connsiteY48" fmla="*/ 1702951 h 4463615"/>
              <a:gd name="connsiteX49" fmla="*/ 11163 w 4939743"/>
              <a:gd name="connsiteY49" fmla="*/ 1042869 h 4463615"/>
              <a:gd name="connsiteX50" fmla="*/ 166421 w 4939743"/>
              <a:gd name="connsiteY50" fmla="*/ 884754 h 4463615"/>
              <a:gd name="connsiteX51" fmla="*/ 1655483 w 4939743"/>
              <a:gd name="connsiteY51" fmla="*/ 0 h 4463615"/>
              <a:gd name="connsiteX52" fmla="*/ 3284260 w 4939743"/>
              <a:gd name="connsiteY52" fmla="*/ 0 h 4463615"/>
              <a:gd name="connsiteX53" fmla="*/ 3455240 w 4939743"/>
              <a:gd name="connsiteY53" fmla="*/ 170981 h 4463615"/>
              <a:gd name="connsiteX54" fmla="*/ 3455240 w 4939743"/>
              <a:gd name="connsiteY54" fmla="*/ 795854 h 4463615"/>
              <a:gd name="connsiteX55" fmla="*/ 3185276 w 4939743"/>
              <a:gd name="connsiteY55" fmla="*/ 795854 h 4463615"/>
              <a:gd name="connsiteX56" fmla="*/ 3185276 w 4939743"/>
              <a:gd name="connsiteY56" fmla="*/ 226770 h 4463615"/>
              <a:gd name="connsiteX57" fmla="*/ 1754467 w 4939743"/>
              <a:gd name="connsiteY57" fmla="*/ 226770 h 4463615"/>
              <a:gd name="connsiteX58" fmla="*/ 1754467 w 4939743"/>
              <a:gd name="connsiteY58" fmla="*/ 795854 h 4463615"/>
              <a:gd name="connsiteX59" fmla="*/ 1484503 w 4939743"/>
              <a:gd name="connsiteY59" fmla="*/ 795854 h 4463615"/>
              <a:gd name="connsiteX60" fmla="*/ 1484503 w 4939743"/>
              <a:gd name="connsiteY60" fmla="*/ 170981 h 4463615"/>
              <a:gd name="connsiteX61" fmla="*/ 1655483 w 4939743"/>
              <a:gd name="connsiteY61" fmla="*/ 0 h 446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939743" h="4463615">
                <a:moveTo>
                  <a:pt x="3289021" y="2726377"/>
                </a:moveTo>
                <a:lnTo>
                  <a:pt x="3600171" y="2726377"/>
                </a:lnTo>
                <a:lnTo>
                  <a:pt x="3600171" y="3330651"/>
                </a:lnTo>
                <a:lnTo>
                  <a:pt x="3289021" y="3330651"/>
                </a:lnTo>
                <a:close/>
                <a:moveTo>
                  <a:pt x="1339571" y="2726377"/>
                </a:moveTo>
                <a:lnTo>
                  <a:pt x="1650721" y="2726377"/>
                </a:lnTo>
                <a:lnTo>
                  <a:pt x="1650721" y="3330651"/>
                </a:lnTo>
                <a:lnTo>
                  <a:pt x="1339571" y="3330651"/>
                </a:lnTo>
                <a:close/>
                <a:moveTo>
                  <a:pt x="0" y="2164914"/>
                </a:moveTo>
                <a:lnTo>
                  <a:pt x="21347" y="2164914"/>
                </a:lnTo>
                <a:lnTo>
                  <a:pt x="28309" y="2199857"/>
                </a:lnTo>
                <a:cubicBezTo>
                  <a:pt x="202616" y="2813766"/>
                  <a:pt x="676961" y="3084012"/>
                  <a:pt x="1065581" y="3116035"/>
                </a:cubicBezTo>
                <a:lnTo>
                  <a:pt x="1199871" y="3116035"/>
                </a:lnTo>
                <a:lnTo>
                  <a:pt x="1199871" y="3504764"/>
                </a:lnTo>
                <a:lnTo>
                  <a:pt x="1790421" y="3504764"/>
                </a:lnTo>
                <a:lnTo>
                  <a:pt x="1790421" y="3116035"/>
                </a:lnTo>
                <a:lnTo>
                  <a:pt x="2456842" y="3116035"/>
                </a:lnTo>
                <a:lnTo>
                  <a:pt x="2482901" y="3116035"/>
                </a:lnTo>
                <a:lnTo>
                  <a:pt x="3149321" y="3116035"/>
                </a:lnTo>
                <a:lnTo>
                  <a:pt x="3149321" y="3504764"/>
                </a:lnTo>
                <a:lnTo>
                  <a:pt x="3739871" y="3504764"/>
                </a:lnTo>
                <a:lnTo>
                  <a:pt x="3739871" y="3116035"/>
                </a:lnTo>
                <a:lnTo>
                  <a:pt x="3874162" y="3116035"/>
                </a:lnTo>
                <a:cubicBezTo>
                  <a:pt x="4262782" y="3084012"/>
                  <a:pt x="4737127" y="2813766"/>
                  <a:pt x="4911434" y="2199857"/>
                </a:cubicBezTo>
                <a:lnTo>
                  <a:pt x="4918396" y="2164914"/>
                </a:lnTo>
                <a:lnTo>
                  <a:pt x="4939743" y="2164914"/>
                </a:lnTo>
                <a:lnTo>
                  <a:pt x="4939743" y="4256181"/>
                </a:lnTo>
                <a:cubicBezTo>
                  <a:pt x="4939743" y="4370744"/>
                  <a:pt x="4826486" y="4463615"/>
                  <a:pt x="4686776" y="4463615"/>
                </a:cubicBezTo>
                <a:lnTo>
                  <a:pt x="252967" y="4463615"/>
                </a:lnTo>
                <a:cubicBezTo>
                  <a:pt x="113257" y="4463615"/>
                  <a:pt x="0" y="4370744"/>
                  <a:pt x="0" y="4256181"/>
                </a:cubicBezTo>
                <a:close/>
                <a:moveTo>
                  <a:pt x="166421" y="884754"/>
                </a:moveTo>
                <a:lnTo>
                  <a:pt x="2456842" y="884754"/>
                </a:lnTo>
                <a:lnTo>
                  <a:pt x="2482901" y="884754"/>
                </a:lnTo>
                <a:lnTo>
                  <a:pt x="4773322" y="884754"/>
                </a:lnTo>
                <a:cubicBezTo>
                  <a:pt x="4875874" y="902534"/>
                  <a:pt x="4906990" y="972701"/>
                  <a:pt x="4928580" y="1042869"/>
                </a:cubicBezTo>
                <a:cubicBezTo>
                  <a:pt x="4933977" y="1321634"/>
                  <a:pt x="4958424" y="1481336"/>
                  <a:pt x="4911434" y="1702951"/>
                </a:cubicBezTo>
                <a:cubicBezTo>
                  <a:pt x="4737127" y="2451616"/>
                  <a:pt x="4262782" y="2781181"/>
                  <a:pt x="3874162" y="2820234"/>
                </a:cubicBezTo>
                <a:lnTo>
                  <a:pt x="3739871" y="2820234"/>
                </a:lnTo>
                <a:lnTo>
                  <a:pt x="3739871" y="2552264"/>
                </a:lnTo>
                <a:lnTo>
                  <a:pt x="3149321" y="2552264"/>
                </a:lnTo>
                <a:lnTo>
                  <a:pt x="3149321" y="2820234"/>
                </a:lnTo>
                <a:lnTo>
                  <a:pt x="2482901" y="2820234"/>
                </a:lnTo>
                <a:lnTo>
                  <a:pt x="2456842" y="2820234"/>
                </a:lnTo>
                <a:lnTo>
                  <a:pt x="1790421" y="2820234"/>
                </a:lnTo>
                <a:lnTo>
                  <a:pt x="1790421" y="2552264"/>
                </a:lnTo>
                <a:lnTo>
                  <a:pt x="1199871" y="2552264"/>
                </a:lnTo>
                <a:lnTo>
                  <a:pt x="1199871" y="2820234"/>
                </a:lnTo>
                <a:lnTo>
                  <a:pt x="1065581" y="2820234"/>
                </a:lnTo>
                <a:cubicBezTo>
                  <a:pt x="676961" y="2781181"/>
                  <a:pt x="202616" y="2451616"/>
                  <a:pt x="28309" y="1702951"/>
                </a:cubicBezTo>
                <a:cubicBezTo>
                  <a:pt x="-18681" y="1481336"/>
                  <a:pt x="5766" y="1321634"/>
                  <a:pt x="11163" y="1042869"/>
                </a:cubicBezTo>
                <a:cubicBezTo>
                  <a:pt x="32753" y="972701"/>
                  <a:pt x="63869" y="902534"/>
                  <a:pt x="166421" y="884754"/>
                </a:cubicBezTo>
                <a:close/>
                <a:moveTo>
                  <a:pt x="1655483" y="0"/>
                </a:moveTo>
                <a:lnTo>
                  <a:pt x="3284260" y="0"/>
                </a:lnTo>
                <a:cubicBezTo>
                  <a:pt x="3378689" y="0"/>
                  <a:pt x="3455240" y="76551"/>
                  <a:pt x="3455240" y="170981"/>
                </a:cubicBezTo>
                <a:lnTo>
                  <a:pt x="3455240" y="795854"/>
                </a:lnTo>
                <a:lnTo>
                  <a:pt x="3185276" y="795854"/>
                </a:lnTo>
                <a:lnTo>
                  <a:pt x="3185276" y="226770"/>
                </a:lnTo>
                <a:lnTo>
                  <a:pt x="1754467" y="226770"/>
                </a:lnTo>
                <a:lnTo>
                  <a:pt x="1754467" y="795854"/>
                </a:lnTo>
                <a:lnTo>
                  <a:pt x="1484503" y="795854"/>
                </a:lnTo>
                <a:lnTo>
                  <a:pt x="1484503" y="170981"/>
                </a:lnTo>
                <a:cubicBezTo>
                  <a:pt x="1484503" y="76551"/>
                  <a:pt x="1561054" y="0"/>
                  <a:pt x="1655483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41" dirty="0" err="1">
              <a:solidFill>
                <a:schemeClr val="tx1"/>
              </a:solidFill>
            </a:endParaRPr>
          </a:p>
        </p:txBody>
      </p:sp>
      <p:sp>
        <p:nvSpPr>
          <p:cNvPr id="70" name="Freeform 173">
            <a:extLst>
              <a:ext uri="{FF2B5EF4-FFF2-40B4-BE49-F238E27FC236}">
                <a16:creationId xmlns="" xmlns:a16="http://schemas.microsoft.com/office/drawing/2014/main" id="{361889E4-B976-428C-9BA7-4305ABC3FB57}"/>
              </a:ext>
            </a:extLst>
          </p:cNvPr>
          <p:cNvSpPr>
            <a:spLocks noEditPoints="1"/>
          </p:cNvSpPr>
          <p:nvPr/>
        </p:nvSpPr>
        <p:spPr bwMode="auto">
          <a:xfrm>
            <a:off x="3159402" y="5910924"/>
            <a:ext cx="270007" cy="348602"/>
          </a:xfrm>
          <a:custGeom>
            <a:avLst/>
            <a:gdLst>
              <a:gd name="T0" fmla="*/ 279 w 603"/>
              <a:gd name="T1" fmla="*/ 487 h 585"/>
              <a:gd name="T2" fmla="*/ 332 w 603"/>
              <a:gd name="T3" fmla="*/ 487 h 585"/>
              <a:gd name="T4" fmla="*/ 365 w 603"/>
              <a:gd name="T5" fmla="*/ 454 h 585"/>
              <a:gd name="T6" fmla="*/ 365 w 603"/>
              <a:gd name="T7" fmla="*/ 265 h 585"/>
              <a:gd name="T8" fmla="*/ 332 w 603"/>
              <a:gd name="T9" fmla="*/ 231 h 585"/>
              <a:gd name="T10" fmla="*/ 279 w 603"/>
              <a:gd name="T11" fmla="*/ 231 h 585"/>
              <a:gd name="T12" fmla="*/ 245 w 603"/>
              <a:gd name="T13" fmla="*/ 265 h 585"/>
              <a:gd name="T14" fmla="*/ 245 w 603"/>
              <a:gd name="T15" fmla="*/ 454 h 585"/>
              <a:gd name="T16" fmla="*/ 279 w 603"/>
              <a:gd name="T17" fmla="*/ 487 h 585"/>
              <a:gd name="T18" fmla="*/ 121 w 603"/>
              <a:gd name="T19" fmla="*/ 487 h 585"/>
              <a:gd name="T20" fmla="*/ 174 w 603"/>
              <a:gd name="T21" fmla="*/ 487 h 585"/>
              <a:gd name="T22" fmla="*/ 207 w 603"/>
              <a:gd name="T23" fmla="*/ 454 h 585"/>
              <a:gd name="T24" fmla="*/ 207 w 603"/>
              <a:gd name="T25" fmla="*/ 363 h 585"/>
              <a:gd name="T26" fmla="*/ 174 w 603"/>
              <a:gd name="T27" fmla="*/ 330 h 585"/>
              <a:gd name="T28" fmla="*/ 121 w 603"/>
              <a:gd name="T29" fmla="*/ 330 h 585"/>
              <a:gd name="T30" fmla="*/ 88 w 603"/>
              <a:gd name="T31" fmla="*/ 363 h 585"/>
              <a:gd name="T32" fmla="*/ 88 w 603"/>
              <a:gd name="T33" fmla="*/ 454 h 585"/>
              <a:gd name="T34" fmla="*/ 121 w 603"/>
              <a:gd name="T35" fmla="*/ 487 h 585"/>
              <a:gd name="T36" fmla="*/ 403 w 603"/>
              <a:gd name="T37" fmla="*/ 454 h 585"/>
              <a:gd name="T38" fmla="*/ 437 w 603"/>
              <a:gd name="T39" fmla="*/ 487 h 585"/>
              <a:gd name="T40" fmla="*/ 490 w 603"/>
              <a:gd name="T41" fmla="*/ 487 h 585"/>
              <a:gd name="T42" fmla="*/ 523 w 603"/>
              <a:gd name="T43" fmla="*/ 454 h 585"/>
              <a:gd name="T44" fmla="*/ 523 w 603"/>
              <a:gd name="T45" fmla="*/ 124 h 585"/>
              <a:gd name="T46" fmla="*/ 587 w 603"/>
              <a:gd name="T47" fmla="*/ 124 h 585"/>
              <a:gd name="T48" fmla="*/ 464 w 603"/>
              <a:gd name="T49" fmla="*/ 0 h 585"/>
              <a:gd name="T50" fmla="*/ 339 w 603"/>
              <a:gd name="T51" fmla="*/ 124 h 585"/>
              <a:gd name="T52" fmla="*/ 403 w 603"/>
              <a:gd name="T53" fmla="*/ 124 h 585"/>
              <a:gd name="T54" fmla="*/ 403 w 603"/>
              <a:gd name="T55" fmla="*/ 454 h 585"/>
              <a:gd name="T56" fmla="*/ 570 w 603"/>
              <a:gd name="T57" fmla="*/ 516 h 585"/>
              <a:gd name="T58" fmla="*/ 34 w 603"/>
              <a:gd name="T59" fmla="*/ 516 h 585"/>
              <a:gd name="T60" fmla="*/ 0 w 603"/>
              <a:gd name="T61" fmla="*/ 549 h 585"/>
              <a:gd name="T62" fmla="*/ 0 w 603"/>
              <a:gd name="T63" fmla="*/ 552 h 585"/>
              <a:gd name="T64" fmla="*/ 34 w 603"/>
              <a:gd name="T65" fmla="*/ 585 h 585"/>
              <a:gd name="T66" fmla="*/ 570 w 603"/>
              <a:gd name="T67" fmla="*/ 585 h 585"/>
              <a:gd name="T68" fmla="*/ 603 w 603"/>
              <a:gd name="T69" fmla="*/ 552 h 585"/>
              <a:gd name="T70" fmla="*/ 603 w 603"/>
              <a:gd name="T71" fmla="*/ 549 h 585"/>
              <a:gd name="T72" fmla="*/ 570 w 603"/>
              <a:gd name="T73" fmla="*/ 516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3" h="585">
                <a:moveTo>
                  <a:pt x="279" y="487"/>
                </a:moveTo>
                <a:cubicBezTo>
                  <a:pt x="332" y="487"/>
                  <a:pt x="332" y="487"/>
                  <a:pt x="332" y="487"/>
                </a:cubicBezTo>
                <a:cubicBezTo>
                  <a:pt x="350" y="487"/>
                  <a:pt x="365" y="472"/>
                  <a:pt x="365" y="454"/>
                </a:cubicBezTo>
                <a:cubicBezTo>
                  <a:pt x="365" y="265"/>
                  <a:pt x="365" y="265"/>
                  <a:pt x="365" y="265"/>
                </a:cubicBezTo>
                <a:cubicBezTo>
                  <a:pt x="365" y="246"/>
                  <a:pt x="350" y="231"/>
                  <a:pt x="332" y="231"/>
                </a:cubicBezTo>
                <a:cubicBezTo>
                  <a:pt x="279" y="231"/>
                  <a:pt x="279" y="231"/>
                  <a:pt x="279" y="231"/>
                </a:cubicBezTo>
                <a:cubicBezTo>
                  <a:pt x="260" y="231"/>
                  <a:pt x="245" y="246"/>
                  <a:pt x="245" y="265"/>
                </a:cubicBezTo>
                <a:cubicBezTo>
                  <a:pt x="245" y="454"/>
                  <a:pt x="245" y="454"/>
                  <a:pt x="245" y="454"/>
                </a:cubicBezTo>
                <a:cubicBezTo>
                  <a:pt x="245" y="472"/>
                  <a:pt x="260" y="487"/>
                  <a:pt x="279" y="487"/>
                </a:cubicBezTo>
                <a:close/>
                <a:moveTo>
                  <a:pt x="121" y="487"/>
                </a:moveTo>
                <a:cubicBezTo>
                  <a:pt x="174" y="487"/>
                  <a:pt x="174" y="487"/>
                  <a:pt x="174" y="487"/>
                </a:cubicBezTo>
                <a:cubicBezTo>
                  <a:pt x="192" y="487"/>
                  <a:pt x="207" y="472"/>
                  <a:pt x="207" y="454"/>
                </a:cubicBezTo>
                <a:cubicBezTo>
                  <a:pt x="207" y="363"/>
                  <a:pt x="207" y="363"/>
                  <a:pt x="207" y="363"/>
                </a:cubicBezTo>
                <a:cubicBezTo>
                  <a:pt x="207" y="345"/>
                  <a:pt x="192" y="330"/>
                  <a:pt x="174" y="330"/>
                </a:cubicBezTo>
                <a:cubicBezTo>
                  <a:pt x="121" y="330"/>
                  <a:pt x="121" y="330"/>
                  <a:pt x="121" y="330"/>
                </a:cubicBezTo>
                <a:cubicBezTo>
                  <a:pt x="102" y="330"/>
                  <a:pt x="88" y="345"/>
                  <a:pt x="88" y="363"/>
                </a:cubicBezTo>
                <a:cubicBezTo>
                  <a:pt x="88" y="454"/>
                  <a:pt x="88" y="454"/>
                  <a:pt x="88" y="454"/>
                </a:cubicBezTo>
                <a:cubicBezTo>
                  <a:pt x="88" y="472"/>
                  <a:pt x="102" y="487"/>
                  <a:pt x="121" y="487"/>
                </a:cubicBezTo>
                <a:close/>
                <a:moveTo>
                  <a:pt x="403" y="454"/>
                </a:moveTo>
                <a:cubicBezTo>
                  <a:pt x="403" y="472"/>
                  <a:pt x="418" y="487"/>
                  <a:pt x="437" y="487"/>
                </a:cubicBezTo>
                <a:cubicBezTo>
                  <a:pt x="490" y="487"/>
                  <a:pt x="490" y="487"/>
                  <a:pt x="490" y="487"/>
                </a:cubicBezTo>
                <a:cubicBezTo>
                  <a:pt x="508" y="487"/>
                  <a:pt x="523" y="472"/>
                  <a:pt x="523" y="45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87" y="124"/>
                  <a:pt x="587" y="124"/>
                  <a:pt x="587" y="124"/>
                </a:cubicBezTo>
                <a:cubicBezTo>
                  <a:pt x="464" y="0"/>
                  <a:pt x="464" y="0"/>
                  <a:pt x="464" y="0"/>
                </a:cubicBezTo>
                <a:cubicBezTo>
                  <a:pt x="339" y="124"/>
                  <a:pt x="339" y="124"/>
                  <a:pt x="339" y="124"/>
                </a:cubicBezTo>
                <a:cubicBezTo>
                  <a:pt x="403" y="124"/>
                  <a:pt x="403" y="124"/>
                  <a:pt x="403" y="124"/>
                </a:cubicBezTo>
                <a:lnTo>
                  <a:pt x="403" y="454"/>
                </a:lnTo>
                <a:close/>
                <a:moveTo>
                  <a:pt x="570" y="516"/>
                </a:moveTo>
                <a:cubicBezTo>
                  <a:pt x="34" y="516"/>
                  <a:pt x="34" y="516"/>
                  <a:pt x="34" y="516"/>
                </a:cubicBezTo>
                <a:cubicBezTo>
                  <a:pt x="15" y="516"/>
                  <a:pt x="0" y="531"/>
                  <a:pt x="0" y="549"/>
                </a:cubicBezTo>
                <a:cubicBezTo>
                  <a:pt x="0" y="552"/>
                  <a:pt x="0" y="552"/>
                  <a:pt x="0" y="552"/>
                </a:cubicBezTo>
                <a:cubicBezTo>
                  <a:pt x="0" y="570"/>
                  <a:pt x="15" y="585"/>
                  <a:pt x="34" y="585"/>
                </a:cubicBezTo>
                <a:cubicBezTo>
                  <a:pt x="570" y="585"/>
                  <a:pt x="570" y="585"/>
                  <a:pt x="570" y="585"/>
                </a:cubicBezTo>
                <a:cubicBezTo>
                  <a:pt x="588" y="585"/>
                  <a:pt x="603" y="570"/>
                  <a:pt x="603" y="552"/>
                </a:cubicBezTo>
                <a:cubicBezTo>
                  <a:pt x="603" y="549"/>
                  <a:pt x="603" y="549"/>
                  <a:pt x="603" y="549"/>
                </a:cubicBezTo>
                <a:cubicBezTo>
                  <a:pt x="603" y="531"/>
                  <a:pt x="588" y="516"/>
                  <a:pt x="570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3297" tIns="46649" rIns="93297" bIns="46649" numCol="1" anchor="t" anchorCtr="0" compatLnSpc="1">
            <a:prstTxWarp prst="textNoShape">
              <a:avLst/>
            </a:prstTxWarp>
          </a:bodyPr>
          <a:lstStyle/>
          <a:p>
            <a:endParaRPr lang="de-DE" sz="1837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4AAEDF58-5928-487A-8EA4-BA5AC491A32C}"/>
              </a:ext>
            </a:extLst>
          </p:cNvPr>
          <p:cNvGrpSpPr/>
          <p:nvPr/>
        </p:nvGrpSpPr>
        <p:grpSpPr>
          <a:xfrm>
            <a:off x="538143" y="5991052"/>
            <a:ext cx="199263" cy="264546"/>
            <a:chOff x="726565" y="2786910"/>
            <a:chExt cx="519255" cy="517167"/>
          </a:xfrm>
          <a:solidFill>
            <a:schemeClr val="bg1"/>
          </a:solidFill>
        </p:grpSpPr>
        <p:sp>
          <p:nvSpPr>
            <p:cNvPr id="72" name="Freeform 17">
              <a:extLst>
                <a:ext uri="{FF2B5EF4-FFF2-40B4-BE49-F238E27FC236}">
                  <a16:creationId xmlns="" xmlns:a16="http://schemas.microsoft.com/office/drawing/2014/main" id="{34C09999-3F11-4AFF-8802-BD65C4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999" y="2841238"/>
              <a:ext cx="135821" cy="284180"/>
            </a:xfrm>
            <a:custGeom>
              <a:avLst/>
              <a:gdLst>
                <a:gd name="T0" fmla="*/ 15 w 55"/>
                <a:gd name="T1" fmla="*/ 0 h 115"/>
                <a:gd name="T2" fmla="*/ 0 w 55"/>
                <a:gd name="T3" fmla="*/ 22 h 115"/>
                <a:gd name="T4" fmla="*/ 28 w 55"/>
                <a:gd name="T5" fmla="*/ 82 h 115"/>
                <a:gd name="T6" fmla="*/ 25 w 55"/>
                <a:gd name="T7" fmla="*/ 105 h 115"/>
                <a:gd name="T8" fmla="*/ 50 w 55"/>
                <a:gd name="T9" fmla="*/ 115 h 115"/>
                <a:gd name="T10" fmla="*/ 55 w 55"/>
                <a:gd name="T11" fmla="*/ 82 h 115"/>
                <a:gd name="T12" fmla="*/ 15 w 5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5">
                  <a:moveTo>
                    <a:pt x="15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17" y="36"/>
                    <a:pt x="28" y="58"/>
                    <a:pt x="28" y="82"/>
                  </a:cubicBezTo>
                  <a:cubicBezTo>
                    <a:pt x="28" y="90"/>
                    <a:pt x="27" y="98"/>
                    <a:pt x="25" y="10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3" y="105"/>
                    <a:pt x="55" y="94"/>
                    <a:pt x="55" y="82"/>
                  </a:cubicBezTo>
                  <a:cubicBezTo>
                    <a:pt x="55" y="49"/>
                    <a:pt x="39" y="19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ACBE2275-C781-4889-BB97-42557A51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65" y="2786910"/>
              <a:ext cx="494181" cy="517167"/>
            </a:xfrm>
            <a:custGeom>
              <a:avLst/>
              <a:gdLst>
                <a:gd name="T0" fmla="*/ 176 w 200"/>
                <a:gd name="T1" fmla="*/ 138 h 209"/>
                <a:gd name="T2" fmla="*/ 105 w 200"/>
                <a:gd name="T3" fmla="*/ 183 h 209"/>
                <a:gd name="T4" fmla="*/ 27 w 200"/>
                <a:gd name="T5" fmla="*/ 104 h 209"/>
                <a:gd name="T6" fmla="*/ 99 w 200"/>
                <a:gd name="T7" fmla="*/ 26 h 209"/>
                <a:gd name="T8" fmla="*/ 99 w 200"/>
                <a:gd name="T9" fmla="*/ 0 h 209"/>
                <a:gd name="T10" fmla="*/ 0 w 200"/>
                <a:gd name="T11" fmla="*/ 104 h 209"/>
                <a:gd name="T12" fmla="*/ 105 w 200"/>
                <a:gd name="T13" fmla="*/ 209 h 209"/>
                <a:gd name="T14" fmla="*/ 200 w 200"/>
                <a:gd name="T15" fmla="*/ 148 h 209"/>
                <a:gd name="T16" fmla="*/ 176 w 200"/>
                <a:gd name="T17" fmla="*/ 1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9">
                  <a:moveTo>
                    <a:pt x="176" y="138"/>
                  </a:moveTo>
                  <a:cubicBezTo>
                    <a:pt x="163" y="165"/>
                    <a:pt x="136" y="183"/>
                    <a:pt x="105" y="183"/>
                  </a:cubicBezTo>
                  <a:cubicBezTo>
                    <a:pt x="62" y="183"/>
                    <a:pt x="27" y="148"/>
                    <a:pt x="27" y="104"/>
                  </a:cubicBezTo>
                  <a:cubicBezTo>
                    <a:pt x="27" y="63"/>
                    <a:pt x="59" y="29"/>
                    <a:pt x="99" y="2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3"/>
                    <a:pt x="0" y="48"/>
                    <a:pt x="0" y="104"/>
                  </a:cubicBezTo>
                  <a:cubicBezTo>
                    <a:pt x="0" y="162"/>
                    <a:pt x="47" y="209"/>
                    <a:pt x="105" y="209"/>
                  </a:cubicBezTo>
                  <a:cubicBezTo>
                    <a:pt x="147" y="209"/>
                    <a:pt x="184" y="184"/>
                    <a:pt x="200" y="148"/>
                  </a:cubicBezTo>
                  <a:lnTo>
                    <a:pt x="1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4" name="Freeform 19">
              <a:extLst>
                <a:ext uri="{FF2B5EF4-FFF2-40B4-BE49-F238E27FC236}">
                  <a16:creationId xmlns="" xmlns:a16="http://schemas.microsoft.com/office/drawing/2014/main" id="{1B82575F-2902-4DD5-A73A-A6035CF1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97" y="2786910"/>
              <a:ext cx="121195" cy="90896"/>
            </a:xfrm>
            <a:custGeom>
              <a:avLst/>
              <a:gdLst>
                <a:gd name="T0" fmla="*/ 0 w 49"/>
                <a:gd name="T1" fmla="*/ 0 h 37"/>
                <a:gd name="T2" fmla="*/ 0 w 49"/>
                <a:gd name="T3" fmla="*/ 26 h 37"/>
                <a:gd name="T4" fmla="*/ 34 w 49"/>
                <a:gd name="T5" fmla="*/ 37 h 37"/>
                <a:gd name="T6" fmla="*/ 49 w 49"/>
                <a:gd name="T7" fmla="*/ 15 h 37"/>
                <a:gd name="T8" fmla="*/ 0 w 4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2" y="27"/>
                    <a:pt x="24" y="31"/>
                    <a:pt x="34" y="3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5" y="6"/>
                    <a:pt x="18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5" name="Freeform 20">
              <a:extLst>
                <a:ext uri="{FF2B5EF4-FFF2-40B4-BE49-F238E27FC236}">
                  <a16:creationId xmlns="" xmlns:a16="http://schemas.microsoft.com/office/drawing/2014/main" id="{6188896E-56DA-497B-9E0C-07C49B1B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85" y="2930044"/>
              <a:ext cx="57463" cy="235076"/>
            </a:xfrm>
            <a:custGeom>
              <a:avLst/>
              <a:gdLst>
                <a:gd name="T0" fmla="*/ 23 w 23"/>
                <a:gd name="T1" fmla="*/ 91 h 95"/>
                <a:gd name="T2" fmla="*/ 18 w 23"/>
                <a:gd name="T3" fmla="*/ 95 h 95"/>
                <a:gd name="T4" fmla="*/ 5 w 23"/>
                <a:gd name="T5" fmla="*/ 95 h 95"/>
                <a:gd name="T6" fmla="*/ 0 w 23"/>
                <a:gd name="T7" fmla="*/ 91 h 95"/>
                <a:gd name="T8" fmla="*/ 0 w 23"/>
                <a:gd name="T9" fmla="*/ 5 h 95"/>
                <a:gd name="T10" fmla="*/ 5 w 23"/>
                <a:gd name="T11" fmla="*/ 0 h 95"/>
                <a:gd name="T12" fmla="*/ 18 w 23"/>
                <a:gd name="T13" fmla="*/ 0 h 95"/>
                <a:gd name="T14" fmla="*/ 23 w 23"/>
                <a:gd name="T15" fmla="*/ 5 h 95"/>
                <a:gd name="T16" fmla="*/ 23 w 23"/>
                <a:gd name="T17" fmla="*/ 9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5">
                  <a:moveTo>
                    <a:pt x="23" y="91"/>
                  </a:moveTo>
                  <a:cubicBezTo>
                    <a:pt x="23" y="93"/>
                    <a:pt x="21" y="95"/>
                    <a:pt x="18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5"/>
                  </a:cubicBezTo>
                  <a:lnTo>
                    <a:pt x="2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6" name="Freeform 21">
              <a:extLst>
                <a:ext uri="{FF2B5EF4-FFF2-40B4-BE49-F238E27FC236}">
                  <a16:creationId xmlns="" xmlns:a16="http://schemas.microsoft.com/office/drawing/2014/main" id="{0B95D1C6-A0B0-4C46-9E07-D9754A0E7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06" y="2991687"/>
              <a:ext cx="54329" cy="173434"/>
            </a:xfrm>
            <a:custGeom>
              <a:avLst/>
              <a:gdLst>
                <a:gd name="T0" fmla="*/ 22 w 22"/>
                <a:gd name="T1" fmla="*/ 66 h 70"/>
                <a:gd name="T2" fmla="*/ 18 w 22"/>
                <a:gd name="T3" fmla="*/ 70 h 70"/>
                <a:gd name="T4" fmla="*/ 4 w 22"/>
                <a:gd name="T5" fmla="*/ 70 h 70"/>
                <a:gd name="T6" fmla="*/ 0 w 22"/>
                <a:gd name="T7" fmla="*/ 66 h 70"/>
                <a:gd name="T8" fmla="*/ 0 w 22"/>
                <a:gd name="T9" fmla="*/ 5 h 70"/>
                <a:gd name="T10" fmla="*/ 4 w 22"/>
                <a:gd name="T11" fmla="*/ 0 h 70"/>
                <a:gd name="T12" fmla="*/ 18 w 22"/>
                <a:gd name="T13" fmla="*/ 0 h 70"/>
                <a:gd name="T14" fmla="*/ 22 w 22"/>
                <a:gd name="T15" fmla="*/ 5 h 70"/>
                <a:gd name="T16" fmla="*/ 22 w 22"/>
                <a:gd name="T17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70">
                  <a:moveTo>
                    <a:pt x="22" y="66"/>
                  </a:moveTo>
                  <a:cubicBezTo>
                    <a:pt x="22" y="68"/>
                    <a:pt x="20" y="70"/>
                    <a:pt x="18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2" y="70"/>
                    <a:pt x="0" y="68"/>
                    <a:pt x="0" y="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5"/>
                  </a:cubicBezTo>
                  <a:lnTo>
                    <a:pt x="2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  <p:sp>
          <p:nvSpPr>
            <p:cNvPr id="77" name="Freeform 22">
              <a:extLst>
                <a:ext uri="{FF2B5EF4-FFF2-40B4-BE49-F238E27FC236}">
                  <a16:creationId xmlns="" xmlns:a16="http://schemas.microsoft.com/office/drawing/2014/main" id="{26FFD61C-9173-4FF7-991C-86B417525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37" y="3056462"/>
              <a:ext cx="56418" cy="108657"/>
            </a:xfrm>
            <a:custGeom>
              <a:avLst/>
              <a:gdLst>
                <a:gd name="T0" fmla="*/ 23 w 23"/>
                <a:gd name="T1" fmla="*/ 40 h 44"/>
                <a:gd name="T2" fmla="*/ 18 w 23"/>
                <a:gd name="T3" fmla="*/ 44 h 44"/>
                <a:gd name="T4" fmla="*/ 5 w 23"/>
                <a:gd name="T5" fmla="*/ 44 h 44"/>
                <a:gd name="T6" fmla="*/ 0 w 23"/>
                <a:gd name="T7" fmla="*/ 40 h 44"/>
                <a:gd name="T8" fmla="*/ 0 w 23"/>
                <a:gd name="T9" fmla="*/ 4 h 44"/>
                <a:gd name="T10" fmla="*/ 5 w 23"/>
                <a:gd name="T11" fmla="*/ 0 h 44"/>
                <a:gd name="T12" fmla="*/ 18 w 23"/>
                <a:gd name="T13" fmla="*/ 0 h 44"/>
                <a:gd name="T14" fmla="*/ 23 w 23"/>
                <a:gd name="T15" fmla="*/ 4 h 44"/>
                <a:gd name="T16" fmla="*/ 23 w 23"/>
                <a:gd name="T1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4">
                  <a:moveTo>
                    <a:pt x="23" y="40"/>
                  </a:moveTo>
                  <a:cubicBezTo>
                    <a:pt x="23" y="42"/>
                    <a:pt x="21" y="44"/>
                    <a:pt x="18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lnTo>
                    <a:pt x="2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97" tIns="46649" rIns="93297" bIns="46649" numCol="1" anchor="t" anchorCtr="0" compatLnSpc="1">
              <a:prstTxWarp prst="textNoShape">
                <a:avLst/>
              </a:prstTxWarp>
            </a:bodyPr>
            <a:lstStyle/>
            <a:p>
              <a:endParaRPr lang="en-US" sz="1837"/>
            </a:p>
          </p:txBody>
        </p:sp>
      </p:grpSp>
      <p:sp>
        <p:nvSpPr>
          <p:cNvPr id="78" name="Freeform 16">
            <a:extLst>
              <a:ext uri="{FF2B5EF4-FFF2-40B4-BE49-F238E27FC236}">
                <a16:creationId xmlns="" xmlns:a16="http://schemas.microsoft.com/office/drawing/2014/main" id="{65CC3409-7BA7-4904-801B-B3CD3B7BCAAC}"/>
              </a:ext>
            </a:extLst>
          </p:cNvPr>
          <p:cNvSpPr>
            <a:spLocks noEditPoints="1"/>
          </p:cNvSpPr>
          <p:nvPr/>
        </p:nvSpPr>
        <p:spPr bwMode="auto">
          <a:xfrm>
            <a:off x="3664808" y="5920461"/>
            <a:ext cx="247210" cy="329528"/>
          </a:xfrm>
          <a:custGeom>
            <a:avLst/>
            <a:gdLst>
              <a:gd name="T0" fmla="*/ 302 w 603"/>
              <a:gd name="T1" fmla="*/ 604 h 604"/>
              <a:gd name="T2" fmla="*/ 376 w 603"/>
              <a:gd name="T3" fmla="*/ 576 h 604"/>
              <a:gd name="T4" fmla="*/ 401 w 603"/>
              <a:gd name="T5" fmla="*/ 572 h 604"/>
              <a:gd name="T6" fmla="*/ 407 w 603"/>
              <a:gd name="T7" fmla="*/ 569 h 604"/>
              <a:gd name="T8" fmla="*/ 350 w 603"/>
              <a:gd name="T9" fmla="*/ 462 h 604"/>
              <a:gd name="T10" fmla="*/ 493 w 603"/>
              <a:gd name="T11" fmla="*/ 512 h 604"/>
              <a:gd name="T12" fmla="*/ 509 w 603"/>
              <a:gd name="T13" fmla="*/ 501 h 604"/>
              <a:gd name="T14" fmla="*/ 494 w 603"/>
              <a:gd name="T15" fmla="*/ 268 h 604"/>
              <a:gd name="T16" fmla="*/ 574 w 603"/>
              <a:gd name="T17" fmla="*/ 390 h 604"/>
              <a:gd name="T18" fmla="*/ 512 w 603"/>
              <a:gd name="T19" fmla="*/ 231 h 604"/>
              <a:gd name="T20" fmla="*/ 585 w 603"/>
              <a:gd name="T21" fmla="*/ 270 h 604"/>
              <a:gd name="T22" fmla="*/ 531 w 603"/>
              <a:gd name="T23" fmla="*/ 212 h 604"/>
              <a:gd name="T24" fmla="*/ 546 w 603"/>
              <a:gd name="T25" fmla="*/ 157 h 604"/>
              <a:gd name="T26" fmla="*/ 512 w 603"/>
              <a:gd name="T27" fmla="*/ 193 h 604"/>
              <a:gd name="T28" fmla="*/ 438 w 603"/>
              <a:gd name="T29" fmla="*/ 154 h 604"/>
              <a:gd name="T30" fmla="*/ 485 w 603"/>
              <a:gd name="T31" fmla="*/ 85 h 604"/>
              <a:gd name="T32" fmla="*/ 411 w 603"/>
              <a:gd name="T33" fmla="*/ 107 h 604"/>
              <a:gd name="T34" fmla="*/ 305 w 603"/>
              <a:gd name="T35" fmla="*/ 20 h 604"/>
              <a:gd name="T36" fmla="*/ 263 w 603"/>
              <a:gd name="T37" fmla="*/ 21 h 604"/>
              <a:gd name="T38" fmla="*/ 188 w 603"/>
              <a:gd name="T39" fmla="*/ 77 h 604"/>
              <a:gd name="T40" fmla="*/ 168 w 603"/>
              <a:gd name="T41" fmla="*/ 50 h 604"/>
              <a:gd name="T42" fmla="*/ 118 w 603"/>
              <a:gd name="T43" fmla="*/ 83 h 604"/>
              <a:gd name="T44" fmla="*/ 163 w 603"/>
              <a:gd name="T45" fmla="*/ 99 h 604"/>
              <a:gd name="T46" fmla="*/ 75 w 603"/>
              <a:gd name="T47" fmla="*/ 211 h 604"/>
              <a:gd name="T48" fmla="*/ 68 w 603"/>
              <a:gd name="T49" fmla="*/ 150 h 604"/>
              <a:gd name="T50" fmla="*/ 50 w 603"/>
              <a:gd name="T51" fmla="*/ 165 h 604"/>
              <a:gd name="T52" fmla="*/ 35 w 603"/>
              <a:gd name="T53" fmla="*/ 196 h 604"/>
              <a:gd name="T54" fmla="*/ 38 w 603"/>
              <a:gd name="T55" fmla="*/ 305 h 604"/>
              <a:gd name="T56" fmla="*/ 27 w 603"/>
              <a:gd name="T57" fmla="*/ 387 h 604"/>
              <a:gd name="T58" fmla="*/ 53 w 603"/>
              <a:gd name="T59" fmla="*/ 405 h 604"/>
              <a:gd name="T60" fmla="*/ 46 w 603"/>
              <a:gd name="T61" fmla="*/ 435 h 604"/>
              <a:gd name="T62" fmla="*/ 91 w 603"/>
              <a:gd name="T63" fmla="*/ 499 h 604"/>
              <a:gd name="T64" fmla="*/ 107 w 603"/>
              <a:gd name="T65" fmla="*/ 505 h 604"/>
              <a:gd name="T66" fmla="*/ 86 w 603"/>
              <a:gd name="T67" fmla="*/ 393 h 604"/>
              <a:gd name="T68" fmla="*/ 290 w 603"/>
              <a:gd name="T69" fmla="*/ 402 h 604"/>
              <a:gd name="T70" fmla="*/ 244 w 603"/>
              <a:gd name="T71" fmla="*/ 571 h 604"/>
              <a:gd name="T72" fmla="*/ 336 w 603"/>
              <a:gd name="T73" fmla="*/ 450 h 604"/>
              <a:gd name="T74" fmla="*/ 336 w 603"/>
              <a:gd name="T75" fmla="*/ 450 h 604"/>
              <a:gd name="T76" fmla="*/ 260 w 603"/>
              <a:gd name="T77" fmla="*/ 236 h 604"/>
              <a:gd name="T78" fmla="*/ 420 w 603"/>
              <a:gd name="T79" fmla="*/ 172 h 604"/>
              <a:gd name="T80" fmla="*/ 477 w 603"/>
              <a:gd name="T81" fmla="*/ 255 h 604"/>
              <a:gd name="T82" fmla="*/ 71 w 603"/>
              <a:gd name="T83" fmla="*/ 378 h 604"/>
              <a:gd name="T84" fmla="*/ 79 w 603"/>
              <a:gd name="T85" fmla="*/ 257 h 604"/>
              <a:gd name="T86" fmla="*/ 75 w 603"/>
              <a:gd name="T87" fmla="*/ 380 h 604"/>
              <a:gd name="T88" fmla="*/ 221 w 603"/>
              <a:gd name="T89" fmla="*/ 267 h 604"/>
              <a:gd name="T90" fmla="*/ 97 w 603"/>
              <a:gd name="T91" fmla="*/ 218 h 604"/>
              <a:gd name="T92" fmla="*/ 175 w 603"/>
              <a:gd name="T93" fmla="*/ 280 h 604"/>
              <a:gd name="T94" fmla="*/ 57 w 603"/>
              <a:gd name="T95" fmla="*/ 217 h 604"/>
              <a:gd name="T96" fmla="*/ 492 w 603"/>
              <a:gd name="T97" fmla="*/ 230 h 604"/>
              <a:gd name="T98" fmla="*/ 499 w 603"/>
              <a:gd name="T99" fmla="*/ 218 h 604"/>
              <a:gd name="T100" fmla="*/ 201 w 603"/>
              <a:gd name="T101" fmla="*/ 122 h 604"/>
              <a:gd name="T102" fmla="*/ 409 w 603"/>
              <a:gd name="T103" fmla="*/ 148 h 604"/>
              <a:gd name="T104" fmla="*/ 409 w 603"/>
              <a:gd name="T105" fmla="*/ 148 h 604"/>
              <a:gd name="T106" fmla="*/ 281 w 603"/>
              <a:gd name="T107" fmla="*/ 44 h 604"/>
              <a:gd name="T108" fmla="*/ 383 w 603"/>
              <a:gd name="T109" fmla="*/ 125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03" h="604">
                <a:moveTo>
                  <a:pt x="302" y="604"/>
                </a:moveTo>
                <a:cubicBezTo>
                  <a:pt x="135" y="604"/>
                  <a:pt x="0" y="469"/>
                  <a:pt x="0" y="302"/>
                </a:cubicBezTo>
                <a:cubicBezTo>
                  <a:pt x="0" y="136"/>
                  <a:pt x="135" y="0"/>
                  <a:pt x="302" y="0"/>
                </a:cubicBezTo>
                <a:cubicBezTo>
                  <a:pt x="468" y="0"/>
                  <a:pt x="603" y="136"/>
                  <a:pt x="603" y="302"/>
                </a:cubicBezTo>
                <a:cubicBezTo>
                  <a:pt x="603" y="469"/>
                  <a:pt x="468" y="604"/>
                  <a:pt x="302" y="604"/>
                </a:cubicBezTo>
                <a:close/>
                <a:moveTo>
                  <a:pt x="220" y="571"/>
                </a:moveTo>
                <a:cubicBezTo>
                  <a:pt x="219" y="571"/>
                  <a:pt x="218" y="573"/>
                  <a:pt x="218" y="574"/>
                </a:cubicBezTo>
                <a:cubicBezTo>
                  <a:pt x="218" y="581"/>
                  <a:pt x="228" y="584"/>
                  <a:pt x="250" y="585"/>
                </a:cubicBezTo>
                <a:cubicBezTo>
                  <a:pt x="257" y="586"/>
                  <a:pt x="265" y="586"/>
                  <a:pt x="273" y="586"/>
                </a:cubicBezTo>
                <a:cubicBezTo>
                  <a:pt x="305" y="586"/>
                  <a:pt x="340" y="583"/>
                  <a:pt x="376" y="576"/>
                </a:cubicBezTo>
                <a:cubicBezTo>
                  <a:pt x="376" y="576"/>
                  <a:pt x="377" y="577"/>
                  <a:pt x="377" y="577"/>
                </a:cubicBezTo>
                <a:cubicBezTo>
                  <a:pt x="379" y="579"/>
                  <a:pt x="379" y="579"/>
                  <a:pt x="379" y="579"/>
                </a:cubicBezTo>
                <a:cubicBezTo>
                  <a:pt x="381" y="578"/>
                  <a:pt x="381" y="578"/>
                  <a:pt x="381" y="578"/>
                </a:cubicBezTo>
                <a:cubicBezTo>
                  <a:pt x="386" y="577"/>
                  <a:pt x="391" y="575"/>
                  <a:pt x="396" y="574"/>
                </a:cubicBezTo>
                <a:cubicBezTo>
                  <a:pt x="398" y="573"/>
                  <a:pt x="399" y="573"/>
                  <a:pt x="401" y="572"/>
                </a:cubicBezTo>
                <a:cubicBezTo>
                  <a:pt x="403" y="571"/>
                  <a:pt x="403" y="571"/>
                  <a:pt x="403" y="571"/>
                </a:cubicBezTo>
                <a:cubicBezTo>
                  <a:pt x="404" y="571"/>
                  <a:pt x="404" y="571"/>
                  <a:pt x="404" y="571"/>
                </a:cubicBezTo>
                <a:cubicBezTo>
                  <a:pt x="406" y="570"/>
                  <a:pt x="406" y="570"/>
                  <a:pt x="406" y="570"/>
                </a:cubicBezTo>
                <a:cubicBezTo>
                  <a:pt x="406" y="569"/>
                  <a:pt x="406" y="569"/>
                  <a:pt x="406" y="569"/>
                </a:cubicBezTo>
                <a:cubicBezTo>
                  <a:pt x="407" y="569"/>
                  <a:pt x="407" y="569"/>
                  <a:pt x="407" y="569"/>
                </a:cubicBezTo>
                <a:cubicBezTo>
                  <a:pt x="406" y="567"/>
                  <a:pt x="406" y="567"/>
                  <a:pt x="406" y="567"/>
                </a:cubicBezTo>
                <a:cubicBezTo>
                  <a:pt x="406" y="566"/>
                  <a:pt x="406" y="566"/>
                  <a:pt x="406" y="566"/>
                </a:cubicBezTo>
                <a:cubicBezTo>
                  <a:pt x="405" y="563"/>
                  <a:pt x="398" y="558"/>
                  <a:pt x="392" y="558"/>
                </a:cubicBezTo>
                <a:cubicBezTo>
                  <a:pt x="384" y="546"/>
                  <a:pt x="370" y="523"/>
                  <a:pt x="349" y="481"/>
                </a:cubicBezTo>
                <a:cubicBezTo>
                  <a:pt x="353" y="475"/>
                  <a:pt x="353" y="468"/>
                  <a:pt x="350" y="462"/>
                </a:cubicBezTo>
                <a:cubicBezTo>
                  <a:pt x="354" y="457"/>
                  <a:pt x="354" y="457"/>
                  <a:pt x="354" y="457"/>
                </a:cubicBezTo>
                <a:cubicBezTo>
                  <a:pt x="357" y="459"/>
                  <a:pt x="361" y="460"/>
                  <a:pt x="365" y="460"/>
                </a:cubicBezTo>
                <a:cubicBezTo>
                  <a:pt x="369" y="460"/>
                  <a:pt x="374" y="458"/>
                  <a:pt x="377" y="456"/>
                </a:cubicBezTo>
                <a:cubicBezTo>
                  <a:pt x="377" y="456"/>
                  <a:pt x="377" y="456"/>
                  <a:pt x="378" y="456"/>
                </a:cubicBezTo>
                <a:cubicBezTo>
                  <a:pt x="432" y="486"/>
                  <a:pt x="471" y="503"/>
                  <a:pt x="493" y="512"/>
                </a:cubicBezTo>
                <a:cubicBezTo>
                  <a:pt x="494" y="512"/>
                  <a:pt x="494" y="512"/>
                  <a:pt x="494" y="512"/>
                </a:cubicBezTo>
                <a:cubicBezTo>
                  <a:pt x="496" y="513"/>
                  <a:pt x="496" y="513"/>
                  <a:pt x="496" y="513"/>
                </a:cubicBezTo>
                <a:cubicBezTo>
                  <a:pt x="497" y="512"/>
                  <a:pt x="497" y="512"/>
                  <a:pt x="497" y="512"/>
                </a:cubicBezTo>
                <a:cubicBezTo>
                  <a:pt x="500" y="510"/>
                  <a:pt x="502" y="507"/>
                  <a:pt x="504" y="505"/>
                </a:cubicBezTo>
                <a:cubicBezTo>
                  <a:pt x="509" y="501"/>
                  <a:pt x="509" y="501"/>
                  <a:pt x="509" y="501"/>
                </a:cubicBezTo>
                <a:cubicBezTo>
                  <a:pt x="503" y="498"/>
                  <a:pt x="503" y="498"/>
                  <a:pt x="503" y="498"/>
                </a:cubicBezTo>
                <a:cubicBezTo>
                  <a:pt x="480" y="489"/>
                  <a:pt x="441" y="471"/>
                  <a:pt x="386" y="439"/>
                </a:cubicBezTo>
                <a:cubicBezTo>
                  <a:pt x="386" y="433"/>
                  <a:pt x="385" y="428"/>
                  <a:pt x="382" y="424"/>
                </a:cubicBezTo>
                <a:cubicBezTo>
                  <a:pt x="421" y="375"/>
                  <a:pt x="462" y="317"/>
                  <a:pt x="491" y="268"/>
                </a:cubicBezTo>
                <a:cubicBezTo>
                  <a:pt x="492" y="268"/>
                  <a:pt x="493" y="268"/>
                  <a:pt x="494" y="268"/>
                </a:cubicBezTo>
                <a:cubicBezTo>
                  <a:pt x="522" y="315"/>
                  <a:pt x="546" y="363"/>
                  <a:pt x="561" y="404"/>
                </a:cubicBezTo>
                <a:cubicBezTo>
                  <a:pt x="565" y="414"/>
                  <a:pt x="565" y="414"/>
                  <a:pt x="565" y="414"/>
                </a:cubicBezTo>
                <a:cubicBezTo>
                  <a:pt x="569" y="404"/>
                  <a:pt x="569" y="404"/>
                  <a:pt x="569" y="404"/>
                </a:cubicBezTo>
                <a:cubicBezTo>
                  <a:pt x="570" y="400"/>
                  <a:pt x="572" y="396"/>
                  <a:pt x="573" y="392"/>
                </a:cubicBezTo>
                <a:cubicBezTo>
                  <a:pt x="574" y="390"/>
                  <a:pt x="574" y="390"/>
                  <a:pt x="574" y="390"/>
                </a:cubicBezTo>
                <a:cubicBezTo>
                  <a:pt x="573" y="389"/>
                  <a:pt x="573" y="389"/>
                  <a:pt x="573" y="389"/>
                </a:cubicBezTo>
                <a:cubicBezTo>
                  <a:pt x="562" y="361"/>
                  <a:pt x="543" y="316"/>
                  <a:pt x="509" y="259"/>
                </a:cubicBezTo>
                <a:cubicBezTo>
                  <a:pt x="511" y="254"/>
                  <a:pt x="511" y="248"/>
                  <a:pt x="508" y="242"/>
                </a:cubicBezTo>
                <a:cubicBezTo>
                  <a:pt x="508" y="242"/>
                  <a:pt x="507" y="241"/>
                  <a:pt x="507" y="241"/>
                </a:cubicBezTo>
                <a:cubicBezTo>
                  <a:pt x="509" y="237"/>
                  <a:pt x="511" y="234"/>
                  <a:pt x="512" y="231"/>
                </a:cubicBezTo>
                <a:cubicBezTo>
                  <a:pt x="514" y="231"/>
                  <a:pt x="515" y="231"/>
                  <a:pt x="516" y="231"/>
                </a:cubicBezTo>
                <a:cubicBezTo>
                  <a:pt x="518" y="231"/>
                  <a:pt x="520" y="231"/>
                  <a:pt x="522" y="230"/>
                </a:cubicBezTo>
                <a:cubicBezTo>
                  <a:pt x="523" y="230"/>
                  <a:pt x="524" y="229"/>
                  <a:pt x="525" y="228"/>
                </a:cubicBezTo>
                <a:cubicBezTo>
                  <a:pt x="544" y="240"/>
                  <a:pt x="561" y="252"/>
                  <a:pt x="577" y="264"/>
                </a:cubicBezTo>
                <a:cubicBezTo>
                  <a:pt x="585" y="270"/>
                  <a:pt x="585" y="270"/>
                  <a:pt x="585" y="270"/>
                </a:cubicBezTo>
                <a:cubicBezTo>
                  <a:pt x="584" y="260"/>
                  <a:pt x="584" y="260"/>
                  <a:pt x="584" y="260"/>
                </a:cubicBezTo>
                <a:cubicBezTo>
                  <a:pt x="583" y="256"/>
                  <a:pt x="582" y="253"/>
                  <a:pt x="582" y="249"/>
                </a:cubicBezTo>
                <a:cubicBezTo>
                  <a:pt x="581" y="248"/>
                  <a:pt x="581" y="248"/>
                  <a:pt x="581" y="248"/>
                </a:cubicBezTo>
                <a:cubicBezTo>
                  <a:pt x="580" y="247"/>
                  <a:pt x="580" y="247"/>
                  <a:pt x="580" y="247"/>
                </a:cubicBezTo>
                <a:cubicBezTo>
                  <a:pt x="565" y="235"/>
                  <a:pt x="549" y="223"/>
                  <a:pt x="531" y="212"/>
                </a:cubicBezTo>
                <a:cubicBezTo>
                  <a:pt x="531" y="210"/>
                  <a:pt x="530" y="207"/>
                  <a:pt x="529" y="205"/>
                </a:cubicBezTo>
                <a:cubicBezTo>
                  <a:pt x="529" y="204"/>
                  <a:pt x="528" y="203"/>
                  <a:pt x="527" y="202"/>
                </a:cubicBezTo>
                <a:cubicBezTo>
                  <a:pt x="535" y="187"/>
                  <a:pt x="541" y="173"/>
                  <a:pt x="547" y="160"/>
                </a:cubicBezTo>
                <a:cubicBezTo>
                  <a:pt x="547" y="158"/>
                  <a:pt x="547" y="158"/>
                  <a:pt x="547" y="158"/>
                </a:cubicBezTo>
                <a:cubicBezTo>
                  <a:pt x="546" y="157"/>
                  <a:pt x="546" y="157"/>
                  <a:pt x="546" y="157"/>
                </a:cubicBezTo>
                <a:cubicBezTo>
                  <a:pt x="545" y="154"/>
                  <a:pt x="543" y="151"/>
                  <a:pt x="541" y="149"/>
                </a:cubicBezTo>
                <a:cubicBezTo>
                  <a:pt x="537" y="141"/>
                  <a:pt x="537" y="141"/>
                  <a:pt x="537" y="141"/>
                </a:cubicBezTo>
                <a:cubicBezTo>
                  <a:pt x="534" y="149"/>
                  <a:pt x="534" y="149"/>
                  <a:pt x="534" y="149"/>
                </a:cubicBezTo>
                <a:cubicBezTo>
                  <a:pt x="528" y="162"/>
                  <a:pt x="520" y="177"/>
                  <a:pt x="512" y="193"/>
                </a:cubicBezTo>
                <a:cubicBezTo>
                  <a:pt x="512" y="193"/>
                  <a:pt x="512" y="193"/>
                  <a:pt x="512" y="193"/>
                </a:cubicBezTo>
                <a:cubicBezTo>
                  <a:pt x="510" y="193"/>
                  <a:pt x="508" y="193"/>
                  <a:pt x="506" y="194"/>
                </a:cubicBezTo>
                <a:cubicBezTo>
                  <a:pt x="505" y="194"/>
                  <a:pt x="504" y="195"/>
                  <a:pt x="504" y="195"/>
                </a:cubicBezTo>
                <a:cubicBezTo>
                  <a:pt x="489" y="187"/>
                  <a:pt x="474" y="178"/>
                  <a:pt x="458" y="171"/>
                </a:cubicBezTo>
                <a:cubicBezTo>
                  <a:pt x="458" y="167"/>
                  <a:pt x="456" y="163"/>
                  <a:pt x="453" y="160"/>
                </a:cubicBezTo>
                <a:cubicBezTo>
                  <a:pt x="449" y="156"/>
                  <a:pt x="444" y="154"/>
                  <a:pt x="438" y="154"/>
                </a:cubicBezTo>
                <a:cubicBezTo>
                  <a:pt x="438" y="154"/>
                  <a:pt x="437" y="154"/>
                  <a:pt x="437" y="154"/>
                </a:cubicBezTo>
                <a:cubicBezTo>
                  <a:pt x="432" y="147"/>
                  <a:pt x="426" y="141"/>
                  <a:pt x="421" y="135"/>
                </a:cubicBezTo>
                <a:cubicBezTo>
                  <a:pt x="424" y="131"/>
                  <a:pt x="424" y="126"/>
                  <a:pt x="423" y="121"/>
                </a:cubicBezTo>
                <a:cubicBezTo>
                  <a:pt x="444" y="108"/>
                  <a:pt x="463" y="97"/>
                  <a:pt x="480" y="88"/>
                </a:cubicBezTo>
                <a:cubicBezTo>
                  <a:pt x="485" y="85"/>
                  <a:pt x="485" y="85"/>
                  <a:pt x="485" y="85"/>
                </a:cubicBezTo>
                <a:cubicBezTo>
                  <a:pt x="481" y="81"/>
                  <a:pt x="481" y="81"/>
                  <a:pt x="481" y="81"/>
                </a:cubicBezTo>
                <a:cubicBezTo>
                  <a:pt x="478" y="79"/>
                  <a:pt x="475" y="77"/>
                  <a:pt x="473" y="75"/>
                </a:cubicBezTo>
                <a:cubicBezTo>
                  <a:pt x="471" y="73"/>
                  <a:pt x="471" y="73"/>
                  <a:pt x="471" y="73"/>
                </a:cubicBezTo>
                <a:cubicBezTo>
                  <a:pt x="468" y="75"/>
                  <a:pt x="468" y="75"/>
                  <a:pt x="468" y="75"/>
                </a:cubicBezTo>
                <a:cubicBezTo>
                  <a:pt x="451" y="84"/>
                  <a:pt x="432" y="94"/>
                  <a:pt x="411" y="107"/>
                </a:cubicBezTo>
                <a:cubicBezTo>
                  <a:pt x="409" y="106"/>
                  <a:pt x="406" y="105"/>
                  <a:pt x="403" y="105"/>
                </a:cubicBezTo>
                <a:cubicBezTo>
                  <a:pt x="401" y="105"/>
                  <a:pt x="399" y="106"/>
                  <a:pt x="397" y="106"/>
                </a:cubicBezTo>
                <a:cubicBezTo>
                  <a:pt x="365" y="73"/>
                  <a:pt x="333" y="45"/>
                  <a:pt x="306" y="29"/>
                </a:cubicBezTo>
                <a:cubicBezTo>
                  <a:pt x="307" y="27"/>
                  <a:pt x="307" y="24"/>
                  <a:pt x="306" y="22"/>
                </a:cubicBezTo>
                <a:cubicBezTo>
                  <a:pt x="306" y="21"/>
                  <a:pt x="306" y="21"/>
                  <a:pt x="305" y="20"/>
                </a:cubicBezTo>
                <a:cubicBezTo>
                  <a:pt x="304" y="17"/>
                  <a:pt x="304" y="17"/>
                  <a:pt x="304" y="17"/>
                </a:cubicBezTo>
                <a:cubicBezTo>
                  <a:pt x="301" y="17"/>
                  <a:pt x="301" y="17"/>
                  <a:pt x="301" y="17"/>
                </a:cubicBezTo>
                <a:cubicBezTo>
                  <a:pt x="289" y="17"/>
                  <a:pt x="278" y="18"/>
                  <a:pt x="266" y="19"/>
                </a:cubicBezTo>
                <a:cubicBezTo>
                  <a:pt x="264" y="20"/>
                  <a:pt x="264" y="20"/>
                  <a:pt x="264" y="20"/>
                </a:cubicBezTo>
                <a:cubicBezTo>
                  <a:pt x="263" y="21"/>
                  <a:pt x="263" y="21"/>
                  <a:pt x="263" y="21"/>
                </a:cubicBezTo>
                <a:cubicBezTo>
                  <a:pt x="261" y="25"/>
                  <a:pt x="260" y="28"/>
                  <a:pt x="261" y="32"/>
                </a:cubicBezTo>
                <a:cubicBezTo>
                  <a:pt x="261" y="32"/>
                  <a:pt x="261" y="32"/>
                  <a:pt x="261" y="33"/>
                </a:cubicBezTo>
                <a:cubicBezTo>
                  <a:pt x="240" y="47"/>
                  <a:pt x="220" y="63"/>
                  <a:pt x="201" y="79"/>
                </a:cubicBezTo>
                <a:cubicBezTo>
                  <a:pt x="198" y="78"/>
                  <a:pt x="194" y="77"/>
                  <a:pt x="190" y="77"/>
                </a:cubicBezTo>
                <a:cubicBezTo>
                  <a:pt x="189" y="77"/>
                  <a:pt x="189" y="77"/>
                  <a:pt x="188" y="77"/>
                </a:cubicBezTo>
                <a:cubicBezTo>
                  <a:pt x="185" y="65"/>
                  <a:pt x="183" y="55"/>
                  <a:pt x="183" y="49"/>
                </a:cubicBezTo>
                <a:cubicBezTo>
                  <a:pt x="183" y="43"/>
                  <a:pt x="183" y="43"/>
                  <a:pt x="183" y="43"/>
                </a:cubicBezTo>
                <a:cubicBezTo>
                  <a:pt x="177" y="46"/>
                  <a:pt x="177" y="46"/>
                  <a:pt x="177" y="46"/>
                </a:cubicBezTo>
                <a:cubicBezTo>
                  <a:pt x="175" y="46"/>
                  <a:pt x="173" y="48"/>
                  <a:pt x="171" y="49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68" y="53"/>
                  <a:pt x="168" y="53"/>
                  <a:pt x="168" y="53"/>
                </a:cubicBezTo>
                <a:cubicBezTo>
                  <a:pt x="168" y="60"/>
                  <a:pt x="169" y="70"/>
                  <a:pt x="172" y="84"/>
                </a:cubicBezTo>
                <a:cubicBezTo>
                  <a:pt x="171" y="84"/>
                  <a:pt x="171" y="85"/>
                  <a:pt x="171" y="85"/>
                </a:cubicBezTo>
                <a:cubicBezTo>
                  <a:pt x="154" y="83"/>
                  <a:pt x="138" y="83"/>
                  <a:pt x="123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116" y="85"/>
                  <a:pt x="114" y="87"/>
                  <a:pt x="112" y="88"/>
                </a:cubicBezTo>
                <a:cubicBezTo>
                  <a:pt x="103" y="96"/>
                  <a:pt x="103" y="96"/>
                  <a:pt x="103" y="96"/>
                </a:cubicBezTo>
                <a:cubicBezTo>
                  <a:pt x="114" y="96"/>
                  <a:pt x="114" y="96"/>
                  <a:pt x="114" y="96"/>
                </a:cubicBezTo>
                <a:cubicBezTo>
                  <a:pt x="129" y="96"/>
                  <a:pt x="146" y="97"/>
                  <a:pt x="163" y="99"/>
                </a:cubicBezTo>
                <a:cubicBezTo>
                  <a:pt x="162" y="104"/>
                  <a:pt x="163" y="108"/>
                  <a:pt x="165" y="113"/>
                </a:cubicBezTo>
                <a:cubicBezTo>
                  <a:pt x="134" y="143"/>
                  <a:pt x="106" y="177"/>
                  <a:pt x="85" y="210"/>
                </a:cubicBezTo>
                <a:cubicBezTo>
                  <a:pt x="84" y="210"/>
                  <a:pt x="84" y="210"/>
                  <a:pt x="83" y="209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79" y="209"/>
                  <a:pt x="77" y="210"/>
                  <a:pt x="75" y="211"/>
                </a:cubicBezTo>
                <a:cubicBezTo>
                  <a:pt x="71" y="207"/>
                  <a:pt x="68" y="204"/>
                  <a:pt x="64" y="200"/>
                </a:cubicBezTo>
                <a:cubicBezTo>
                  <a:pt x="65" y="195"/>
                  <a:pt x="63" y="191"/>
                  <a:pt x="60" y="189"/>
                </a:cubicBezTo>
                <a:cubicBezTo>
                  <a:pt x="60" y="189"/>
                  <a:pt x="60" y="189"/>
                  <a:pt x="60" y="189"/>
                </a:cubicBezTo>
                <a:cubicBezTo>
                  <a:pt x="62" y="176"/>
                  <a:pt x="64" y="163"/>
                  <a:pt x="68" y="152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61" y="147"/>
                  <a:pt x="61" y="147"/>
                  <a:pt x="61" y="147"/>
                </a:cubicBezTo>
                <a:cubicBezTo>
                  <a:pt x="60" y="149"/>
                  <a:pt x="60" y="149"/>
                  <a:pt x="60" y="149"/>
                </a:cubicBezTo>
                <a:cubicBezTo>
                  <a:pt x="57" y="154"/>
                  <a:pt x="54" y="159"/>
                  <a:pt x="51" y="164"/>
                </a:cubicBezTo>
                <a:cubicBezTo>
                  <a:pt x="50" y="164"/>
                  <a:pt x="50" y="164"/>
                  <a:pt x="50" y="164"/>
                </a:cubicBezTo>
                <a:cubicBezTo>
                  <a:pt x="50" y="165"/>
                  <a:pt x="50" y="165"/>
                  <a:pt x="50" y="165"/>
                </a:cubicBezTo>
                <a:cubicBezTo>
                  <a:pt x="49" y="171"/>
                  <a:pt x="48" y="177"/>
                  <a:pt x="47" y="183"/>
                </a:cubicBezTo>
                <a:cubicBezTo>
                  <a:pt x="43" y="179"/>
                  <a:pt x="43" y="179"/>
                  <a:pt x="43" y="179"/>
                </a:cubicBezTo>
                <a:cubicBezTo>
                  <a:pt x="40" y="186"/>
                  <a:pt x="40" y="186"/>
                  <a:pt x="40" y="186"/>
                </a:cubicBezTo>
                <a:cubicBezTo>
                  <a:pt x="39" y="188"/>
                  <a:pt x="37" y="191"/>
                  <a:pt x="36" y="193"/>
                </a:cubicBezTo>
                <a:cubicBezTo>
                  <a:pt x="35" y="196"/>
                  <a:pt x="35" y="196"/>
                  <a:pt x="35" y="196"/>
                </a:cubicBezTo>
                <a:cubicBezTo>
                  <a:pt x="41" y="202"/>
                  <a:pt x="41" y="202"/>
                  <a:pt x="41" y="202"/>
                </a:cubicBezTo>
                <a:cubicBezTo>
                  <a:pt x="41" y="205"/>
                  <a:pt x="42" y="208"/>
                  <a:pt x="43" y="210"/>
                </a:cubicBezTo>
                <a:cubicBezTo>
                  <a:pt x="42" y="229"/>
                  <a:pt x="41" y="251"/>
                  <a:pt x="43" y="273"/>
                </a:cubicBezTo>
                <a:cubicBezTo>
                  <a:pt x="38" y="276"/>
                  <a:pt x="35" y="283"/>
                  <a:pt x="34" y="290"/>
                </a:cubicBezTo>
                <a:cubicBezTo>
                  <a:pt x="34" y="295"/>
                  <a:pt x="35" y="301"/>
                  <a:pt x="38" y="305"/>
                </a:cubicBezTo>
                <a:cubicBezTo>
                  <a:pt x="30" y="328"/>
                  <a:pt x="25" y="351"/>
                  <a:pt x="23" y="373"/>
                </a:cubicBezTo>
                <a:cubicBezTo>
                  <a:pt x="23" y="373"/>
                  <a:pt x="23" y="373"/>
                  <a:pt x="23" y="373"/>
                </a:cubicBezTo>
                <a:cubicBezTo>
                  <a:pt x="23" y="374"/>
                  <a:pt x="23" y="374"/>
                  <a:pt x="23" y="374"/>
                </a:cubicBezTo>
                <a:cubicBezTo>
                  <a:pt x="24" y="378"/>
                  <a:pt x="25" y="381"/>
                  <a:pt x="26" y="385"/>
                </a:cubicBezTo>
                <a:cubicBezTo>
                  <a:pt x="27" y="387"/>
                  <a:pt x="27" y="387"/>
                  <a:pt x="27" y="387"/>
                </a:cubicBezTo>
                <a:cubicBezTo>
                  <a:pt x="34" y="386"/>
                  <a:pt x="34" y="386"/>
                  <a:pt x="34" y="386"/>
                </a:cubicBezTo>
                <a:cubicBezTo>
                  <a:pt x="34" y="384"/>
                  <a:pt x="34" y="384"/>
                  <a:pt x="34" y="384"/>
                </a:cubicBezTo>
                <a:cubicBezTo>
                  <a:pt x="36" y="364"/>
                  <a:pt x="40" y="343"/>
                  <a:pt x="47" y="321"/>
                </a:cubicBezTo>
                <a:cubicBezTo>
                  <a:pt x="50" y="341"/>
                  <a:pt x="53" y="361"/>
                  <a:pt x="58" y="382"/>
                </a:cubicBezTo>
                <a:cubicBezTo>
                  <a:pt x="52" y="387"/>
                  <a:pt x="51" y="396"/>
                  <a:pt x="53" y="405"/>
                </a:cubicBezTo>
                <a:cubicBezTo>
                  <a:pt x="53" y="405"/>
                  <a:pt x="54" y="406"/>
                  <a:pt x="54" y="406"/>
                </a:cubicBezTo>
                <a:cubicBezTo>
                  <a:pt x="49" y="413"/>
                  <a:pt x="46" y="419"/>
                  <a:pt x="43" y="424"/>
                </a:cubicBezTo>
                <a:cubicBezTo>
                  <a:pt x="42" y="426"/>
                  <a:pt x="42" y="426"/>
                  <a:pt x="42" y="426"/>
                </a:cubicBezTo>
                <a:cubicBezTo>
                  <a:pt x="43" y="428"/>
                  <a:pt x="43" y="428"/>
                  <a:pt x="43" y="428"/>
                </a:cubicBezTo>
                <a:cubicBezTo>
                  <a:pt x="44" y="430"/>
                  <a:pt x="45" y="433"/>
                  <a:pt x="46" y="435"/>
                </a:cubicBezTo>
                <a:cubicBezTo>
                  <a:pt x="50" y="442"/>
                  <a:pt x="50" y="442"/>
                  <a:pt x="50" y="442"/>
                </a:cubicBezTo>
                <a:cubicBezTo>
                  <a:pt x="54" y="435"/>
                  <a:pt x="54" y="435"/>
                  <a:pt x="54" y="435"/>
                </a:cubicBezTo>
                <a:cubicBezTo>
                  <a:pt x="56" y="430"/>
                  <a:pt x="60" y="425"/>
                  <a:pt x="65" y="419"/>
                </a:cubicBezTo>
                <a:cubicBezTo>
                  <a:pt x="65" y="419"/>
                  <a:pt x="66" y="420"/>
                  <a:pt x="67" y="420"/>
                </a:cubicBezTo>
                <a:cubicBezTo>
                  <a:pt x="74" y="447"/>
                  <a:pt x="82" y="474"/>
                  <a:pt x="91" y="499"/>
                </a:cubicBezTo>
                <a:cubicBezTo>
                  <a:pt x="92" y="499"/>
                  <a:pt x="92" y="499"/>
                  <a:pt x="92" y="499"/>
                </a:cubicBezTo>
                <a:cubicBezTo>
                  <a:pt x="92" y="500"/>
                  <a:pt x="92" y="500"/>
                  <a:pt x="92" y="500"/>
                </a:cubicBezTo>
                <a:cubicBezTo>
                  <a:pt x="95" y="503"/>
                  <a:pt x="97" y="505"/>
                  <a:pt x="99" y="508"/>
                </a:cubicBezTo>
                <a:cubicBezTo>
                  <a:pt x="101" y="509"/>
                  <a:pt x="101" y="509"/>
                  <a:pt x="101" y="509"/>
                </a:cubicBezTo>
                <a:cubicBezTo>
                  <a:pt x="107" y="505"/>
                  <a:pt x="107" y="505"/>
                  <a:pt x="107" y="505"/>
                </a:cubicBezTo>
                <a:cubicBezTo>
                  <a:pt x="106" y="503"/>
                  <a:pt x="106" y="503"/>
                  <a:pt x="106" y="503"/>
                </a:cubicBezTo>
                <a:cubicBezTo>
                  <a:pt x="96" y="476"/>
                  <a:pt x="88" y="448"/>
                  <a:pt x="80" y="418"/>
                </a:cubicBezTo>
                <a:cubicBezTo>
                  <a:pt x="83" y="417"/>
                  <a:pt x="85" y="414"/>
                  <a:pt x="87" y="410"/>
                </a:cubicBezTo>
                <a:cubicBezTo>
                  <a:pt x="88" y="405"/>
                  <a:pt x="88" y="400"/>
                  <a:pt x="87" y="394"/>
                </a:cubicBezTo>
                <a:cubicBezTo>
                  <a:pt x="86" y="394"/>
                  <a:pt x="86" y="393"/>
                  <a:pt x="86" y="393"/>
                </a:cubicBezTo>
                <a:cubicBezTo>
                  <a:pt x="104" y="372"/>
                  <a:pt x="128" y="348"/>
                  <a:pt x="156" y="324"/>
                </a:cubicBezTo>
                <a:cubicBezTo>
                  <a:pt x="159" y="326"/>
                  <a:pt x="164" y="327"/>
                  <a:pt x="168" y="327"/>
                </a:cubicBezTo>
                <a:cubicBezTo>
                  <a:pt x="170" y="327"/>
                  <a:pt x="172" y="327"/>
                  <a:pt x="173" y="327"/>
                </a:cubicBezTo>
                <a:cubicBezTo>
                  <a:pt x="176" y="326"/>
                  <a:pt x="178" y="325"/>
                  <a:pt x="180" y="324"/>
                </a:cubicBezTo>
                <a:cubicBezTo>
                  <a:pt x="215" y="351"/>
                  <a:pt x="253" y="378"/>
                  <a:pt x="290" y="402"/>
                </a:cubicBezTo>
                <a:cubicBezTo>
                  <a:pt x="298" y="421"/>
                  <a:pt x="307" y="440"/>
                  <a:pt x="316" y="457"/>
                </a:cubicBezTo>
                <a:cubicBezTo>
                  <a:pt x="312" y="462"/>
                  <a:pt x="311" y="469"/>
                  <a:pt x="313" y="476"/>
                </a:cubicBezTo>
                <a:cubicBezTo>
                  <a:pt x="281" y="512"/>
                  <a:pt x="251" y="543"/>
                  <a:pt x="220" y="571"/>
                </a:cubicBezTo>
                <a:close/>
                <a:moveTo>
                  <a:pt x="282" y="573"/>
                </a:moveTo>
                <a:cubicBezTo>
                  <a:pt x="264" y="573"/>
                  <a:pt x="251" y="572"/>
                  <a:pt x="244" y="571"/>
                </a:cubicBezTo>
                <a:cubicBezTo>
                  <a:pt x="271" y="547"/>
                  <a:pt x="298" y="520"/>
                  <a:pt x="326" y="489"/>
                </a:cubicBezTo>
                <a:cubicBezTo>
                  <a:pt x="328" y="490"/>
                  <a:pt x="331" y="490"/>
                  <a:pt x="333" y="490"/>
                </a:cubicBezTo>
                <a:cubicBezTo>
                  <a:pt x="354" y="530"/>
                  <a:pt x="368" y="552"/>
                  <a:pt x="377" y="564"/>
                </a:cubicBezTo>
                <a:cubicBezTo>
                  <a:pt x="345" y="570"/>
                  <a:pt x="313" y="573"/>
                  <a:pt x="282" y="573"/>
                </a:cubicBezTo>
                <a:close/>
                <a:moveTo>
                  <a:pt x="336" y="450"/>
                </a:moveTo>
                <a:cubicBezTo>
                  <a:pt x="335" y="450"/>
                  <a:pt x="335" y="450"/>
                  <a:pt x="334" y="450"/>
                </a:cubicBezTo>
                <a:cubicBezTo>
                  <a:pt x="330" y="441"/>
                  <a:pt x="325" y="431"/>
                  <a:pt x="321" y="422"/>
                </a:cubicBezTo>
                <a:cubicBezTo>
                  <a:pt x="327" y="426"/>
                  <a:pt x="334" y="430"/>
                  <a:pt x="340" y="434"/>
                </a:cubicBezTo>
                <a:cubicBezTo>
                  <a:pt x="340" y="437"/>
                  <a:pt x="341" y="440"/>
                  <a:pt x="342" y="443"/>
                </a:cubicBezTo>
                <a:cubicBezTo>
                  <a:pt x="340" y="445"/>
                  <a:pt x="338" y="448"/>
                  <a:pt x="336" y="450"/>
                </a:cubicBezTo>
                <a:close/>
                <a:moveTo>
                  <a:pt x="350" y="417"/>
                </a:moveTo>
                <a:cubicBezTo>
                  <a:pt x="335" y="408"/>
                  <a:pt x="320" y="398"/>
                  <a:pt x="306" y="389"/>
                </a:cubicBezTo>
                <a:cubicBezTo>
                  <a:pt x="288" y="350"/>
                  <a:pt x="270" y="307"/>
                  <a:pt x="254" y="266"/>
                </a:cubicBezTo>
                <a:cubicBezTo>
                  <a:pt x="261" y="260"/>
                  <a:pt x="263" y="249"/>
                  <a:pt x="261" y="239"/>
                </a:cubicBezTo>
                <a:cubicBezTo>
                  <a:pt x="261" y="238"/>
                  <a:pt x="260" y="237"/>
                  <a:pt x="260" y="236"/>
                </a:cubicBezTo>
                <a:cubicBezTo>
                  <a:pt x="293" y="210"/>
                  <a:pt x="328" y="184"/>
                  <a:pt x="362" y="161"/>
                </a:cubicBezTo>
                <a:cubicBezTo>
                  <a:pt x="366" y="164"/>
                  <a:pt x="371" y="166"/>
                  <a:pt x="376" y="166"/>
                </a:cubicBezTo>
                <a:cubicBezTo>
                  <a:pt x="381" y="166"/>
                  <a:pt x="386" y="164"/>
                  <a:pt x="390" y="161"/>
                </a:cubicBezTo>
                <a:cubicBezTo>
                  <a:pt x="390" y="160"/>
                  <a:pt x="391" y="160"/>
                  <a:pt x="391" y="159"/>
                </a:cubicBezTo>
                <a:cubicBezTo>
                  <a:pt x="400" y="163"/>
                  <a:pt x="410" y="168"/>
                  <a:pt x="420" y="172"/>
                </a:cubicBezTo>
                <a:cubicBezTo>
                  <a:pt x="420" y="177"/>
                  <a:pt x="422" y="182"/>
                  <a:pt x="426" y="186"/>
                </a:cubicBezTo>
                <a:cubicBezTo>
                  <a:pt x="430" y="190"/>
                  <a:pt x="435" y="192"/>
                  <a:pt x="441" y="192"/>
                </a:cubicBezTo>
                <a:cubicBezTo>
                  <a:pt x="442" y="192"/>
                  <a:pt x="442" y="192"/>
                  <a:pt x="443" y="192"/>
                </a:cubicBezTo>
                <a:cubicBezTo>
                  <a:pt x="455" y="208"/>
                  <a:pt x="466" y="224"/>
                  <a:pt x="476" y="241"/>
                </a:cubicBezTo>
                <a:cubicBezTo>
                  <a:pt x="475" y="245"/>
                  <a:pt x="475" y="250"/>
                  <a:pt x="477" y="255"/>
                </a:cubicBezTo>
                <a:cubicBezTo>
                  <a:pt x="447" y="305"/>
                  <a:pt x="406" y="364"/>
                  <a:pt x="366" y="414"/>
                </a:cubicBezTo>
                <a:cubicBezTo>
                  <a:pt x="364" y="413"/>
                  <a:pt x="363" y="413"/>
                  <a:pt x="362" y="413"/>
                </a:cubicBezTo>
                <a:cubicBezTo>
                  <a:pt x="357" y="413"/>
                  <a:pt x="353" y="414"/>
                  <a:pt x="350" y="417"/>
                </a:cubicBezTo>
                <a:close/>
                <a:moveTo>
                  <a:pt x="75" y="380"/>
                </a:moveTo>
                <a:cubicBezTo>
                  <a:pt x="73" y="379"/>
                  <a:pt x="72" y="379"/>
                  <a:pt x="71" y="378"/>
                </a:cubicBezTo>
                <a:cubicBezTo>
                  <a:pt x="66" y="355"/>
                  <a:pt x="62" y="332"/>
                  <a:pt x="60" y="310"/>
                </a:cubicBezTo>
                <a:cubicBezTo>
                  <a:pt x="65" y="306"/>
                  <a:pt x="68" y="300"/>
                  <a:pt x="69" y="292"/>
                </a:cubicBezTo>
                <a:cubicBezTo>
                  <a:pt x="69" y="287"/>
                  <a:pt x="68" y="281"/>
                  <a:pt x="65" y="276"/>
                </a:cubicBezTo>
                <a:cubicBezTo>
                  <a:pt x="68" y="270"/>
                  <a:pt x="71" y="263"/>
                  <a:pt x="75" y="256"/>
                </a:cubicBezTo>
                <a:cubicBezTo>
                  <a:pt x="76" y="256"/>
                  <a:pt x="78" y="257"/>
                  <a:pt x="79" y="257"/>
                </a:cubicBezTo>
                <a:cubicBezTo>
                  <a:pt x="80" y="257"/>
                  <a:pt x="80" y="257"/>
                  <a:pt x="81" y="257"/>
                </a:cubicBezTo>
                <a:cubicBezTo>
                  <a:pt x="85" y="257"/>
                  <a:pt x="90" y="255"/>
                  <a:pt x="93" y="252"/>
                </a:cubicBezTo>
                <a:cubicBezTo>
                  <a:pt x="110" y="266"/>
                  <a:pt x="127" y="281"/>
                  <a:pt x="145" y="296"/>
                </a:cubicBezTo>
                <a:cubicBezTo>
                  <a:pt x="144" y="300"/>
                  <a:pt x="144" y="304"/>
                  <a:pt x="145" y="308"/>
                </a:cubicBezTo>
                <a:cubicBezTo>
                  <a:pt x="117" y="333"/>
                  <a:pt x="93" y="358"/>
                  <a:pt x="75" y="380"/>
                </a:cubicBezTo>
                <a:close/>
                <a:moveTo>
                  <a:pt x="274" y="368"/>
                </a:moveTo>
                <a:cubicBezTo>
                  <a:pt x="246" y="348"/>
                  <a:pt x="217" y="328"/>
                  <a:pt x="190" y="307"/>
                </a:cubicBezTo>
                <a:cubicBezTo>
                  <a:pt x="191" y="304"/>
                  <a:pt x="191" y="301"/>
                  <a:pt x="190" y="298"/>
                </a:cubicBezTo>
                <a:cubicBezTo>
                  <a:pt x="190" y="296"/>
                  <a:pt x="189" y="295"/>
                  <a:pt x="189" y="294"/>
                </a:cubicBezTo>
                <a:cubicBezTo>
                  <a:pt x="199" y="285"/>
                  <a:pt x="210" y="276"/>
                  <a:pt x="221" y="267"/>
                </a:cubicBezTo>
                <a:cubicBezTo>
                  <a:pt x="225" y="270"/>
                  <a:pt x="230" y="272"/>
                  <a:pt x="235" y="273"/>
                </a:cubicBezTo>
                <a:cubicBezTo>
                  <a:pt x="247" y="304"/>
                  <a:pt x="261" y="337"/>
                  <a:pt x="274" y="368"/>
                </a:cubicBezTo>
                <a:close/>
                <a:moveTo>
                  <a:pt x="157" y="281"/>
                </a:moveTo>
                <a:cubicBezTo>
                  <a:pt x="138" y="265"/>
                  <a:pt x="119" y="250"/>
                  <a:pt x="101" y="234"/>
                </a:cubicBezTo>
                <a:cubicBezTo>
                  <a:pt x="102" y="228"/>
                  <a:pt x="100" y="223"/>
                  <a:pt x="97" y="218"/>
                </a:cubicBezTo>
                <a:cubicBezTo>
                  <a:pt x="118" y="187"/>
                  <a:pt x="145" y="153"/>
                  <a:pt x="175" y="124"/>
                </a:cubicBezTo>
                <a:cubicBezTo>
                  <a:pt x="177" y="125"/>
                  <a:pt x="180" y="126"/>
                  <a:pt x="183" y="126"/>
                </a:cubicBezTo>
                <a:cubicBezTo>
                  <a:pt x="191" y="155"/>
                  <a:pt x="203" y="189"/>
                  <a:pt x="217" y="226"/>
                </a:cubicBezTo>
                <a:cubicBezTo>
                  <a:pt x="211" y="233"/>
                  <a:pt x="209" y="242"/>
                  <a:pt x="211" y="250"/>
                </a:cubicBezTo>
                <a:cubicBezTo>
                  <a:pt x="198" y="261"/>
                  <a:pt x="187" y="271"/>
                  <a:pt x="175" y="280"/>
                </a:cubicBezTo>
                <a:cubicBezTo>
                  <a:pt x="173" y="279"/>
                  <a:pt x="170" y="279"/>
                  <a:pt x="167" y="279"/>
                </a:cubicBezTo>
                <a:cubicBezTo>
                  <a:pt x="165" y="279"/>
                  <a:pt x="163" y="279"/>
                  <a:pt x="162" y="279"/>
                </a:cubicBezTo>
                <a:cubicBezTo>
                  <a:pt x="160" y="280"/>
                  <a:pt x="159" y="280"/>
                  <a:pt x="157" y="281"/>
                </a:cubicBezTo>
                <a:close/>
                <a:moveTo>
                  <a:pt x="56" y="260"/>
                </a:moveTo>
                <a:cubicBezTo>
                  <a:pt x="56" y="245"/>
                  <a:pt x="56" y="231"/>
                  <a:pt x="57" y="217"/>
                </a:cubicBezTo>
                <a:cubicBezTo>
                  <a:pt x="59" y="219"/>
                  <a:pt x="61" y="221"/>
                  <a:pt x="63" y="223"/>
                </a:cubicBezTo>
                <a:cubicBezTo>
                  <a:pt x="62" y="226"/>
                  <a:pt x="61" y="229"/>
                  <a:pt x="61" y="231"/>
                </a:cubicBezTo>
                <a:cubicBezTo>
                  <a:pt x="60" y="236"/>
                  <a:pt x="61" y="241"/>
                  <a:pt x="63" y="246"/>
                </a:cubicBezTo>
                <a:cubicBezTo>
                  <a:pt x="61" y="250"/>
                  <a:pt x="58" y="255"/>
                  <a:pt x="56" y="260"/>
                </a:cubicBezTo>
                <a:close/>
                <a:moveTo>
                  <a:pt x="492" y="230"/>
                </a:moveTo>
                <a:cubicBezTo>
                  <a:pt x="492" y="230"/>
                  <a:pt x="491" y="230"/>
                  <a:pt x="491" y="230"/>
                </a:cubicBezTo>
                <a:cubicBezTo>
                  <a:pt x="491" y="230"/>
                  <a:pt x="490" y="230"/>
                  <a:pt x="490" y="230"/>
                </a:cubicBezTo>
                <a:cubicBezTo>
                  <a:pt x="483" y="218"/>
                  <a:pt x="475" y="206"/>
                  <a:pt x="467" y="195"/>
                </a:cubicBezTo>
                <a:cubicBezTo>
                  <a:pt x="477" y="200"/>
                  <a:pt x="487" y="206"/>
                  <a:pt x="497" y="211"/>
                </a:cubicBezTo>
                <a:cubicBezTo>
                  <a:pt x="497" y="214"/>
                  <a:pt x="498" y="216"/>
                  <a:pt x="499" y="218"/>
                </a:cubicBezTo>
                <a:cubicBezTo>
                  <a:pt x="497" y="222"/>
                  <a:pt x="494" y="226"/>
                  <a:pt x="492" y="230"/>
                </a:cubicBezTo>
                <a:close/>
                <a:moveTo>
                  <a:pt x="247" y="221"/>
                </a:moveTo>
                <a:cubicBezTo>
                  <a:pt x="244" y="219"/>
                  <a:pt x="239" y="218"/>
                  <a:pt x="235" y="218"/>
                </a:cubicBezTo>
                <a:cubicBezTo>
                  <a:pt x="235" y="218"/>
                  <a:pt x="235" y="218"/>
                  <a:pt x="235" y="218"/>
                </a:cubicBezTo>
                <a:cubicBezTo>
                  <a:pt x="221" y="183"/>
                  <a:pt x="210" y="150"/>
                  <a:pt x="201" y="122"/>
                </a:cubicBezTo>
                <a:cubicBezTo>
                  <a:pt x="201" y="122"/>
                  <a:pt x="202" y="122"/>
                  <a:pt x="202" y="122"/>
                </a:cubicBezTo>
                <a:cubicBezTo>
                  <a:pt x="208" y="118"/>
                  <a:pt x="211" y="112"/>
                  <a:pt x="213" y="106"/>
                </a:cubicBezTo>
                <a:cubicBezTo>
                  <a:pt x="245" y="112"/>
                  <a:pt x="295" y="124"/>
                  <a:pt x="353" y="145"/>
                </a:cubicBezTo>
                <a:cubicBezTo>
                  <a:pt x="318" y="168"/>
                  <a:pt x="282" y="194"/>
                  <a:pt x="247" y="221"/>
                </a:cubicBezTo>
                <a:close/>
                <a:moveTo>
                  <a:pt x="409" y="148"/>
                </a:moveTo>
                <a:cubicBezTo>
                  <a:pt x="405" y="146"/>
                  <a:pt x="400" y="144"/>
                  <a:pt x="396" y="142"/>
                </a:cubicBezTo>
                <a:cubicBezTo>
                  <a:pt x="396" y="142"/>
                  <a:pt x="396" y="141"/>
                  <a:pt x="396" y="141"/>
                </a:cubicBezTo>
                <a:cubicBezTo>
                  <a:pt x="399" y="143"/>
                  <a:pt x="402" y="144"/>
                  <a:pt x="406" y="144"/>
                </a:cubicBezTo>
                <a:cubicBezTo>
                  <a:pt x="406" y="144"/>
                  <a:pt x="406" y="144"/>
                  <a:pt x="406" y="144"/>
                </a:cubicBezTo>
                <a:cubicBezTo>
                  <a:pt x="407" y="145"/>
                  <a:pt x="408" y="146"/>
                  <a:pt x="409" y="148"/>
                </a:cubicBezTo>
                <a:close/>
                <a:moveTo>
                  <a:pt x="359" y="128"/>
                </a:moveTo>
                <a:cubicBezTo>
                  <a:pt x="311" y="111"/>
                  <a:pt x="258" y="97"/>
                  <a:pt x="211" y="90"/>
                </a:cubicBezTo>
                <a:cubicBezTo>
                  <a:pt x="211" y="90"/>
                  <a:pt x="211" y="89"/>
                  <a:pt x="211" y="89"/>
                </a:cubicBezTo>
                <a:cubicBezTo>
                  <a:pt x="230" y="72"/>
                  <a:pt x="249" y="57"/>
                  <a:pt x="270" y="42"/>
                </a:cubicBezTo>
                <a:cubicBezTo>
                  <a:pt x="273" y="43"/>
                  <a:pt x="277" y="44"/>
                  <a:pt x="281" y="44"/>
                </a:cubicBezTo>
                <a:cubicBezTo>
                  <a:pt x="283" y="44"/>
                  <a:pt x="285" y="44"/>
                  <a:pt x="287" y="44"/>
                </a:cubicBezTo>
                <a:cubicBezTo>
                  <a:pt x="290" y="43"/>
                  <a:pt x="293" y="42"/>
                  <a:pt x="296" y="40"/>
                </a:cubicBezTo>
                <a:cubicBezTo>
                  <a:pt x="323" y="57"/>
                  <a:pt x="355" y="86"/>
                  <a:pt x="386" y="120"/>
                </a:cubicBezTo>
                <a:cubicBezTo>
                  <a:pt x="385" y="121"/>
                  <a:pt x="385" y="122"/>
                  <a:pt x="385" y="123"/>
                </a:cubicBezTo>
                <a:cubicBezTo>
                  <a:pt x="383" y="125"/>
                  <a:pt x="383" y="125"/>
                  <a:pt x="383" y="125"/>
                </a:cubicBezTo>
                <a:cubicBezTo>
                  <a:pt x="380" y="123"/>
                  <a:pt x="376" y="123"/>
                  <a:pt x="373" y="123"/>
                </a:cubicBezTo>
                <a:cubicBezTo>
                  <a:pt x="368" y="123"/>
                  <a:pt x="363" y="125"/>
                  <a:pt x="359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3297" tIns="46649" rIns="93297" bIns="46649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37"/>
          </a:p>
        </p:txBody>
      </p:sp>
      <p:cxnSp>
        <p:nvCxnSpPr>
          <p:cNvPr id="20" name="Straight Connector 19"/>
          <p:cNvCxnSpPr/>
          <p:nvPr/>
        </p:nvCxnSpPr>
        <p:spPr>
          <a:xfrm>
            <a:off x="2239550" y="1484784"/>
            <a:ext cx="607985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117807" y="692696"/>
            <a:ext cx="7201600" cy="917058"/>
            <a:chOff x="1093026" y="1339449"/>
            <a:chExt cx="8979759" cy="917058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22" name="Group 21"/>
            <p:cNvGrpSpPr/>
            <p:nvPr/>
          </p:nvGrpSpPr>
          <p:grpSpPr>
            <a:xfrm>
              <a:off x="1093026" y="1339449"/>
              <a:ext cx="8979759" cy="917058"/>
              <a:chOff x="1495982" y="1202671"/>
              <a:chExt cx="8979759" cy="917058"/>
            </a:xfrm>
            <a:grpFill/>
          </p:grpSpPr>
          <p:sp>
            <p:nvSpPr>
              <p:cNvPr id="24" name="Rectangle 23"/>
              <p:cNvSpPr/>
              <p:nvPr/>
            </p:nvSpPr>
            <p:spPr>
              <a:xfrm>
                <a:off x="2346870" y="1414502"/>
                <a:ext cx="8128871" cy="5040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95982" y="1202671"/>
                <a:ext cx="1172141" cy="917058"/>
              </a:xfrm>
              <a:prstGeom prst="ellipse">
                <a:avLst/>
              </a:prstGeom>
              <a:solidFill>
                <a:srgbClr val="C00000"/>
              </a:solidFill>
              <a:ln w="76200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b="1" dirty="0" smtClean="0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  <a:endParaRPr lang="en-AU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DDD7227-DBD6-4CFC-98CE-D4523C34FFE5}"/>
                </a:ext>
              </a:extLst>
            </p:cNvPr>
            <p:cNvSpPr txBox="1"/>
            <p:nvPr/>
          </p:nvSpPr>
          <p:spPr>
            <a:xfrm>
              <a:off x="2538881" y="1650142"/>
              <a:ext cx="7440387" cy="276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b="1" kern="0" dirty="0" smtClean="0">
                  <a:solidFill>
                    <a:srgbClr val="C00000"/>
                  </a:solidFill>
                  <a:latin typeface="Cambria" panose="02040503050406030204" pitchFamily="18" charset="0"/>
                  <a:cs typeface="Arial" pitchFamily="34" charset="0"/>
                </a:rPr>
                <a:t>‘Two-Stage’ Model Review – </a:t>
              </a:r>
              <a:r>
                <a:rPr lang="en-US" b="1" kern="0" dirty="0" smtClean="0">
                  <a:solidFill>
                    <a:schemeClr val="accent2"/>
                  </a:solidFill>
                  <a:latin typeface="Cambria" panose="02040503050406030204" pitchFamily="18" charset="0"/>
                  <a:cs typeface="Arial" pitchFamily="34" charset="0"/>
                </a:rPr>
                <a:t>First Propensity Model</a:t>
              </a:r>
              <a:endParaRPr lang="en-US" b="1" kern="0" dirty="0">
                <a:solidFill>
                  <a:schemeClr val="accent2"/>
                </a:solidFill>
                <a:latin typeface="Cambria" panose="02040503050406030204" pitchFamily="18" charset="0"/>
                <a:cs typeface="Arial" pitchFamily="34" charset="0"/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0" y="6427259"/>
            <a:ext cx="1784234" cy="38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2D01F-B284-41F8-BDDB-2D87B544D55C}" type="slidenum">
              <a:rPr lang="en-AU" altLang="en-US" smtClean="0"/>
              <a:pPr/>
              <a:t>9</a:t>
            </a:fld>
            <a:endParaRPr lang="en-AU" altLang="en-US" dirty="0"/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624"/>
            <a:ext cx="4430137" cy="35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Elbow Connector 10"/>
          <p:cNvCxnSpPr>
            <a:stCxn id="35" idx="3"/>
            <a:endCxn id="41" idx="1"/>
          </p:cNvCxnSpPr>
          <p:nvPr/>
        </p:nvCxnSpPr>
        <p:spPr>
          <a:xfrm flipV="1">
            <a:off x="1971551" y="1807220"/>
            <a:ext cx="296194" cy="2663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35" idx="2"/>
            <a:endCxn id="44" idx="1"/>
          </p:cNvCxnSpPr>
          <p:nvPr/>
        </p:nvCxnSpPr>
        <p:spPr>
          <a:xfrm rot="16200000" flipH="1">
            <a:off x="1990922" y="1886737"/>
            <a:ext cx="176777" cy="1082942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4" idx="3"/>
            <a:endCxn id="80" idx="1"/>
          </p:cNvCxnSpPr>
          <p:nvPr/>
        </p:nvCxnSpPr>
        <p:spPr>
          <a:xfrm>
            <a:off x="3563888" y="2516597"/>
            <a:ext cx="1152128" cy="7086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2" idx="3"/>
            <a:endCxn id="47" idx="1"/>
          </p:cNvCxnSpPr>
          <p:nvPr/>
        </p:nvCxnSpPr>
        <p:spPr>
          <a:xfrm>
            <a:off x="3197799" y="1807220"/>
            <a:ext cx="294081" cy="8154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8" idx="2"/>
            <a:endCxn id="80" idx="0"/>
          </p:cNvCxnSpPr>
          <p:nvPr/>
        </p:nvCxnSpPr>
        <p:spPr>
          <a:xfrm rot="16200000" flipH="1">
            <a:off x="4817827" y="2001180"/>
            <a:ext cx="243539" cy="59587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80" idx="3"/>
            <a:endCxn id="53" idx="1"/>
          </p:cNvCxnSpPr>
          <p:nvPr/>
        </p:nvCxnSpPr>
        <p:spPr>
          <a:xfrm flipV="1">
            <a:off x="5759051" y="1763229"/>
            <a:ext cx="378217" cy="824233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091781" y="1778408"/>
            <a:ext cx="892117" cy="590225"/>
            <a:chOff x="2133599" y="388843"/>
            <a:chExt cx="1828800" cy="518457"/>
          </a:xfrm>
        </p:grpSpPr>
        <p:sp>
          <p:nvSpPr>
            <p:cNvPr id="31" name="Rounded Rectangle 30"/>
            <p:cNvSpPr/>
            <p:nvPr/>
          </p:nvSpPr>
          <p:spPr>
            <a:xfrm>
              <a:off x="2133599" y="388843"/>
              <a:ext cx="1828800" cy="518457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8907" y="414152"/>
              <a:ext cx="1778181" cy="467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dirty="0" smtClean="0">
                  <a:latin typeface="Cambria" panose="02040503050406030204" pitchFamily="18" charset="0"/>
                </a:rPr>
                <a:t>Dataset after cleansed</a:t>
              </a:r>
              <a:endParaRPr lang="en-AU" sz="12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67745" y="1561053"/>
            <a:ext cx="943107" cy="492334"/>
            <a:chOff x="2133599" y="388843"/>
            <a:chExt cx="1828800" cy="518457"/>
          </a:xfrm>
        </p:grpSpPr>
        <p:sp>
          <p:nvSpPr>
            <p:cNvPr id="41" name="Rounded Rectangle 40"/>
            <p:cNvSpPr/>
            <p:nvPr/>
          </p:nvSpPr>
          <p:spPr>
            <a:xfrm>
              <a:off x="2133599" y="388843"/>
              <a:ext cx="1828800" cy="518457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2158907" y="414152"/>
              <a:ext cx="1778181" cy="467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b="1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1. </a:t>
              </a:r>
              <a:r>
                <a:rPr lang="en-AU" sz="1200" b="1" kern="1200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Train</a:t>
              </a:r>
              <a:r>
                <a:rPr lang="en-AU" sz="1200" kern="1200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 </a:t>
              </a:r>
              <a:r>
                <a:rPr lang="en-AU" sz="1200" dirty="0" smtClean="0">
                  <a:solidFill>
                    <a:schemeClr val="bg1"/>
                  </a:solidFill>
                  <a:latin typeface="Cambria" panose="02040503050406030204" pitchFamily="18" charset="0"/>
                </a:rPr>
                <a:t>50%</a:t>
              </a:r>
              <a:endParaRPr lang="en-AU" sz="1200" kern="1200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20781" y="2276872"/>
            <a:ext cx="943107" cy="479450"/>
            <a:chOff x="2133599" y="388843"/>
            <a:chExt cx="1828800" cy="518457"/>
          </a:xfrm>
        </p:grpSpPr>
        <p:sp>
          <p:nvSpPr>
            <p:cNvPr id="44" name="Rounded Rectangle 43"/>
            <p:cNvSpPr/>
            <p:nvPr/>
          </p:nvSpPr>
          <p:spPr>
            <a:xfrm>
              <a:off x="2133599" y="388843"/>
              <a:ext cx="1828800" cy="518457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2158907" y="414152"/>
              <a:ext cx="1778181" cy="467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b="1" kern="1200" dirty="0" smtClean="0">
                  <a:latin typeface="Cambria" panose="02040503050406030204" pitchFamily="18" charset="0"/>
                </a:rPr>
                <a:t>1. Test</a:t>
              </a:r>
              <a:r>
                <a:rPr lang="en-AU" sz="1200" kern="1200" dirty="0" smtClean="0">
                  <a:latin typeface="Cambria" panose="02040503050406030204" pitchFamily="18" charset="0"/>
                </a:rPr>
                <a:t> </a:t>
              </a:r>
              <a:r>
                <a:rPr lang="en-AU" sz="1200" dirty="0" smtClean="0">
                  <a:latin typeface="Cambria" panose="02040503050406030204" pitchFamily="18" charset="0"/>
                </a:rPr>
                <a:t>50%</a:t>
              </a:r>
              <a:endParaRPr lang="en-AU" sz="12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491880" y="1568951"/>
            <a:ext cx="2268169" cy="639621"/>
            <a:chOff x="2133599" y="388843"/>
            <a:chExt cx="1828800" cy="518457"/>
          </a:xfrm>
        </p:grpSpPr>
        <p:sp>
          <p:nvSpPr>
            <p:cNvPr id="47" name="Rounded Rectangle 46"/>
            <p:cNvSpPr/>
            <p:nvPr/>
          </p:nvSpPr>
          <p:spPr>
            <a:xfrm>
              <a:off x="2133599" y="388843"/>
              <a:ext cx="1828800" cy="518457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ounded Rectangle 4"/>
            <p:cNvSpPr/>
            <p:nvPr/>
          </p:nvSpPr>
          <p:spPr>
            <a:xfrm>
              <a:off x="2158907" y="414152"/>
              <a:ext cx="1803492" cy="467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b="1" kern="1200" dirty="0" smtClean="0">
                  <a:latin typeface="Cambria" panose="02040503050406030204" pitchFamily="18" charset="0"/>
                </a:rPr>
                <a:t>2. Classification Model 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000" dirty="0" smtClean="0">
                  <a:latin typeface="Cambria" panose="02040503050406030204" pitchFamily="18" charset="0"/>
                </a:rPr>
                <a:t>Features selection, Parameters,  Cross Validation, Best Parameters, Refine</a:t>
              </a:r>
              <a:endParaRPr lang="en-AU" sz="1000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37268" y="1604192"/>
            <a:ext cx="2248439" cy="318074"/>
            <a:chOff x="2133599" y="388843"/>
            <a:chExt cx="1828800" cy="518457"/>
          </a:xfrm>
        </p:grpSpPr>
        <p:sp>
          <p:nvSpPr>
            <p:cNvPr id="53" name="Rounded Rectangle 52"/>
            <p:cNvSpPr/>
            <p:nvPr/>
          </p:nvSpPr>
          <p:spPr>
            <a:xfrm>
              <a:off x="2133599" y="388843"/>
              <a:ext cx="1828800" cy="518457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2215367" y="414152"/>
              <a:ext cx="1684667" cy="467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b="1" kern="1200" dirty="0" smtClean="0">
                  <a:latin typeface="Cambria" panose="02040503050406030204" pitchFamily="18" charset="0"/>
                </a:rPr>
                <a:t>4. Performance </a:t>
              </a:r>
              <a:r>
                <a:rPr lang="en-AU" sz="1200" b="1" dirty="0" smtClean="0">
                  <a:latin typeface="Cambria" panose="02040503050406030204" pitchFamily="18" charset="0"/>
                </a:rPr>
                <a:t>Measures</a:t>
              </a:r>
              <a:endParaRPr lang="en-AU" sz="1200" b="1" kern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16016" y="2420888"/>
            <a:ext cx="1043035" cy="344970"/>
            <a:chOff x="1870862" y="414153"/>
            <a:chExt cx="2091537" cy="467839"/>
          </a:xfrm>
        </p:grpSpPr>
        <p:sp>
          <p:nvSpPr>
            <p:cNvPr id="80" name="Rounded Rectangle 79"/>
            <p:cNvSpPr/>
            <p:nvPr/>
          </p:nvSpPr>
          <p:spPr>
            <a:xfrm>
              <a:off x="1870862" y="414153"/>
              <a:ext cx="2091537" cy="451807"/>
            </a:xfrm>
            <a:prstGeom prst="roundRect">
              <a:avLst/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ounded Rectangle 4"/>
            <p:cNvSpPr/>
            <p:nvPr/>
          </p:nvSpPr>
          <p:spPr>
            <a:xfrm>
              <a:off x="1870862" y="414153"/>
              <a:ext cx="2066227" cy="4678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200" b="1" kern="1200" dirty="0" smtClean="0">
                  <a:latin typeface="Cambria" panose="02040503050406030204" pitchFamily="18" charset="0"/>
                </a:rPr>
                <a:t>3. Evaluate</a:t>
              </a:r>
              <a:endParaRPr lang="en-AU" sz="1200" b="1" kern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104127" y="4967734"/>
            <a:ext cx="7356305" cy="1308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50" dirty="0" smtClean="0">
                <a:latin typeface="Cambria" panose="02040503050406030204" pitchFamily="18" charset="0"/>
              </a:rPr>
              <a:t>Comparison made on two scoring measures: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100" b="1" dirty="0" smtClean="0">
                <a:latin typeface="Cambria" panose="02040503050406030204" pitchFamily="18" charset="0"/>
              </a:rPr>
              <a:t>Accuracy</a:t>
            </a:r>
            <a:r>
              <a:rPr lang="en-AU" sz="1100" dirty="0" smtClean="0">
                <a:latin typeface="Cambria" panose="02040503050406030204" pitchFamily="18" charset="0"/>
              </a:rPr>
              <a:t> 	   - </a:t>
            </a:r>
            <a:r>
              <a:rPr lang="en-AU" sz="1100" i="1" dirty="0" smtClean="0">
                <a:latin typeface="Cambria" panose="02040503050406030204" pitchFamily="18" charset="0"/>
              </a:rPr>
              <a:t>how well the model predicts the outcome correctly as a total.</a:t>
            </a:r>
            <a:endParaRPr lang="en-AU" sz="1100" dirty="0" smtClean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100" b="1" dirty="0" smtClean="0">
                <a:latin typeface="Cambria" panose="02040503050406030204" pitchFamily="18" charset="0"/>
              </a:rPr>
              <a:t>AUC</a:t>
            </a:r>
            <a:r>
              <a:rPr lang="en-AU" sz="1100" dirty="0" smtClean="0">
                <a:latin typeface="Cambria" panose="02040503050406030204" pitchFamily="18" charset="0"/>
              </a:rPr>
              <a:t> (aka AUROC)   - </a:t>
            </a:r>
            <a:r>
              <a:rPr lang="en-AU" sz="1100" i="1" dirty="0" smtClean="0">
                <a:latin typeface="Cambria" panose="02040503050406030204" pitchFamily="18" charset="0"/>
              </a:rPr>
              <a:t>how well the model distinguishes positive and negative outcomes , which can be easily 		     visualised in the ROC diagram above . The higher the curve, the better its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150" dirty="0" smtClean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50" dirty="0" smtClean="0">
                <a:latin typeface="Cambria" panose="02040503050406030204" pitchFamily="18" charset="0"/>
              </a:rPr>
              <a:t>A good predictive model can help to target better, therefore increases revenue and saves marketing expenses.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50" dirty="0" smtClean="0">
                <a:latin typeface="Cambria" panose="02040503050406030204" pitchFamily="18" charset="0"/>
              </a:rPr>
              <a:t>In this case, we focus on AUC score as it helps marketing to maximise conversion rate.</a:t>
            </a:r>
            <a:endParaRPr lang="en-AU" sz="1150" dirty="0">
              <a:latin typeface="Cambria" panose="02040503050406030204" pitchFamily="18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01" y="1988840"/>
            <a:ext cx="1670583" cy="1983002"/>
          </a:xfrm>
          <a:prstGeom prst="rect">
            <a:avLst/>
          </a:prstGeom>
          <a:ln w="12700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775" y="2276872"/>
            <a:ext cx="1673649" cy="1975738"/>
          </a:xfrm>
          <a:prstGeom prst="rect">
            <a:avLst/>
          </a:prstGeom>
          <a:ln w="12700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604" y="2654103"/>
            <a:ext cx="2051828" cy="2431081"/>
          </a:xfrm>
          <a:prstGeom prst="rect">
            <a:avLst/>
          </a:prstGeom>
          <a:ln w="12700" cap="sq">
            <a:solidFill>
              <a:schemeClr val="tx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02186"/>
            <a:ext cx="2673911" cy="182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106079" y="3212299"/>
            <a:ext cx="2385801" cy="276999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SCORING BOARD SUMMARY</a:t>
            </a:r>
            <a:endParaRPr lang="en-AU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178896" y="2852936"/>
            <a:ext cx="5049288" cy="0"/>
          </a:xfrm>
          <a:prstGeom prst="line">
            <a:avLst/>
          </a:prstGeom>
          <a:ln w="381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80462" y="2910136"/>
            <a:ext cx="25197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900" b="1" dirty="0" smtClean="0">
                <a:latin typeface="Cambria" panose="02040503050406030204" pitchFamily="18" charset="0"/>
              </a:rPr>
              <a:t>Receiver Operating Characteristics [ROC]</a:t>
            </a:r>
            <a:endParaRPr lang="en-AU" sz="9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49308"/>
              </p:ext>
            </p:extLst>
          </p:nvPr>
        </p:nvGraphicFramePr>
        <p:xfrm>
          <a:off x="1121186" y="3561306"/>
          <a:ext cx="2370694" cy="1019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848"/>
                <a:gridCol w="679060"/>
                <a:gridCol w="602786"/>
              </a:tblGrid>
              <a:tr h="17192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AU" sz="900" b="1" u="none" strike="noStrike" dirty="0" smtClean="0">
                          <a:effectLst/>
                        </a:rPr>
                        <a:t> Models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effectLst/>
                        </a:rPr>
                        <a:t>Test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32134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 smtClean="0">
                          <a:effectLst/>
                        </a:rPr>
                        <a:t>Accuracy Score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u="none" strike="noStrike" dirty="0">
                          <a:effectLst/>
                        </a:rPr>
                        <a:t>AUC </a:t>
                      </a:r>
                      <a:endParaRPr lang="en-AU" sz="9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AU" sz="900" b="1" u="none" strike="noStrike" dirty="0" smtClean="0">
                          <a:effectLst/>
                        </a:rPr>
                        <a:t>Score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71922"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u="none" strike="noStrike" dirty="0" smtClean="0">
                          <a:effectLst/>
                        </a:rPr>
                        <a:t> Logistic </a:t>
                      </a:r>
                      <a:r>
                        <a:rPr lang="en-AU" sz="900" u="none" strike="noStrike" dirty="0">
                          <a:effectLst/>
                        </a:rPr>
                        <a:t>Regression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0.780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0.627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922"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u="none" strike="noStrike" dirty="0" smtClean="0">
                          <a:effectLst/>
                        </a:rPr>
                        <a:t> Random </a:t>
                      </a:r>
                      <a:r>
                        <a:rPr lang="en-AU" sz="900" u="none" strike="noStrike" dirty="0">
                          <a:effectLst/>
                        </a:rPr>
                        <a:t>Forest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</a:rPr>
                        <a:t>0.868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0.820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922"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u="none" strike="noStrike" dirty="0" smtClean="0">
                          <a:effectLst/>
                        </a:rPr>
                        <a:t> XGBoost</a:t>
                      </a:r>
                      <a:endParaRPr lang="en-AU" sz="9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>
                          <a:effectLst/>
                        </a:rPr>
                        <a:t>0.870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u="none" strike="noStrike" dirty="0">
                          <a:effectLst/>
                        </a:rPr>
                        <a:t>0.821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tf01159440</Template>
  <TotalTime>3364</TotalTime>
  <Words>1513</Words>
  <Application>Microsoft Office PowerPoint</Application>
  <PresentationFormat>On-screen Show (4:3)</PresentationFormat>
  <Paragraphs>319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tf01159440</vt:lpstr>
      <vt:lpstr>Officework Supplies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Westpac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Officeworks Supplies</dc:title>
  <dc:creator>Daniel Chow</dc:creator>
  <cp:lastModifiedBy>Daniel Chow</cp:lastModifiedBy>
  <cp:revision>311</cp:revision>
  <cp:lastPrinted>2020-05-21T07:40:28Z</cp:lastPrinted>
  <dcterms:created xsi:type="dcterms:W3CDTF">2020-05-12T09:34:13Z</dcterms:created>
  <dcterms:modified xsi:type="dcterms:W3CDTF">2020-06-01T10:18:46Z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