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33" autoAdjust="0"/>
  </p:normalViewPr>
  <p:slideViewPr>
    <p:cSldViewPr snapToGrid="0">
      <p:cViewPr varScale="1">
        <p:scale>
          <a:sx n="144" d="100"/>
          <a:sy n="144" d="100"/>
        </p:scale>
        <p:origin x="9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30149-D2FF-4558-862E-34B1C7FCD1FA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B94ED-543B-4CF4-9CF4-020ECDB927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2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world.co.uk/feature/apple/where-are-apple-products-made-3633832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https://www.macworld.co.uk/feature/apple/where-are-apple-products-made-3633832/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Accelerometer: Bosch in Germany.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Invensense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United States.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Audio Chipsets and Codec: Cirrus Logic in the United States (outsourced for manufacturing).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Baseband processor: Qualcomm in the United States (outsourced for manufacturing).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Batteries: Samsung in South Korea. Huizhou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Battery in China.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Cameras: Sony in Japan.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OmniVision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United States produces the front-facing FaceTime camera chip but subcontracts TMSC (in Taiwan) for manufacturing.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Chipsets and Processors: Samsung in South Korea and TSMC in Taiwan. Alongside their partner GlobalFoundries in the United States.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Chips: PMC Sierra and Broadcom Corp in the United States (outsourced for manufacturing).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Display: Japan Display and Sharp in Japan. LG Display in South Korea.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DRAM: TSMC in Taiwan. SK Hynix in South Korea.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eCompass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Alps Electric in Japan.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Fingerprint sensor authentication: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makes it in China but outsources it to Taiwan for manufacturing.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 memory: Toshiba in Japan and Samsung in South Korea.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Gyroscope: STMicroelectronics in France and Italy.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Inductor coils (audio): TDK in Japan.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Chassis Assembly: Foxconn and Pegatron in China.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Mixed-signal chips (such as NFC): NXP in Netherlands.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Plastic Constructions (for the iPhone 5c): Hi-P and Green Point in Singapore.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Frequency Modules: Win Semiconductors (module manufacturers Avago and RF Micro Devices) in Taiwan. Avago technologies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TriQuint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Semiconductor in the United States. Qualcomm in the United States for LTE connectivity.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 and Glass (for the display): Corning (Gorilla Glass) in the United States. GT Advanced Technologies produces the sapphire crystals in the screens.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Semiconductors: Texas Instruments, Fairchild and Maxim Integrated in the United States.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 ID sensor: TSMC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Xintec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Taiwan.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Touchscreen Controller: Broadcom in the United States (outsourced for manufacturing).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Transmitter and Amplification Modules: Skyworks and Qorvo in the United States (outsourced for manufacturing).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B94ED-543B-4CF4-9CF4-020ECDB927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21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9BF2-0C67-425D-84E7-7AFF6B3E4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AA176-7DDC-4AD6-9DD3-B01391986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6555E-CFAF-415B-A369-63DCBD7B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837-E815-4C7F-8766-CBDB668B843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0995-540B-49E9-AF79-BE23ECE0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BDB1-59BB-4DA2-8FFB-88BF5D26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59B8-9E5E-4BD2-8CD6-6189B11C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60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A7C0-A3F3-413D-981E-ECE37BCD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9E6DF-E624-4064-B5D5-778B22557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D304A-6EE1-4344-9329-F2023FBE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837-E815-4C7F-8766-CBDB668B843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68019-C305-4D90-BADA-47136844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267A-3315-46F3-ABEF-3F1C4F96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59B8-9E5E-4BD2-8CD6-6189B11C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2F6F6-5389-4A38-83CF-9B447B650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99D31-4C71-408A-8E67-1E967032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51D8F-E479-4F5D-AC1D-21A8C767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837-E815-4C7F-8766-CBDB668B843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9C68D-B294-4BED-B5DE-ABAE0510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D2FF-53E0-4450-9FBE-014806E3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59B8-9E5E-4BD2-8CD6-6189B11C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99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6815-F386-43D3-8F53-CCDC0FF0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96B2-DF2E-471F-BAE2-9035F6F45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5515-921D-46DC-A584-8C86E8FE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837-E815-4C7F-8766-CBDB668B843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8507A-DA6B-490F-91E7-9E7E3E9A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885AE-822D-4CA4-B90E-E4299DE5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59B8-9E5E-4BD2-8CD6-6189B11C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1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128C-0D4F-4DEA-A064-E72F8E35B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B95A3-E4D5-46B4-B61B-C59A5B9B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A820-5686-410F-903E-F5CCE289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837-E815-4C7F-8766-CBDB668B843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CB41-C7DB-4065-B678-98DCF028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E1926-45BA-4A09-8533-6DD3B705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59B8-9E5E-4BD2-8CD6-6189B11C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32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0260-4A7F-4F2C-B8D6-D34C5A8E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962F-9475-4DBA-8A96-5FB4EFF57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31A6D-CC62-42BA-B3D0-FD7EB603E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07B21-EC55-4D0F-BB71-850A3B9C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837-E815-4C7F-8766-CBDB668B843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633CC-08C4-4CDC-BEB5-51601DB2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40150-7964-4A8B-9629-E3F10901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59B8-9E5E-4BD2-8CD6-6189B11C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67AF-54BE-4A8F-8E05-E080638F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2687-A05D-4578-A37C-40482974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3AC70-BE86-400D-B84F-090A750C3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468F0-0CE4-42C2-B4A5-0054B74B0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1C79A-0ABA-436E-8016-85066EBA4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9E66D-C426-4B88-B698-D6AB9179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837-E815-4C7F-8766-CBDB668B843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BEEED-CC37-42B9-8263-2118ABD1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608C9-54C6-47E7-A192-6377A5D7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59B8-9E5E-4BD2-8CD6-6189B11C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6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F48E-92E0-458A-9268-86BEAF9D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38A2C-1777-4298-95CD-3E1BE310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837-E815-4C7F-8766-CBDB668B843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D721B-8B0A-4AD5-91A0-9099FE74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B658B-AC47-4573-8AB3-F1D46F5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59B8-9E5E-4BD2-8CD6-6189B11C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43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0F9EE-8B8F-40E0-8E17-FFF6D67D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837-E815-4C7F-8766-CBDB668B843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AE75E-0BEA-4F08-8AF2-183DCF61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94074-8C5C-46E2-AEED-F8D1FAE5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59B8-9E5E-4BD2-8CD6-6189B11C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21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4565-D01E-48FD-BBCC-2A125610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099D2-AE62-408C-BECE-03A581EC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2F905-27A0-4922-9F0A-CB17D59BB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3817F-70E2-4709-9804-53BE93AB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837-E815-4C7F-8766-CBDB668B843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4B27-3F09-472A-8F19-C3E8AF23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072F1-8385-4AAC-A91A-0CCA1F18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59B8-9E5E-4BD2-8CD6-6189B11C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93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F8B7-E428-41DF-9BC9-775957C5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6E078-E233-4769-B868-46334A801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CD09F-1328-4D21-9CBD-5B61265A6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51A99-9689-40AF-809E-4C919E20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3837-E815-4C7F-8766-CBDB668B843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9E71-48EB-47F2-BF73-464FA51F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74B30-605F-4311-AA9E-76DAC77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59B8-9E5E-4BD2-8CD6-6189B11C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50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74FF6-F49A-4A44-8B96-AD1679B5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E177-4062-4EF2-8944-FF1F3BA0A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E63E-CDEF-4D74-833D-2D430C529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3837-E815-4C7F-8766-CBDB668B8432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0FF8-0EF9-40A8-941D-C19E57C50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E3F8-CD81-4654-97BD-1341581E5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59B8-9E5E-4BD2-8CD6-6189B11CD1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57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31AA-57AA-4C68-A7EF-1244F242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2440"/>
          </a:xfrm>
        </p:spPr>
        <p:txBody>
          <a:bodyPr>
            <a:normAutofit fontScale="90000"/>
          </a:bodyPr>
          <a:lstStyle/>
          <a:p>
            <a:r>
              <a:rPr lang="en-US" dirty="0"/>
              <a:t>Optimize Supply Chain Cost under Trade-war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7563-1C8E-4C5F-BEF0-10B8D10F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Objective: Minimize cost by shifting products between existing factories due to tariffs impact.</a:t>
            </a:r>
          </a:p>
          <a:p>
            <a:r>
              <a:rPr lang="en-US" dirty="0"/>
              <a:t>Assumptions: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Focus 1 product only (iPhone XS max)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Customer only consider US market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Factory Locations (India, China, Brazil – could have to add more)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Components list and their landed cost to supply factories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Tariffs tax % for Raw Material and Finished Goods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Logistics cost from factory to US market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Factory capacity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Each factory has same production cost (?)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 difference between Foxconn or </a:t>
            </a:r>
            <a:r>
              <a:rPr lang="en-US" dirty="0" err="1"/>
              <a:t>Wistron</a:t>
            </a:r>
            <a:r>
              <a:rPr lang="en-US" dirty="0"/>
              <a:t> producing iPhone </a:t>
            </a:r>
            <a:r>
              <a:rPr lang="en-US" dirty="0">
                <a:solidFill>
                  <a:srgbClr val="FF0000"/>
                </a:solidFill>
              </a:rPr>
              <a:t>(or should we focus only on Apple – Foxconn supply-chain partnership?)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are ignoring the technological constraints of quality of phones produced i.e. Not all plants of Foxconn/</a:t>
            </a:r>
            <a:r>
              <a:rPr lang="en-US" dirty="0" err="1"/>
              <a:t>Wistron</a:t>
            </a:r>
            <a:r>
              <a:rPr lang="en-US" dirty="0"/>
              <a:t> can produce the latest iPhones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15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9934-79D1-4B13-BB71-4FAD928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64BC-03BB-4554-A8F6-11884BD5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Here is a high-level view into the costs of the various components of the iPhone Xs Max: &#10;$500.00 &#10;$450.00 &#10;$400.00 &#10;$350.00 &#10;$300.00 &#10;$250.00 &#10;$200 00 &#10;$150.00 &#10;$100.00 &#10;$0.00 &#10;5453.00 &#10;$24.50 &#10;$58.00 &#10;$35.00 &#10;$14.50 &#10;$23.00 &#10;$64.50 &#10;S90.50 &#10;$44.00 &#10;$1&amp;00 &#10;S9.oo &#10;$72.00 &#10;Apple iPhone XS Max &#10;A1921 &#10;$24.55 &#10;$45.71 &#10;$32.51 &#10;$14.16 &#10;$23.31 &#10;$45.35 &#10;$77.27 &#10;$42.80 &#10;17.11 &#10;$6.46 &#10;S6Q2 &#10;Apple iPhone X &#10;A1091 &#10;Total &#10;Test/Assembly/Supporting Materials &#10;• Mechanicals/Housings &#10;Other Electronics &#10;Power ManagernenVAudio &#10;Mixed Signal/RF &#10;Memory &#10;• Display &#10;Cameras &#10;• Connectivity &amp; Sensors &#10;Battery &#10;Appli cations Processor/tvloderns &#10;Tech &#10;Insights ">
            <a:extLst>
              <a:ext uri="{FF2B5EF4-FFF2-40B4-BE49-F238E27FC236}">
                <a16:creationId xmlns:a16="http://schemas.microsoft.com/office/drawing/2014/main" id="{78C85052-15E9-4668-BE75-BF7AFACEFA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125"/>
            <a:ext cx="7219950" cy="6371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001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93C74D-5603-46E7-BE4A-5ABB7449526B}"/>
              </a:ext>
            </a:extLst>
          </p:cNvPr>
          <p:cNvSpPr/>
          <p:nvPr/>
        </p:nvSpPr>
        <p:spPr>
          <a:xfrm>
            <a:off x="8017710" y="1213545"/>
            <a:ext cx="3410386" cy="54344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91FF456-1A81-47BE-9A97-20844B0930E5}"/>
              </a:ext>
            </a:extLst>
          </p:cNvPr>
          <p:cNvSpPr/>
          <p:nvPr/>
        </p:nvSpPr>
        <p:spPr>
          <a:xfrm>
            <a:off x="4338766" y="1213545"/>
            <a:ext cx="3678944" cy="54344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687F8D-83C9-4203-A994-74F74BB4FF71}"/>
              </a:ext>
            </a:extLst>
          </p:cNvPr>
          <p:cNvSpPr/>
          <p:nvPr/>
        </p:nvSpPr>
        <p:spPr>
          <a:xfrm>
            <a:off x="716696" y="1213545"/>
            <a:ext cx="3613265" cy="54344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5041F-D3F6-42C4-83C3-8FD3677D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 dirty="0"/>
              <a:t>Apple’s Supply Chain Network</a:t>
            </a:r>
            <a:endParaRPr lang="en-GB" dirty="0"/>
          </a:p>
        </p:txBody>
      </p:sp>
      <p:pic>
        <p:nvPicPr>
          <p:cNvPr id="5" name="Content Placeholder 4" descr="Factory">
            <a:extLst>
              <a:ext uri="{FF2B5EF4-FFF2-40B4-BE49-F238E27FC236}">
                <a16:creationId xmlns:a16="http://schemas.microsoft.com/office/drawing/2014/main" id="{F7ACDB7F-38EF-4794-B224-68BBD691A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795" y="2994185"/>
            <a:ext cx="914400" cy="914400"/>
          </a:xfrm>
        </p:spPr>
      </p:pic>
      <p:pic>
        <p:nvPicPr>
          <p:cNvPr id="9" name="Graphic 8" descr="House">
            <a:extLst>
              <a:ext uri="{FF2B5EF4-FFF2-40B4-BE49-F238E27FC236}">
                <a16:creationId xmlns:a16="http://schemas.microsoft.com/office/drawing/2014/main" id="{CA4F96B6-978C-4950-8219-D63ED4127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1114" y="2214832"/>
            <a:ext cx="912075" cy="912075"/>
          </a:xfrm>
          <a:prstGeom prst="rect">
            <a:avLst/>
          </a:prstGeom>
        </p:spPr>
      </p:pic>
      <p:pic>
        <p:nvPicPr>
          <p:cNvPr id="13" name="Graphic 12" descr="Home">
            <a:extLst>
              <a:ext uri="{FF2B5EF4-FFF2-40B4-BE49-F238E27FC236}">
                <a16:creationId xmlns:a16="http://schemas.microsoft.com/office/drawing/2014/main" id="{D3BEC418-2892-4465-8406-76DF3D1D29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6076" y="3222698"/>
            <a:ext cx="912075" cy="912075"/>
          </a:xfrm>
          <a:prstGeom prst="rect">
            <a:avLst/>
          </a:prstGeom>
        </p:spPr>
      </p:pic>
      <p:pic>
        <p:nvPicPr>
          <p:cNvPr id="15" name="Graphic 14" descr="Group of people">
            <a:extLst>
              <a:ext uri="{FF2B5EF4-FFF2-40B4-BE49-F238E27FC236}">
                <a16:creationId xmlns:a16="http://schemas.microsoft.com/office/drawing/2014/main" id="{CECF40A5-19EC-45FB-A3C9-0205D5994A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72684" y="3222699"/>
            <a:ext cx="912075" cy="912075"/>
          </a:xfrm>
          <a:prstGeom prst="rect">
            <a:avLst/>
          </a:prstGeom>
        </p:spPr>
      </p:pic>
      <p:pic>
        <p:nvPicPr>
          <p:cNvPr id="17" name="Graphic 16" descr="Smart Phone">
            <a:extLst>
              <a:ext uri="{FF2B5EF4-FFF2-40B4-BE49-F238E27FC236}">
                <a16:creationId xmlns:a16="http://schemas.microsoft.com/office/drawing/2014/main" id="{456F7EB1-7069-44EB-8276-FA4CAD0EC0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85687" y="37968"/>
            <a:ext cx="912075" cy="912075"/>
          </a:xfrm>
          <a:prstGeom prst="rect">
            <a:avLst/>
          </a:prstGeom>
        </p:spPr>
      </p:pic>
      <p:pic>
        <p:nvPicPr>
          <p:cNvPr id="19" name="Graphic 18" descr="Airplane">
            <a:extLst>
              <a:ext uri="{FF2B5EF4-FFF2-40B4-BE49-F238E27FC236}">
                <a16:creationId xmlns:a16="http://schemas.microsoft.com/office/drawing/2014/main" id="{D337DA83-164B-48ED-AB2F-1A5C5112CA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01699" y="0"/>
            <a:ext cx="912075" cy="912075"/>
          </a:xfrm>
          <a:prstGeom prst="rect">
            <a:avLst/>
          </a:prstGeom>
        </p:spPr>
      </p:pic>
      <p:pic>
        <p:nvPicPr>
          <p:cNvPr id="21" name="Content Placeholder 4" descr="Factory">
            <a:extLst>
              <a:ext uri="{FF2B5EF4-FFF2-40B4-BE49-F238E27FC236}">
                <a16:creationId xmlns:a16="http://schemas.microsoft.com/office/drawing/2014/main" id="{03783CC2-9851-4676-BC82-B6E752CA8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795" y="4161520"/>
            <a:ext cx="914400" cy="914400"/>
          </a:xfrm>
          <a:prstGeom prst="rect">
            <a:avLst/>
          </a:prstGeom>
        </p:spPr>
      </p:pic>
      <p:pic>
        <p:nvPicPr>
          <p:cNvPr id="22" name="Content Placeholder 4" descr="Factory">
            <a:extLst>
              <a:ext uri="{FF2B5EF4-FFF2-40B4-BE49-F238E27FC236}">
                <a16:creationId xmlns:a16="http://schemas.microsoft.com/office/drawing/2014/main" id="{506804B5-5E6C-4607-8325-BC2FE7865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795" y="5319242"/>
            <a:ext cx="914400" cy="914400"/>
          </a:xfrm>
          <a:prstGeom prst="rect">
            <a:avLst/>
          </a:prstGeom>
        </p:spPr>
      </p:pic>
      <p:pic>
        <p:nvPicPr>
          <p:cNvPr id="23" name="Graphic 22" descr="House">
            <a:extLst>
              <a:ext uri="{FF2B5EF4-FFF2-40B4-BE49-F238E27FC236}">
                <a16:creationId xmlns:a16="http://schemas.microsoft.com/office/drawing/2014/main" id="{FD0A71FE-AABA-49B9-9EC2-F4E85BF16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1114" y="3377807"/>
            <a:ext cx="912075" cy="912075"/>
          </a:xfrm>
          <a:prstGeom prst="rect">
            <a:avLst/>
          </a:prstGeom>
        </p:spPr>
      </p:pic>
      <p:pic>
        <p:nvPicPr>
          <p:cNvPr id="24" name="Graphic 23" descr="House">
            <a:extLst>
              <a:ext uri="{FF2B5EF4-FFF2-40B4-BE49-F238E27FC236}">
                <a16:creationId xmlns:a16="http://schemas.microsoft.com/office/drawing/2014/main" id="{F5D95066-9C92-48E0-95DB-744B964E7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41114" y="4497345"/>
            <a:ext cx="912075" cy="912075"/>
          </a:xfrm>
          <a:prstGeom prst="rect">
            <a:avLst/>
          </a:prstGeom>
        </p:spPr>
      </p:pic>
      <p:pic>
        <p:nvPicPr>
          <p:cNvPr id="25" name="Content Placeholder 4" descr="Factory">
            <a:extLst>
              <a:ext uri="{FF2B5EF4-FFF2-40B4-BE49-F238E27FC236}">
                <a16:creationId xmlns:a16="http://schemas.microsoft.com/office/drawing/2014/main" id="{D038F58B-F884-4DE8-A5D1-9FF165D0C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795" y="1887788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23CDC1A-7382-43EE-B8DA-A3835CF2C796}"/>
              </a:ext>
            </a:extLst>
          </p:cNvPr>
          <p:cNvSpPr txBox="1"/>
          <p:nvPr/>
        </p:nvSpPr>
        <p:spPr>
          <a:xfrm>
            <a:off x="1506808" y="1318083"/>
            <a:ext cx="245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Material Suppliers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87DAF7-4AD2-43D2-8B36-F30F79A33E5E}"/>
              </a:ext>
            </a:extLst>
          </p:cNvPr>
          <p:cNvSpPr txBox="1"/>
          <p:nvPr/>
        </p:nvSpPr>
        <p:spPr>
          <a:xfrm>
            <a:off x="4769333" y="1318083"/>
            <a:ext cx="213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Assembly Factories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47C75A-6354-49AC-B5FA-9304E9A9A78F}"/>
              </a:ext>
            </a:extLst>
          </p:cNvPr>
          <p:cNvSpPr txBox="1"/>
          <p:nvPr/>
        </p:nvSpPr>
        <p:spPr>
          <a:xfrm>
            <a:off x="5626027" y="2554517"/>
            <a:ext cx="73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China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CC53D0-2A6D-4E5A-AA36-CD8D24E067AF}"/>
              </a:ext>
            </a:extLst>
          </p:cNvPr>
          <p:cNvSpPr txBox="1"/>
          <p:nvPr/>
        </p:nvSpPr>
        <p:spPr>
          <a:xfrm>
            <a:off x="5626027" y="3716540"/>
            <a:ext cx="73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India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F99794-9305-4BE8-953E-627E9932B6B0}"/>
              </a:ext>
            </a:extLst>
          </p:cNvPr>
          <p:cNvSpPr txBox="1"/>
          <p:nvPr/>
        </p:nvSpPr>
        <p:spPr>
          <a:xfrm>
            <a:off x="5626027" y="4858764"/>
            <a:ext cx="101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Mexico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2AAFC0-7322-4408-A4B8-D11E73B8E2FE}"/>
              </a:ext>
            </a:extLst>
          </p:cNvPr>
          <p:cNvSpPr txBox="1"/>
          <p:nvPr/>
        </p:nvSpPr>
        <p:spPr>
          <a:xfrm>
            <a:off x="8529809" y="1318083"/>
            <a:ext cx="236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 DC and Customers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E9E6C-CB8F-4367-97A4-4E530D827A50}"/>
              </a:ext>
            </a:extLst>
          </p:cNvPr>
          <p:cNvSpPr txBox="1"/>
          <p:nvPr/>
        </p:nvSpPr>
        <p:spPr>
          <a:xfrm>
            <a:off x="1860000" y="2120966"/>
            <a:ext cx="179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Japan:</a:t>
            </a:r>
          </a:p>
          <a:p>
            <a:r>
              <a:rPr lang="en-US" dirty="0"/>
              <a:t>Display, Camera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4AD1F-5438-4041-A6E2-C627FE51A1FF}"/>
              </a:ext>
            </a:extLst>
          </p:cNvPr>
          <p:cNvSpPr txBox="1"/>
          <p:nvPr/>
        </p:nvSpPr>
        <p:spPr>
          <a:xfrm>
            <a:off x="1860000" y="3197243"/>
            <a:ext cx="1256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Taiwan:</a:t>
            </a:r>
          </a:p>
          <a:p>
            <a:r>
              <a:rPr lang="en-US" dirty="0"/>
              <a:t>Memory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7F5653-C42D-4C28-B430-32551E1DB356}"/>
              </a:ext>
            </a:extLst>
          </p:cNvPr>
          <p:cNvSpPr txBox="1"/>
          <p:nvPr/>
        </p:nvSpPr>
        <p:spPr>
          <a:xfrm>
            <a:off x="1860000" y="4370694"/>
            <a:ext cx="218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Korea:</a:t>
            </a:r>
          </a:p>
          <a:p>
            <a:r>
              <a:rPr lang="en-US" dirty="0"/>
              <a:t>Battery, Processors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EDDEB2-70C9-4F92-918D-95C6A556738F}"/>
              </a:ext>
            </a:extLst>
          </p:cNvPr>
          <p:cNvSpPr txBox="1"/>
          <p:nvPr/>
        </p:nvSpPr>
        <p:spPr>
          <a:xfrm>
            <a:off x="1860000" y="5509338"/>
            <a:ext cx="218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US:</a:t>
            </a:r>
          </a:p>
          <a:p>
            <a:r>
              <a:rPr lang="en-US" dirty="0"/>
              <a:t>Processors and Chips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81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541</Words>
  <Application>Microsoft Office PowerPoint</Application>
  <PresentationFormat>Widescreen</PresentationFormat>
  <Paragraphs>54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Optimize Supply Chain Cost under Trade-war</vt:lpstr>
      <vt:lpstr>PowerPoint Presentation</vt:lpstr>
      <vt:lpstr>Apple’s Supply Chain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Qinglei (Michael - PPS SC Logistics)</dc:creator>
  <cp:lastModifiedBy>Li, Qinglei (Michael - PPS SC Logistics)</cp:lastModifiedBy>
  <cp:revision>17</cp:revision>
  <dcterms:created xsi:type="dcterms:W3CDTF">2019-10-25T11:27:58Z</dcterms:created>
  <dcterms:modified xsi:type="dcterms:W3CDTF">2019-10-30T05:39:24Z</dcterms:modified>
</cp:coreProperties>
</file>