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IN" altLang="en-US" sz="2000" b="1">
                <a:solidFill>
                  <a:schemeClr val="accent1">
                    <a:lumMod val="75000"/>
                  </a:schemeClr>
                </a:solidFill>
                <a:latin typeface="Arial" panose="020B0604020202020204"/>
                <a:cs typeface="Arial" panose="020B0604020202020204"/>
              </a:rPr>
              <a:t>Logeshwaran .A </a:t>
            </a:r>
            <a:endParaRPr lang="en-IN" altLang="en-US" sz="2000" b="1">
              <a:solidFill>
                <a:schemeClr val="accent1">
                  <a:lumMod val="75000"/>
                </a:schemeClr>
              </a:solidFill>
              <a:latin typeface="Arial" panose="020B0604020202020204"/>
              <a:cs typeface="Arial" panose="020B0604020202020204"/>
            </a:endParaRPr>
          </a:p>
          <a:p>
            <a:r>
              <a:rPr lang="en-IN" altLang="en-US" sz="2000" b="1">
                <a:solidFill>
                  <a:schemeClr val="accent1">
                    <a:lumMod val="75000"/>
                  </a:schemeClr>
                </a:solidFill>
                <a:latin typeface="Arial" panose="020B0604020202020204"/>
                <a:cs typeface="Arial" panose="020B0604020202020204"/>
              </a:rPr>
              <a:t>University College Of Engineering Kanchipuram</a:t>
            </a:r>
            <a:endParaRPr lang="en-IN" altLang="en-US" sz="2000" b="1">
              <a:solidFill>
                <a:schemeClr val="accent1">
                  <a:lumMod val="75000"/>
                </a:schemeClr>
              </a:solidFill>
              <a:latin typeface="Arial" panose="020B0604020202020204"/>
              <a:cs typeface="Arial" panose="020B0604020202020204"/>
            </a:endParaRPr>
          </a:p>
          <a:p>
            <a:r>
              <a:rPr lang="en-IN" altLang="en-US" sz="2000" b="1">
                <a:solidFill>
                  <a:schemeClr val="accent1">
                    <a:lumMod val="75000"/>
                  </a:schemeClr>
                </a:solidFill>
                <a:latin typeface="Arial" panose="020B0604020202020204"/>
                <a:cs typeface="Arial" panose="020B0604020202020204"/>
              </a:rPr>
              <a:t>Mechanical </a:t>
            </a:r>
            <a:endParaRPr lang="en-IN" alt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https://www.kaggle.com/code/jaidalmotra/exploring-movie-reviews-dataset</a:t>
            </a:r>
            <a:endParaRPr lang="en-IN" sz="2400" dirty="0"/>
          </a:p>
          <a:p>
            <a:pPr marL="305435" indent="-305435"/>
            <a:r>
              <a:rPr lang="en-IN" sz="2400" dirty="0"/>
              <a:t>https://youtu.be/GsfT2sv_zCo?si=-pbeOOZ95PiMSR17</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90000" lnSpcReduction="10000"/>
          </a:bodyPr>
          <a:lstStyle/>
          <a:p>
            <a:pPr marL="305435" indent="-305435"/>
            <a:r>
              <a:rPr lang="en-IN" dirty="0"/>
              <a:t>There is a pressing need to develop a robust movie review aggregator that addresses these shortcomings and provides users with a seamless experience for discovering, evaluating, and engaging with movie reviews.</a:t>
            </a:r>
            <a:endParaRPr lang="en-IN" dirty="0"/>
          </a:p>
          <a:p>
            <a:pPr marL="305435" indent="-305435"/>
            <a:r>
              <a:rPr lang="en-IN" dirty="0"/>
              <a:t>Data Integration: Collecting and integrating reviews from diverse sources including professional critics, user-generated content, and social media platforms while ensuring accuracy and relevance.</a:t>
            </a:r>
            <a:endParaRPr lang="en-IN" dirty="0"/>
          </a:p>
          <a:p>
            <a:pPr marL="305435" indent="-305435"/>
            <a:r>
              <a:rPr lang="en-IN" dirty="0"/>
              <a:t>Sentiment Analysis: Implementing advanced sentiment analysis techniques to accurately gauge the overall sentiment of reviews, considering nuances such as sarcasm, irony, and context.</a:t>
            </a:r>
            <a:endParaRPr lang="en-IN" dirty="0"/>
          </a:p>
          <a:p>
            <a:pPr marL="305435" indent="-305435"/>
            <a:r>
              <a:rPr lang="en-IN" dirty="0"/>
              <a:t>Real-time Updates: Ensuring timely updates of reviews as new movies are released and existing ones garner additional reviews, providing users with the most up-to-date information.</a:t>
            </a:r>
            <a:endParaRPr lang="en-IN" dirty="0"/>
          </a:p>
          <a:p>
            <a:pPr marL="305435" indent="-305435"/>
            <a:r>
              <a:rPr lang="en-IN" dirty="0"/>
              <a:t>User Interface Design: Designing an intuitive and visually appealing user interface that enhances the user experience, facilitates easy navigation, and encourages user engagement.</a:t>
            </a:r>
            <a:endParaRPr lang="en-IN" dirty="0"/>
          </a:p>
          <a:p>
            <a:pPr marL="305435" indent="-305435"/>
            <a:r>
              <a:rPr lang="en-IN" dirty="0"/>
              <a:t>Personalization: Incorporating features for personalized recommendations based on user preferences, viewing history, and demographic information to enhance user satisfaction and retention.</a:t>
            </a:r>
            <a:endParaRPr lang="en-IN" dirty="0"/>
          </a:p>
          <a:p>
            <a:pPr marL="305435" indent="-305435"/>
            <a:r>
              <a:rPr lang="en-IN" dirty="0"/>
              <a:t>Quality Assurance: Implementing robust quality assurance measures to mitigate errors in data processing, sentiment analysis, and user interface functionality.</a:t>
            </a:r>
            <a:endParaRPr lang="en-IN" dirty="0"/>
          </a:p>
          <a:p>
            <a:pPr marL="305435" indent="-305435"/>
            <a:r>
              <a:rPr lang="en-IN" dirty="0"/>
              <a:t>Legal Considerations: Adhering to copyright laws and regulations governing the use of third-party content, ensuring compliance with data privacy standards, and obtaining necessary permissions for content aggregation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3" name="Text Box 2"/>
          <p:cNvSpPr txBox="1"/>
          <p:nvPr/>
        </p:nvSpPr>
        <p:spPr>
          <a:xfrm>
            <a:off x="739775" y="1354455"/>
            <a:ext cx="8404225" cy="4890135"/>
          </a:xfrm>
          <a:prstGeom prst="rect">
            <a:avLst/>
          </a:prstGeom>
          <a:noFill/>
        </p:spPr>
        <p:txBody>
          <a:bodyPr wrap="square" rtlCol="0" anchor="t">
            <a:noAutofit/>
          </a:bodyPr>
          <a:p>
            <a:pPr marL="0" indent="0">
              <a:buNone/>
            </a:pPr>
            <a:r>
              <a:rPr lang="en-IN" b="1" dirty="0">
                <a:gradFill>
                  <a:gsLst>
                    <a:gs pos="0">
                      <a:srgbClr val="FE4444"/>
                    </a:gs>
                    <a:gs pos="100000">
                      <a:srgbClr val="832B2B"/>
                    </a:gs>
                  </a:gsLst>
                  <a:lin scaled="0"/>
                </a:gradFill>
                <a:sym typeface="+mn-ea"/>
              </a:rPr>
              <a:t>Comprehensive Data Aggregation:</a:t>
            </a:r>
            <a:endParaRPr lang="en-IN" sz="1800" b="1" dirty="0">
              <a:gradFill>
                <a:gsLst>
                  <a:gs pos="0">
                    <a:srgbClr val="FE4444"/>
                  </a:gs>
                  <a:gs pos="100000">
                    <a:srgbClr val="832B2B"/>
                  </a:gs>
                </a:gsLst>
                <a:lin scaled="0"/>
              </a:gradFill>
            </a:endParaRPr>
          </a:p>
          <a:p>
            <a:pPr marL="0" indent="0">
              <a:buNone/>
            </a:pPr>
            <a:r>
              <a:rPr lang="en-IN" b="1" dirty="0">
                <a:solidFill>
                  <a:srgbClr val="0F0F0F"/>
                </a:solidFill>
                <a:sym typeface="+mn-ea"/>
              </a:rPr>
              <a:t>Develop web crawlers and APIs to collect reviews from diverse sources such as professional critics' websites, user-generated content platforms, social media, and mainstream publications</a:t>
            </a:r>
            <a:endParaRPr lang="en-IN" sz="1800" b="1" dirty="0">
              <a:solidFill>
                <a:srgbClr val="0F0F0F"/>
              </a:solidFill>
            </a:endParaRPr>
          </a:p>
          <a:p>
            <a:pPr marL="0" indent="0">
              <a:buNone/>
            </a:pPr>
            <a:r>
              <a:rPr lang="en-IN" b="1" dirty="0">
                <a:solidFill>
                  <a:srgbClr val="FF0000"/>
                </a:solidFill>
                <a:sym typeface="+mn-ea"/>
              </a:rPr>
              <a:t>Advanced Sentiment Analysis:</a:t>
            </a:r>
            <a:endParaRPr lang="en-IN" sz="1800" b="1" dirty="0">
              <a:solidFill>
                <a:srgbClr val="FF0000"/>
              </a:solidFill>
            </a:endParaRPr>
          </a:p>
          <a:p>
            <a:pPr marL="0" indent="0">
              <a:buNone/>
            </a:pPr>
            <a:r>
              <a:rPr lang="en-IN" b="1" dirty="0">
                <a:solidFill>
                  <a:srgbClr val="0F0F0F"/>
                </a:solidFill>
                <a:sym typeface="+mn-ea"/>
              </a:rPr>
              <a:t>Utilize machine learning and natural language processing techniques to perform sentiment analysis on aggregated reviews</a:t>
            </a:r>
            <a:endParaRPr lang="en-IN" sz="1800" b="1" dirty="0">
              <a:solidFill>
                <a:srgbClr val="0F0F0F"/>
              </a:solidFill>
            </a:endParaRPr>
          </a:p>
          <a:p>
            <a:pPr marL="0" indent="0">
              <a:buNone/>
            </a:pPr>
            <a:r>
              <a:rPr lang="en-IN" b="1" dirty="0">
                <a:solidFill>
                  <a:srgbClr val="FF0000"/>
                </a:solidFill>
                <a:sym typeface="+mn-ea"/>
              </a:rPr>
              <a:t>Real-time Updates:</a:t>
            </a:r>
            <a:endParaRPr lang="en-IN" sz="1800" b="1" dirty="0">
              <a:solidFill>
                <a:srgbClr val="FF0000"/>
              </a:solidFill>
            </a:endParaRPr>
          </a:p>
          <a:p>
            <a:pPr marL="0" indent="0">
              <a:buNone/>
            </a:pPr>
            <a:r>
              <a:rPr lang="en-IN" b="1" dirty="0">
                <a:solidFill>
                  <a:srgbClr val="0F0F0F"/>
                </a:solidFill>
                <a:sym typeface="+mn-ea"/>
              </a:rPr>
              <a:t>Develop a dynamic system that continuously monitors review sources for updates and new releases.</a:t>
            </a:r>
            <a:endParaRPr lang="en-IN" sz="1800" b="1" dirty="0">
              <a:solidFill>
                <a:srgbClr val="0F0F0F"/>
              </a:solidFill>
            </a:endParaRPr>
          </a:p>
          <a:p>
            <a:pPr marL="0" indent="0">
              <a:buNone/>
            </a:pPr>
            <a:r>
              <a:rPr lang="en-IN" b="1" dirty="0">
                <a:solidFill>
                  <a:srgbClr val="0F0F0F"/>
                </a:solidFill>
                <a:sym typeface="+mn-ea"/>
              </a:rPr>
              <a:t>Implement efficient algorithms to process incoming data in real-time and update the platform's database accordingly</a:t>
            </a:r>
            <a:endParaRPr lang="en-IN" sz="1800" b="1" dirty="0">
              <a:solidFill>
                <a:srgbClr val="0F0F0F"/>
              </a:solidFill>
            </a:endParaRPr>
          </a:p>
          <a:p>
            <a:pPr marL="0" indent="0">
              <a:buNone/>
            </a:pPr>
            <a:r>
              <a:rPr lang="en-IN" b="1" dirty="0">
                <a:solidFill>
                  <a:srgbClr val="FF0000"/>
                </a:solidFill>
                <a:sym typeface="+mn-ea"/>
              </a:rPr>
              <a:t>User Engagement Features:</a:t>
            </a:r>
            <a:endParaRPr lang="en-IN" sz="1800" b="1" dirty="0">
              <a:solidFill>
                <a:srgbClr val="FF0000"/>
              </a:solidFill>
            </a:endParaRPr>
          </a:p>
          <a:p>
            <a:pPr marL="0" indent="0">
              <a:buNone/>
            </a:pPr>
            <a:r>
              <a:rPr lang="en-IN" b="1" dirty="0">
                <a:solidFill>
                  <a:srgbClr val="0F0F0F"/>
                </a:solidFill>
                <a:sym typeface="+mn-ea"/>
              </a:rPr>
              <a:t>Design an intuitive and visually appealing user interface that enables easy navigation and exploration of movie reviews.</a:t>
            </a:r>
            <a:endParaRPr lang="en-IN" sz="1800" b="1" dirty="0">
              <a:solidFill>
                <a:srgbClr val="0F0F0F"/>
              </a:solidFill>
            </a:endParaRPr>
          </a:p>
          <a:p>
            <a:pPr marL="0" indent="0">
              <a:buNone/>
            </a:pPr>
            <a:r>
              <a:rPr lang="en-IN" b="1" dirty="0">
                <a:solidFill>
                  <a:srgbClr val="0F0F0F"/>
                </a:solidFill>
                <a:sym typeface="+mn-ea"/>
              </a:rPr>
              <a:t>Incorporate social features such as user comments, ratings, and sharing options to foster community engagement.</a:t>
            </a:r>
            <a:endParaRPr lang="en-IN" sz="1800" b="1"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01750"/>
            <a:ext cx="10078085" cy="4067810"/>
          </a:xfrm>
        </p:spPr>
        <p:txBody>
          <a:bodyPr>
            <a:normAutofit lnSpcReduction="20000"/>
          </a:bodyPr>
          <a:lstStyle/>
          <a:p>
            <a:pPr marL="0" indent="0">
              <a:buNone/>
            </a:pPr>
            <a:r>
              <a:rPr lang="en-IN" sz="1800" b="1" dirty="0">
                <a:gradFill>
                  <a:gsLst>
                    <a:gs pos="0">
                      <a:srgbClr val="14CD68"/>
                    </a:gs>
                    <a:gs pos="100000">
                      <a:srgbClr val="0B6E38"/>
                    </a:gs>
                  </a:gsLst>
                  <a:lin scaled="0"/>
                </a:gradFill>
              </a:rPr>
              <a:t>Stakeholder Analysis:</a:t>
            </a:r>
            <a:endParaRPr lang="en-IN" sz="1800" b="1" dirty="0">
              <a:gradFill>
                <a:gsLst>
                  <a:gs pos="0">
                    <a:srgbClr val="14CD68"/>
                  </a:gs>
                  <a:gs pos="100000">
                    <a:srgbClr val="0B6E38"/>
                  </a:gs>
                </a:gsLst>
                <a:lin scaled="0"/>
              </a:gradFill>
            </a:endParaRPr>
          </a:p>
          <a:p>
            <a:pPr marL="0" indent="0">
              <a:buNone/>
            </a:pPr>
            <a:r>
              <a:rPr lang="en-IN" sz="1800" b="1" dirty="0">
                <a:solidFill>
                  <a:srgbClr val="0F0F0F"/>
                </a:solidFill>
              </a:rPr>
              <a:t>Identify and analyze key stakeholders, including users (movie enthusiasts, casual viewers), content creators (critics, reviewers), and platform administrators.</a:t>
            </a:r>
            <a:endParaRPr lang="en-IN" sz="1800" b="1" dirty="0">
              <a:solidFill>
                <a:srgbClr val="0F0F0F"/>
              </a:solidFill>
            </a:endParaRPr>
          </a:p>
          <a:p>
            <a:pPr marL="0" indent="0">
              <a:buNone/>
            </a:pPr>
            <a:r>
              <a:rPr lang="en-IN" sz="1800" b="1" dirty="0">
                <a:solidFill>
                  <a:srgbClr val="0F0F0F"/>
                </a:solidFill>
              </a:rPr>
              <a:t>Understand the needs, expectations, and pain points of each stakeholder group to inform the design and development process.</a:t>
            </a:r>
            <a:endParaRPr lang="en-IN" sz="1800" b="1" dirty="0">
              <a:solidFill>
                <a:srgbClr val="0F0F0F"/>
              </a:solidFill>
            </a:endParaRPr>
          </a:p>
          <a:p>
            <a:pPr marL="0" indent="0">
              <a:buNone/>
            </a:pPr>
            <a:endParaRPr lang="en-IN" sz="1800" b="1" dirty="0">
              <a:solidFill>
                <a:srgbClr val="0F0F0F"/>
              </a:solidFill>
            </a:endParaRPr>
          </a:p>
          <a:p>
            <a:pPr marL="0" indent="0">
              <a:buNone/>
            </a:pPr>
            <a:r>
              <a:rPr lang="en-IN" sz="1800" b="1" dirty="0">
                <a:gradFill>
                  <a:gsLst>
                    <a:gs pos="0">
                      <a:srgbClr val="14CD68"/>
                    </a:gs>
                    <a:gs pos="100000">
                      <a:srgbClr val="0B6E38"/>
                    </a:gs>
                  </a:gsLst>
                  <a:lin scaled="0"/>
                </a:gradFill>
              </a:rPr>
              <a:t>Requirements Gathering:</a:t>
            </a:r>
            <a:endParaRPr lang="en-IN" sz="1800" b="1" dirty="0">
              <a:gradFill>
                <a:gsLst>
                  <a:gs pos="0">
                    <a:srgbClr val="14CD68"/>
                  </a:gs>
                  <a:gs pos="100000">
                    <a:srgbClr val="0B6E38"/>
                  </a:gs>
                </a:gsLst>
                <a:lin scaled="0"/>
              </a:gradFill>
            </a:endParaRPr>
          </a:p>
          <a:p>
            <a:pPr marL="0" indent="0">
              <a:buNone/>
            </a:pPr>
            <a:r>
              <a:rPr lang="en-IN" sz="1800" b="1" dirty="0">
                <a:solidFill>
                  <a:srgbClr val="0F0F0F"/>
                </a:solidFill>
              </a:rPr>
              <a:t>Conduct comprehensive requirements gathering sessions with stakeholders to capture functional and non-functional requirements.</a:t>
            </a:r>
            <a:endParaRPr lang="en-IN" sz="1800" b="1" dirty="0">
              <a:solidFill>
                <a:srgbClr val="0F0F0F"/>
              </a:solidFill>
            </a:endParaRPr>
          </a:p>
          <a:p>
            <a:pPr marL="0" indent="0">
              <a:buNone/>
            </a:pPr>
            <a:r>
              <a:rPr lang="en-IN" sz="1800" b="1" dirty="0">
                <a:solidFill>
                  <a:srgbClr val="0F0F0F"/>
                </a:solidFill>
              </a:rPr>
              <a:t>Prioritize requirements based on their importance to stakeholders and the overall goals of the platform.</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dirty="0"/>
              <a:t>The code provided is written in Python and utilizes several libraries for data analysis and visualization, including NumPy, Pandas, Matplotlib, and Seaborn. Below is an overview of the algorithms used in different parts of the code</a:t>
            </a:r>
            <a:endParaRPr lang="en-IN" dirty="0"/>
          </a:p>
          <a:p>
            <a:pPr marL="305435" indent="-305435"/>
            <a:r>
              <a:rPr lang="en-IN" dirty="0">
                <a:solidFill>
                  <a:srgbClr val="FF0000"/>
                </a:solidFill>
              </a:rPr>
              <a:t>Data Loading and Exploration:</a:t>
            </a:r>
            <a:endParaRPr lang="en-IN" dirty="0">
              <a:solidFill>
                <a:srgbClr val="FF0000"/>
              </a:solidFill>
            </a:endParaRPr>
          </a:p>
          <a:p>
            <a:pPr marL="305435" indent="-305435"/>
            <a:r>
              <a:rPr lang="en-IN" dirty="0"/>
              <a:t>The code uses the os module to traverse the directory structure and retrieve file paths.</a:t>
            </a:r>
            <a:endParaRPr lang="en-IN" dirty="0"/>
          </a:p>
          <a:p>
            <a:pPr marL="305435" indent="-305435"/>
            <a:r>
              <a:rPr lang="en-IN" dirty="0"/>
              <a:t>Pandas' read_csv() function is used to load the dataset into a DataFrame.</a:t>
            </a:r>
            <a:endParaRPr lang="en-IN" dirty="0"/>
          </a:p>
          <a:p>
            <a:pPr marL="305435" indent="-305435"/>
            <a:r>
              <a:rPr lang="en-IN" dirty="0"/>
              <a:t>Basic DataFrame methods like shape, columns, dtypes, describe, and head are used for preliminary data exploration.</a:t>
            </a:r>
            <a:endParaRPr lang="en-IN" dirty="0"/>
          </a:p>
          <a:p>
            <a:pPr marL="305435" indent="-305435"/>
            <a:r>
              <a:rPr lang="en-IN" dirty="0">
                <a:solidFill>
                  <a:srgbClr val="FF0000"/>
                </a:solidFill>
              </a:rPr>
              <a:t>Data Visualization:</a:t>
            </a:r>
            <a:endParaRPr lang="en-IN" dirty="0">
              <a:solidFill>
                <a:srgbClr val="FF0000"/>
              </a:solidFill>
            </a:endParaRPr>
          </a:p>
          <a:p>
            <a:pPr marL="305435" indent="-305435"/>
            <a:r>
              <a:rPr lang="en-IN" dirty="0"/>
              <a:t>Matplotlib and Seaborn libraries are used for data visualization.</a:t>
            </a:r>
            <a:endParaRPr lang="en-IN" dirty="0"/>
          </a:p>
          <a:p>
            <a:pPr marL="305435" indent="-305435"/>
            <a:r>
              <a:rPr lang="en-IN" dirty="0"/>
              <a:t>Histograms (histplot) and count plots (countplot) are used to visualize the distribution of IMDb ratings and movie ratings, respectively.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t>  </a:t>
            </a:r>
            <a:endParaRPr lang="en-IN" sz="2400" dirty="0"/>
          </a:p>
          <a:p>
            <a:pPr marL="0" indent="0">
              <a:buNone/>
            </a:pPr>
            <a:endParaRPr lang="en-IN" sz="2400" dirty="0"/>
          </a:p>
        </p:txBody>
      </p:sp>
      <p:pic>
        <p:nvPicPr>
          <p:cNvPr id="3" name="Picture 2" descr="55"/>
          <p:cNvPicPr>
            <a:picLocks noChangeAspect="1"/>
          </p:cNvPicPr>
          <p:nvPr/>
        </p:nvPicPr>
        <p:blipFill>
          <a:blip r:embed="rId1"/>
          <a:stretch>
            <a:fillRect/>
          </a:stretch>
        </p:blipFill>
        <p:spPr>
          <a:xfrm>
            <a:off x="393065" y="702310"/>
            <a:ext cx="3475990" cy="2726690"/>
          </a:xfrm>
          <a:prstGeom prst="rect">
            <a:avLst/>
          </a:prstGeom>
        </p:spPr>
      </p:pic>
      <p:pic>
        <p:nvPicPr>
          <p:cNvPr id="4" name="Picture 3" descr="66"/>
          <p:cNvPicPr>
            <a:picLocks noChangeAspect="1"/>
          </p:cNvPicPr>
          <p:nvPr/>
        </p:nvPicPr>
        <p:blipFill>
          <a:blip r:embed="rId2"/>
          <a:stretch>
            <a:fillRect/>
          </a:stretch>
        </p:blipFill>
        <p:spPr>
          <a:xfrm>
            <a:off x="4663440" y="702310"/>
            <a:ext cx="4302760" cy="2781935"/>
          </a:xfrm>
          <a:prstGeom prst="rect">
            <a:avLst/>
          </a:prstGeom>
        </p:spPr>
      </p:pic>
      <p:pic>
        <p:nvPicPr>
          <p:cNvPr id="6" name="Picture 5" descr="000"/>
          <p:cNvPicPr>
            <a:picLocks noChangeAspect="1"/>
          </p:cNvPicPr>
          <p:nvPr/>
        </p:nvPicPr>
        <p:blipFill>
          <a:blip r:embed="rId3"/>
          <a:stretch>
            <a:fillRect/>
          </a:stretch>
        </p:blipFill>
        <p:spPr>
          <a:xfrm>
            <a:off x="2025015" y="3484245"/>
            <a:ext cx="3834765" cy="2479675"/>
          </a:xfrm>
          <a:prstGeom prst="rect">
            <a:avLst/>
          </a:prstGeom>
        </p:spPr>
      </p:pic>
      <p:pic>
        <p:nvPicPr>
          <p:cNvPr id="7" name="Picture 6" descr="ll"/>
          <p:cNvPicPr>
            <a:picLocks noChangeAspect="1"/>
          </p:cNvPicPr>
          <p:nvPr/>
        </p:nvPicPr>
        <p:blipFill>
          <a:blip r:embed="rId4"/>
          <a:stretch>
            <a:fillRect/>
          </a:stretch>
        </p:blipFill>
        <p:spPr>
          <a:xfrm>
            <a:off x="7446010" y="3522345"/>
            <a:ext cx="3771265" cy="24530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t>By adopting a system approach, a movie review platform can be developed and managed effectively, addressing the needs of stakeholders while providing users with a seamless and engaging experience for discovering, evaluating, and discussing movies. Through careful planning, design, and execution, the platform can become a valuable resource in the entertainment industry, fostering community engagement and enhancing the movie-watching experience for audiences worldwide.</a:t>
            </a:r>
            <a:endParaRPr lang="en-IN" sz="2000" dirty="0"/>
          </a:p>
          <a:p>
            <a:pPr marL="305435" indent="-305435"/>
            <a:r>
              <a:rPr lang="en-IN" sz="2000" dirty="0"/>
              <a:t>By adopting a system approach, a movie review platform can be developed and managed effectively, addressing the needs of stakeholders while providing users with a seamless and engaging experience for discovering, evaluating, and discussing movies. Through careful planning, design, and execution, the platform can become a valuable resource in the entertainment industry, fostering community engagement and enhancing the movie-watching experience for audiences worldwide.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301750"/>
            <a:ext cx="11310620" cy="5687060"/>
          </a:xfrm>
        </p:spPr>
        <p:txBody>
          <a:bodyPr>
            <a:normAutofit/>
          </a:bodyPr>
          <a:lstStyle/>
          <a:p>
            <a:pPr marL="0" indent="0">
              <a:buNone/>
            </a:pPr>
            <a:r>
              <a:rPr lang="en-US" sz="2000" b="1" dirty="0">
                <a:solidFill>
                  <a:srgbClr val="FF0000"/>
                </a:solidFill>
              </a:rPr>
              <a:t>Advanced Sentiment Analysis:</a:t>
            </a:r>
            <a:endParaRPr lang="en-US" sz="2000" b="1" dirty="0">
              <a:solidFill>
                <a:srgbClr val="FF0000"/>
              </a:solidFill>
            </a:endParaRPr>
          </a:p>
          <a:p>
            <a:pPr marL="0" indent="0">
              <a:buNone/>
            </a:pPr>
            <a:r>
              <a:rPr lang="en-US" sz="2000" b="1" dirty="0"/>
              <a:t>Utilizing more sophisticated natural language processing (NLP) techniques, including deep learning models, to improve the accuracy of sentiment analysis.</a:t>
            </a:r>
            <a:endParaRPr lang="en-US" sz="2000" b="1" dirty="0"/>
          </a:p>
          <a:p>
            <a:pPr marL="0" indent="0">
              <a:buNone/>
            </a:pPr>
            <a:r>
              <a:rPr lang="en-US" sz="2000" b="1" dirty="0"/>
              <a:t>Incorporating emotion detection algorithms to capture the nuanced emotional responses of viewers towards movies.</a:t>
            </a:r>
            <a:endParaRPr lang="en-US" sz="2000" b="1" dirty="0"/>
          </a:p>
          <a:p>
            <a:pPr marL="0" indent="0">
              <a:buNone/>
            </a:pPr>
            <a:r>
              <a:rPr lang="en-US" sz="2000" b="1" dirty="0">
                <a:solidFill>
                  <a:srgbClr val="FF0000"/>
                </a:solidFill>
              </a:rPr>
              <a:t>Personalized Recommendations:</a:t>
            </a:r>
            <a:endParaRPr lang="en-US" sz="2000" b="1" dirty="0">
              <a:solidFill>
                <a:srgbClr val="FF0000"/>
              </a:solidFill>
            </a:endParaRPr>
          </a:p>
          <a:p>
            <a:pPr marL="0" indent="0">
              <a:buNone/>
            </a:pPr>
            <a:r>
              <a:rPr lang="en-US" sz="2000" b="1" dirty="0"/>
              <a:t>Implementing AI-driven recommendation systems that leverage user behavior data, social interactions, and contextual information to provide highly personalized movie suggestions.</a:t>
            </a:r>
            <a:endParaRPr lang="en-US" sz="2000" b="1" dirty="0"/>
          </a:p>
          <a:p>
            <a:pPr marL="0" indent="0">
              <a:buNone/>
            </a:pPr>
            <a:r>
              <a:rPr lang="en-US" sz="2000" b="1" dirty="0">
                <a:solidFill>
                  <a:srgbClr val="FF0000"/>
                </a:solidFill>
              </a:rPr>
              <a:t>Interactive User Interfaces:</a:t>
            </a:r>
            <a:endParaRPr lang="en-US" sz="2000" b="1" dirty="0">
              <a:solidFill>
                <a:srgbClr val="FF0000"/>
              </a:solidFill>
            </a:endParaRPr>
          </a:p>
          <a:p>
            <a:pPr marL="0" indent="0">
              <a:buNone/>
            </a:pPr>
            <a:r>
              <a:rPr lang="en-US" sz="2000" b="1" dirty="0"/>
              <a:t>Developing interactive and immersive user interfaces that incorporate augmented reality (AR) or virtual reality (VR) elements to enhance the movie review experience</a:t>
            </a: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5794</Words>
  <Application>WPS Presentation</Application>
  <PresentationFormat>Widescreen</PresentationFormat>
  <Paragraphs>98</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cp:lastModifiedBy>
  <cp:revision>24</cp:revision>
  <dcterms:created xsi:type="dcterms:W3CDTF">2021-05-26T16:50:00Z</dcterms:created>
  <dcterms:modified xsi:type="dcterms:W3CDTF">2024-04-05T18:59:38Z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FE7B5F7B2DC148FC98176A3EAD0FACD4_13</vt:lpwstr>
  </property>
  <property fmtid="{D5CDD505-2E9C-101B-9397-08002B2CF9AE}" pid="4" name="KSOProductBuildVer">
    <vt:lpwstr>1033-12.2.0.13489</vt:lpwstr>
  </property>
</Properties>
</file>