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86" d="100"/>
          <a:sy n="86" d="100"/>
        </p:scale>
        <p:origin x="4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1B93F2C6-432F-4D2E-8863-FB6AC8F9162F}" type="datetimeFigureOut">
              <a:rPr lang="es-CL" smtClean="0"/>
              <a:t>08-04-2024</a:t>
            </a:fld>
            <a:endParaRPr lang="es-CL"/>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CL"/>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FC5A6FB-7E2A-4A23-9DE8-F8F45C92DEA8}" type="slidenum">
              <a:rPr lang="es-CL" smtClean="0"/>
              <a:t>‹Nº›</a:t>
            </a:fld>
            <a:endParaRPr lang="es-CL"/>
          </a:p>
        </p:txBody>
      </p:sp>
    </p:spTree>
    <p:extLst>
      <p:ext uri="{BB962C8B-B14F-4D97-AF65-F5344CB8AC3E}">
        <p14:creationId xmlns:p14="http://schemas.microsoft.com/office/powerpoint/2010/main" val="4076196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L"/>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1B93F2C6-432F-4D2E-8863-FB6AC8F9162F}" type="datetimeFigureOut">
              <a:rPr lang="es-CL" smtClean="0"/>
              <a:t>08-04-2024</a:t>
            </a:fld>
            <a:endParaRPr lang="es-CL"/>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CL"/>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FC5A6FB-7E2A-4A23-9DE8-F8F45C92DEA8}" type="slidenum">
              <a:rPr lang="es-CL" smtClean="0"/>
              <a:t>‹Nº›</a:t>
            </a:fld>
            <a:endParaRPr lang="es-CL"/>
          </a:p>
        </p:txBody>
      </p:sp>
    </p:spTree>
    <p:extLst>
      <p:ext uri="{BB962C8B-B14F-4D97-AF65-F5344CB8AC3E}">
        <p14:creationId xmlns:p14="http://schemas.microsoft.com/office/powerpoint/2010/main" val="227094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1B93F2C6-432F-4D2E-8863-FB6AC8F9162F}" type="datetimeFigureOut">
              <a:rPr lang="es-CL" smtClean="0"/>
              <a:t>08-04-2024</a:t>
            </a:fld>
            <a:endParaRPr lang="es-CL"/>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CL"/>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FC5A6FB-7E2A-4A23-9DE8-F8F45C92DEA8}" type="slidenum">
              <a:rPr lang="es-CL" smtClean="0"/>
              <a:t>‹Nº›</a:t>
            </a:fld>
            <a:endParaRPr lang="es-CL"/>
          </a:p>
        </p:txBody>
      </p:sp>
    </p:spTree>
    <p:extLst>
      <p:ext uri="{BB962C8B-B14F-4D97-AF65-F5344CB8AC3E}">
        <p14:creationId xmlns:p14="http://schemas.microsoft.com/office/powerpoint/2010/main" val="200569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L"/>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1B93F2C6-432F-4D2E-8863-FB6AC8F9162F}" type="datetimeFigureOut">
              <a:rPr lang="es-CL" smtClean="0"/>
              <a:t>08-04-2024</a:t>
            </a:fld>
            <a:endParaRPr lang="es-CL"/>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CL"/>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FC5A6FB-7E2A-4A23-9DE8-F8F45C92DEA8}" type="slidenum">
              <a:rPr lang="es-CL" smtClean="0"/>
              <a:t>‹Nº›</a:t>
            </a:fld>
            <a:endParaRPr lang="es-CL"/>
          </a:p>
        </p:txBody>
      </p:sp>
    </p:spTree>
    <p:extLst>
      <p:ext uri="{BB962C8B-B14F-4D97-AF65-F5344CB8AC3E}">
        <p14:creationId xmlns:p14="http://schemas.microsoft.com/office/powerpoint/2010/main" val="421525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1B93F2C6-432F-4D2E-8863-FB6AC8F9162F}" type="datetimeFigureOut">
              <a:rPr lang="es-CL" smtClean="0"/>
              <a:t>08-04-2024</a:t>
            </a:fld>
            <a:endParaRPr lang="es-CL"/>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CL"/>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FC5A6FB-7E2A-4A23-9DE8-F8F45C92DEA8}" type="slidenum">
              <a:rPr lang="es-CL" smtClean="0"/>
              <a:t>‹Nº›</a:t>
            </a:fld>
            <a:endParaRPr lang="es-CL"/>
          </a:p>
        </p:txBody>
      </p:sp>
    </p:spTree>
    <p:extLst>
      <p:ext uri="{BB962C8B-B14F-4D97-AF65-F5344CB8AC3E}">
        <p14:creationId xmlns:p14="http://schemas.microsoft.com/office/powerpoint/2010/main" val="132846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1B93F2C6-432F-4D2E-8863-FB6AC8F9162F}" type="datetimeFigureOut">
              <a:rPr lang="es-CL" smtClean="0"/>
              <a:t>08-04-2024</a:t>
            </a:fld>
            <a:endParaRPr lang="es-CL"/>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CL"/>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FC5A6FB-7E2A-4A23-9DE8-F8F45C92DEA8}" type="slidenum">
              <a:rPr lang="es-CL" smtClean="0"/>
              <a:t>‹Nº›</a:t>
            </a:fld>
            <a:endParaRPr lang="es-CL"/>
          </a:p>
        </p:txBody>
      </p:sp>
    </p:spTree>
    <p:extLst>
      <p:ext uri="{BB962C8B-B14F-4D97-AF65-F5344CB8AC3E}">
        <p14:creationId xmlns:p14="http://schemas.microsoft.com/office/powerpoint/2010/main" val="2248369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1B93F2C6-432F-4D2E-8863-FB6AC8F9162F}" type="datetimeFigureOut">
              <a:rPr lang="es-CL" smtClean="0"/>
              <a:t>08-04-2024</a:t>
            </a:fld>
            <a:endParaRPr lang="es-CL"/>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s-CL"/>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3FC5A6FB-7E2A-4A23-9DE8-F8F45C92DEA8}" type="slidenum">
              <a:rPr lang="es-CL" smtClean="0"/>
              <a:t>‹Nº›</a:t>
            </a:fld>
            <a:endParaRPr lang="es-CL"/>
          </a:p>
        </p:txBody>
      </p:sp>
    </p:spTree>
    <p:extLst>
      <p:ext uri="{BB962C8B-B14F-4D97-AF65-F5344CB8AC3E}">
        <p14:creationId xmlns:p14="http://schemas.microsoft.com/office/powerpoint/2010/main" val="294058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L"/>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1B93F2C6-432F-4D2E-8863-FB6AC8F9162F}" type="datetimeFigureOut">
              <a:rPr lang="es-CL" smtClean="0"/>
              <a:t>08-04-2024</a:t>
            </a:fld>
            <a:endParaRPr lang="es-CL"/>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s-CL"/>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3FC5A6FB-7E2A-4A23-9DE8-F8F45C92DEA8}" type="slidenum">
              <a:rPr lang="es-CL" smtClean="0"/>
              <a:t>‹Nº›</a:t>
            </a:fld>
            <a:endParaRPr lang="es-CL"/>
          </a:p>
        </p:txBody>
      </p:sp>
    </p:spTree>
    <p:extLst>
      <p:ext uri="{BB962C8B-B14F-4D97-AF65-F5344CB8AC3E}">
        <p14:creationId xmlns:p14="http://schemas.microsoft.com/office/powerpoint/2010/main" val="150073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1B93F2C6-432F-4D2E-8863-FB6AC8F9162F}" type="datetimeFigureOut">
              <a:rPr lang="es-CL" smtClean="0"/>
              <a:t>08-04-2024</a:t>
            </a:fld>
            <a:endParaRPr lang="es-CL"/>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CL"/>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3FC5A6FB-7E2A-4A23-9DE8-F8F45C92DEA8}" type="slidenum">
              <a:rPr lang="es-CL" smtClean="0"/>
              <a:t>‹Nº›</a:t>
            </a:fld>
            <a:endParaRPr lang="es-CL"/>
          </a:p>
        </p:txBody>
      </p:sp>
    </p:spTree>
    <p:extLst>
      <p:ext uri="{BB962C8B-B14F-4D97-AF65-F5344CB8AC3E}">
        <p14:creationId xmlns:p14="http://schemas.microsoft.com/office/powerpoint/2010/main" val="287212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1B93F2C6-432F-4D2E-8863-FB6AC8F9162F}" type="datetimeFigureOut">
              <a:rPr lang="es-CL" smtClean="0"/>
              <a:t>08-04-2024</a:t>
            </a:fld>
            <a:endParaRPr lang="es-CL"/>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CL"/>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FC5A6FB-7E2A-4A23-9DE8-F8F45C92DEA8}" type="slidenum">
              <a:rPr lang="es-CL" smtClean="0"/>
              <a:t>‹Nº›</a:t>
            </a:fld>
            <a:endParaRPr lang="es-CL"/>
          </a:p>
        </p:txBody>
      </p:sp>
    </p:spTree>
    <p:extLst>
      <p:ext uri="{BB962C8B-B14F-4D97-AF65-F5344CB8AC3E}">
        <p14:creationId xmlns:p14="http://schemas.microsoft.com/office/powerpoint/2010/main" val="74849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1B93F2C6-432F-4D2E-8863-FB6AC8F9162F}" type="datetimeFigureOut">
              <a:rPr lang="es-CL" smtClean="0"/>
              <a:t>08-04-2024</a:t>
            </a:fld>
            <a:endParaRPr lang="es-CL"/>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CL"/>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FC5A6FB-7E2A-4A23-9DE8-F8F45C92DEA8}" type="slidenum">
              <a:rPr lang="es-CL" smtClean="0"/>
              <a:t>‹Nº›</a:t>
            </a:fld>
            <a:endParaRPr lang="es-CL"/>
          </a:p>
        </p:txBody>
      </p:sp>
    </p:spTree>
    <p:extLst>
      <p:ext uri="{BB962C8B-B14F-4D97-AF65-F5344CB8AC3E}">
        <p14:creationId xmlns:p14="http://schemas.microsoft.com/office/powerpoint/2010/main" val="4280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103031" y="206063"/>
            <a:ext cx="11964473" cy="924238"/>
          </a:xfrm>
          <a:prstGeom prst="rect">
            <a:avLst/>
          </a:prstGeom>
          <a:gradFill flip="none" rotWithShape="1">
            <a:gsLst>
              <a:gs pos="0">
                <a:schemeClr val="accent1">
                  <a:lumMod val="75000"/>
                </a:schemeClr>
              </a:gs>
              <a:gs pos="77900">
                <a:schemeClr val="accent1">
                  <a:lumMod val="20000"/>
                  <a:lumOff val="80000"/>
                </a:schemeClr>
              </a:gs>
              <a:gs pos="50000">
                <a:schemeClr val="accent1">
                  <a:lumMod val="60000"/>
                  <a:lumOff val="40000"/>
                </a:schemeClr>
              </a:gs>
              <a:gs pos="100000">
                <a:schemeClr val="accent1">
                  <a:lumMod val="20000"/>
                  <a:lumOff val="80000"/>
                  <a:alpha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p:cNvSpPr/>
          <p:nvPr userDrawn="1"/>
        </p:nvSpPr>
        <p:spPr>
          <a:xfrm>
            <a:off x="0" y="6618586"/>
            <a:ext cx="12192000" cy="133907"/>
          </a:xfrm>
          <a:prstGeom prst="rect">
            <a:avLst/>
          </a:prstGeom>
          <a:gradFill flip="none" rotWithShape="1">
            <a:gsLst>
              <a:gs pos="0">
                <a:schemeClr val="accent1">
                  <a:lumMod val="75000"/>
                </a:schemeClr>
              </a:gs>
              <a:gs pos="77900">
                <a:schemeClr val="accent1">
                  <a:lumMod val="20000"/>
                  <a:lumOff val="80000"/>
                </a:schemeClr>
              </a:gs>
              <a:gs pos="50000">
                <a:schemeClr val="accent1">
                  <a:lumMod val="60000"/>
                  <a:lumOff val="40000"/>
                </a:schemeClr>
              </a:gs>
              <a:gs pos="100000">
                <a:schemeClr val="accent1">
                  <a:lumMod val="20000"/>
                  <a:lumOff val="80000"/>
                  <a:alpha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CuadroTexto 9"/>
          <p:cNvSpPr txBox="1"/>
          <p:nvPr userDrawn="1"/>
        </p:nvSpPr>
        <p:spPr>
          <a:xfrm>
            <a:off x="2628900" y="6567827"/>
            <a:ext cx="7175500" cy="369332"/>
          </a:xfrm>
          <a:prstGeom prst="rect">
            <a:avLst/>
          </a:prstGeom>
          <a:noFill/>
        </p:spPr>
        <p:txBody>
          <a:bodyPr wrap="square" rtlCol="0">
            <a:spAutoFit/>
          </a:bodyPr>
          <a:lstStyle/>
          <a:p>
            <a:pPr algn="ctr"/>
            <a:r>
              <a:rPr lang="es-CL" dirty="0"/>
              <a:t>Introducción a la Ingeniería en Computación</a:t>
            </a:r>
          </a:p>
        </p:txBody>
      </p:sp>
      <p:pic>
        <p:nvPicPr>
          <p:cNvPr id="2" name="Imagen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13534" y="308233"/>
            <a:ext cx="1604398" cy="684543"/>
          </a:xfrm>
          <a:prstGeom prst="rect">
            <a:avLst/>
          </a:prstGeom>
        </p:spPr>
      </p:pic>
    </p:spTree>
    <p:extLst>
      <p:ext uri="{BB962C8B-B14F-4D97-AF65-F5344CB8AC3E}">
        <p14:creationId xmlns:p14="http://schemas.microsoft.com/office/powerpoint/2010/main" val="244494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133085" y="1047364"/>
            <a:ext cx="7272338" cy="577850"/>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CL" sz="3200" dirty="0">
                <a:latin typeface="+mn-lt"/>
              </a:rPr>
              <a:t>¿La ingeniería es una ciencia?</a:t>
            </a:r>
          </a:p>
        </p:txBody>
      </p:sp>
      <p:sp>
        <p:nvSpPr>
          <p:cNvPr id="5" name="Rectangle 3"/>
          <p:cNvSpPr txBox="1">
            <a:spLocks noChangeArrowheads="1"/>
          </p:cNvSpPr>
          <p:nvPr/>
        </p:nvSpPr>
        <p:spPr>
          <a:xfrm>
            <a:off x="1772723" y="2126864"/>
            <a:ext cx="8137525" cy="3960812"/>
          </a:xfrm>
          <a:prstGeom prst="rect">
            <a:avLst/>
          </a:prstGeom>
          <a:solidFill>
            <a:srgbClr val="CCECFF"/>
          </a:solidFill>
          <a:ln w="38100">
            <a:solidFill>
              <a:schemeClr val="tx1"/>
            </a:solidFill>
            <a:miter lim="800000"/>
            <a:headEnd/>
            <a:tailEnd/>
          </a:ln>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0000"/>
              </a:lnSpc>
            </a:pPr>
            <a:r>
              <a:rPr lang="es-ES" altLang="es-CL" sz="2800" b="1"/>
              <a:t>La </a:t>
            </a:r>
            <a:r>
              <a:rPr lang="es-ES" altLang="es-CL" sz="2800" b="1" i="1"/>
              <a:t>ingeniería</a:t>
            </a:r>
            <a:r>
              <a:rPr lang="es-ES" altLang="es-CL" sz="2800" b="1"/>
              <a:t> no es una ciencia sino  una </a:t>
            </a:r>
            <a:r>
              <a:rPr lang="es-ES" altLang="es-CL" sz="2800" b="1">
                <a:solidFill>
                  <a:srgbClr val="800000"/>
                </a:solidFill>
              </a:rPr>
              <a:t>aplicación</a:t>
            </a:r>
            <a:r>
              <a:rPr lang="es-ES" altLang="es-CL" sz="2800" b="1"/>
              <a:t> de la ciencia.</a:t>
            </a:r>
          </a:p>
          <a:p>
            <a:pPr algn="just">
              <a:lnSpc>
                <a:spcPct val="110000"/>
              </a:lnSpc>
              <a:buFont typeface="Wingdings" panose="05000000000000000000" pitchFamily="2" charset="2"/>
              <a:buNone/>
            </a:pPr>
            <a:endParaRPr lang="es-ES" altLang="es-CL" sz="2800" b="1"/>
          </a:p>
          <a:p>
            <a:pPr algn="just">
              <a:lnSpc>
                <a:spcPct val="110000"/>
              </a:lnSpc>
            </a:pPr>
            <a:r>
              <a:rPr lang="es-ES" altLang="es-CL" sz="2800" b="1"/>
              <a:t>Es un arte que tiene como ingredientes  la </a:t>
            </a:r>
            <a:r>
              <a:rPr lang="es-ES" altLang="es-CL" sz="2800" b="1" i="1">
                <a:solidFill>
                  <a:srgbClr val="800000"/>
                </a:solidFill>
              </a:rPr>
              <a:t>habilidad </a:t>
            </a:r>
            <a:r>
              <a:rPr lang="es-ES" altLang="es-CL" sz="2800" b="1">
                <a:solidFill>
                  <a:srgbClr val="800000"/>
                </a:solidFill>
              </a:rPr>
              <a:t>y el </a:t>
            </a:r>
            <a:r>
              <a:rPr lang="es-ES" altLang="es-CL" sz="2800" b="1" i="1">
                <a:solidFill>
                  <a:srgbClr val="800000"/>
                </a:solidFill>
              </a:rPr>
              <a:t>ingenio</a:t>
            </a:r>
            <a:r>
              <a:rPr lang="es-ES" altLang="es-CL" sz="2800" b="1" i="1"/>
              <a:t> </a:t>
            </a:r>
            <a:r>
              <a:rPr lang="es-ES" altLang="es-CL" sz="2800" b="1"/>
              <a:t>necesario para adaptar el conocimiento a los usos de la humanidad.</a:t>
            </a:r>
          </a:p>
        </p:txBody>
      </p:sp>
    </p:spTree>
    <p:extLst>
      <p:ext uri="{BB962C8B-B14F-4D97-AF65-F5344CB8AC3E}">
        <p14:creationId xmlns:p14="http://schemas.microsoft.com/office/powerpoint/2010/main" val="46409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ox(in)">
                                      <p:cBhvr>
                                        <p:cTn id="7" dur="500"/>
                                        <p:tgtEl>
                                          <p:spTgt spid="5">
                                            <p:bg/>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ox(i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34513" y="1404552"/>
            <a:ext cx="7772400" cy="609600"/>
          </a:xfrm>
          <a:noFill/>
        </p:spPr>
        <p:txBody>
          <a:bodyPr lIns="91440" tIns="45720" rIns="91440" bIns="45720" anchor="ctr"/>
          <a:lstStyle/>
          <a:p>
            <a:pPr algn="ctr" eaLnBrk="1" hangingPunct="1"/>
            <a:r>
              <a:rPr lang="es-ES_tradnl" sz="3600" dirty="0">
                <a:solidFill>
                  <a:schemeClr val="tx2"/>
                </a:solidFill>
                <a:latin typeface="+mn-lt"/>
                <a:cs typeface="Arial" charset="0"/>
              </a:rPr>
              <a:t>Resolución de Problemas</a:t>
            </a:r>
            <a:endParaRPr lang="es-ES" sz="3600" dirty="0">
              <a:solidFill>
                <a:schemeClr val="tx2"/>
              </a:solidFill>
              <a:latin typeface="+mn-lt"/>
              <a:cs typeface="Arial" charset="0"/>
            </a:endParaRPr>
          </a:p>
        </p:txBody>
      </p:sp>
      <p:sp>
        <p:nvSpPr>
          <p:cNvPr id="4099" name="Rectangle 3"/>
          <p:cNvSpPr>
            <a:spLocks noChangeArrowheads="1"/>
          </p:cNvSpPr>
          <p:nvPr/>
        </p:nvSpPr>
        <p:spPr bwMode="auto">
          <a:xfrm>
            <a:off x="2310713" y="2395152"/>
            <a:ext cx="7467600" cy="3108543"/>
          </a:xfrm>
          <a:prstGeom prst="rect">
            <a:avLst/>
          </a:prstGeom>
          <a:solidFill>
            <a:srgbClr val="CCECFF"/>
          </a:solidFill>
          <a:ln w="9525">
            <a:noFill/>
            <a:miter lim="800000"/>
            <a:headEnd/>
            <a:tailEnd/>
          </a:ln>
        </p:spPr>
        <p:txBody>
          <a:bodyPr>
            <a:spAutoFit/>
          </a:bodyPr>
          <a:lstStyle/>
          <a:p>
            <a:pPr algn="l">
              <a:spcBef>
                <a:spcPct val="50000"/>
              </a:spcBef>
            </a:pPr>
            <a:r>
              <a:rPr lang="es-ES" sz="2800" b="1" dirty="0"/>
              <a:t>¿Qué se necesita para resolver un problema?</a:t>
            </a:r>
          </a:p>
          <a:p>
            <a:pPr lvl="2" algn="l">
              <a:spcBef>
                <a:spcPct val="50000"/>
              </a:spcBef>
              <a:buFont typeface="Wingdings" pitchFamily="2" charset="2"/>
              <a:buChar char="q"/>
            </a:pPr>
            <a:r>
              <a:rPr lang="es-ES" sz="2800" b="1" dirty="0"/>
              <a:t>Ser un genio o superdotado</a:t>
            </a:r>
          </a:p>
          <a:p>
            <a:pPr lvl="2" algn="l">
              <a:spcBef>
                <a:spcPct val="50000"/>
              </a:spcBef>
              <a:buFont typeface="Wingdings" pitchFamily="2" charset="2"/>
              <a:buChar char="q"/>
            </a:pPr>
            <a:r>
              <a:rPr lang="es-ES" sz="2800" b="1" dirty="0"/>
              <a:t>Tener una bola mágica o un genio</a:t>
            </a:r>
          </a:p>
          <a:p>
            <a:pPr lvl="2" algn="l">
              <a:spcBef>
                <a:spcPct val="50000"/>
              </a:spcBef>
              <a:buFont typeface="Wingdings" pitchFamily="2" charset="2"/>
              <a:buChar char="q"/>
            </a:pPr>
            <a:r>
              <a:rPr lang="es-ES" sz="2800" b="1" dirty="0"/>
              <a:t>Ser un ‘iluminado’</a:t>
            </a:r>
          </a:p>
          <a:p>
            <a:pPr lvl="2" algn="l">
              <a:spcBef>
                <a:spcPct val="50000"/>
              </a:spcBef>
              <a:buFont typeface="Wingdings" pitchFamily="2" charset="2"/>
              <a:buChar char="q"/>
            </a:pPr>
            <a:r>
              <a:rPr lang="es-ES" sz="2800" b="1" dirty="0"/>
              <a:t>Ser un ‘gurú’</a:t>
            </a:r>
          </a:p>
        </p:txBody>
      </p:sp>
    </p:spTree>
    <p:extLst>
      <p:ext uri="{BB962C8B-B14F-4D97-AF65-F5344CB8AC3E}">
        <p14:creationId xmlns:p14="http://schemas.microsoft.com/office/powerpoint/2010/main" val="367491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110476" y="2288060"/>
            <a:ext cx="7921625" cy="3108543"/>
          </a:xfrm>
          <a:prstGeom prst="rect">
            <a:avLst/>
          </a:prstGeom>
          <a:solidFill>
            <a:srgbClr val="CCECFF"/>
          </a:solidFill>
          <a:ln w="9525" algn="ctr">
            <a:noFill/>
            <a:miter lim="800000"/>
            <a:headEnd/>
            <a:tailEnd/>
          </a:ln>
        </p:spPr>
        <p:txBody>
          <a:bodyPr>
            <a:spAutoFit/>
          </a:bodyPr>
          <a:lstStyle/>
          <a:p>
            <a:pPr algn="just">
              <a:spcBef>
                <a:spcPct val="50000"/>
              </a:spcBef>
            </a:pPr>
            <a:r>
              <a:rPr lang="es-ES" sz="2800" b="1" dirty="0"/>
              <a:t>Un ingeniero no resuelve los problemas en forma instintiva o por golpes de suerte. </a:t>
            </a:r>
          </a:p>
          <a:p>
            <a:pPr algn="just">
              <a:spcBef>
                <a:spcPct val="50000"/>
              </a:spcBef>
            </a:pPr>
            <a:r>
              <a:rPr lang="es-ES" sz="2800" b="1" dirty="0"/>
              <a:t>Un ingeniero aplica </a:t>
            </a:r>
            <a:r>
              <a:rPr lang="es-ES" sz="2800" b="1" dirty="0">
                <a:solidFill>
                  <a:srgbClr val="FF5050"/>
                </a:solidFill>
              </a:rPr>
              <a:t>Metodologías.</a:t>
            </a:r>
          </a:p>
          <a:p>
            <a:pPr algn="just">
              <a:spcBef>
                <a:spcPct val="50000"/>
              </a:spcBef>
            </a:pPr>
            <a:r>
              <a:rPr lang="es-ES" sz="2800" b="1" dirty="0"/>
              <a:t>Metodología: Conjunto de métodos (procedimientos) que se siguen para alcanzar un determinado fin.</a:t>
            </a:r>
          </a:p>
        </p:txBody>
      </p:sp>
      <p:sp>
        <p:nvSpPr>
          <p:cNvPr id="5123" name="Rectangle 3"/>
          <p:cNvSpPr>
            <a:spLocks noChangeArrowheads="1"/>
          </p:cNvSpPr>
          <p:nvPr/>
        </p:nvSpPr>
        <p:spPr bwMode="auto">
          <a:xfrm>
            <a:off x="2185087" y="1145059"/>
            <a:ext cx="7772400" cy="609600"/>
          </a:xfrm>
          <a:prstGeom prst="rect">
            <a:avLst/>
          </a:prstGeom>
          <a:noFill/>
          <a:ln w="9525" algn="ctr">
            <a:noFill/>
            <a:miter lim="800000"/>
            <a:headEnd/>
            <a:tailEnd/>
          </a:ln>
        </p:spPr>
        <p:txBody>
          <a:bodyPr anchor="ctr"/>
          <a:lstStyle/>
          <a:p>
            <a:r>
              <a:rPr lang="es-ES_tradnl" sz="3600" dirty="0">
                <a:solidFill>
                  <a:schemeClr val="tx2"/>
                </a:solidFill>
              </a:rPr>
              <a:t>Resolución de Problemas</a:t>
            </a:r>
            <a:endParaRPr lang="es-ES" sz="3600" dirty="0">
              <a:solidFill>
                <a:schemeClr val="tx2"/>
              </a:solidFill>
            </a:endParaRPr>
          </a:p>
        </p:txBody>
      </p:sp>
    </p:spTree>
    <p:extLst>
      <p:ext uri="{BB962C8B-B14F-4D97-AF65-F5344CB8AC3E}">
        <p14:creationId xmlns:p14="http://schemas.microsoft.com/office/powerpoint/2010/main" val="340923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511515" y="2292910"/>
            <a:ext cx="9794918" cy="2893100"/>
          </a:xfrm>
          <a:prstGeom prst="rect">
            <a:avLst/>
          </a:prstGeom>
          <a:solidFill>
            <a:srgbClr val="CCECFF"/>
          </a:solidFill>
          <a:ln w="9525" algn="ctr">
            <a:noFill/>
            <a:miter lim="800000"/>
            <a:headEnd/>
            <a:tailEnd/>
          </a:ln>
        </p:spPr>
        <p:txBody>
          <a:bodyPr wrap="square">
            <a:spAutoFit/>
          </a:bodyPr>
          <a:lstStyle/>
          <a:p>
            <a:pPr algn="just">
              <a:spcBef>
                <a:spcPct val="50000"/>
              </a:spcBef>
            </a:pPr>
            <a:r>
              <a:rPr lang="es-ES" sz="2800" b="1"/>
              <a:t>Qué es un Problema?</a:t>
            </a:r>
          </a:p>
          <a:p>
            <a:pPr lvl="2" algn="just">
              <a:spcBef>
                <a:spcPct val="50000"/>
              </a:spcBef>
            </a:pPr>
            <a:r>
              <a:rPr lang="es-ES" sz="2800" b="1"/>
              <a:t>Una necesidad (insatisfacción), es decir, una configuración deseada del mundo distinta a la realidad actual</a:t>
            </a:r>
          </a:p>
          <a:p>
            <a:pPr lvl="2" algn="just">
              <a:spcBef>
                <a:spcPct val="50000"/>
              </a:spcBef>
            </a:pPr>
            <a:r>
              <a:rPr lang="es-ES" sz="2800" b="1"/>
              <a:t>Una meta u objetivo por lograr</a:t>
            </a:r>
          </a:p>
          <a:p>
            <a:pPr algn="just">
              <a:spcBef>
                <a:spcPct val="50000"/>
              </a:spcBef>
            </a:pPr>
            <a:r>
              <a:rPr lang="es-ES" sz="2800" b="1"/>
              <a:t>Los problemas pueden ser INDIVIDUALES O COLECTIVOS</a:t>
            </a:r>
          </a:p>
        </p:txBody>
      </p:sp>
      <p:sp>
        <p:nvSpPr>
          <p:cNvPr id="5" name="Rectangle 3"/>
          <p:cNvSpPr>
            <a:spLocks noChangeArrowheads="1"/>
          </p:cNvSpPr>
          <p:nvPr/>
        </p:nvSpPr>
        <p:spPr bwMode="auto">
          <a:xfrm>
            <a:off x="2185087" y="1145059"/>
            <a:ext cx="7772400" cy="609600"/>
          </a:xfrm>
          <a:prstGeom prst="rect">
            <a:avLst/>
          </a:prstGeom>
          <a:noFill/>
          <a:ln w="9525" algn="ctr">
            <a:noFill/>
            <a:miter lim="800000"/>
            <a:headEnd/>
            <a:tailEnd/>
          </a:ln>
        </p:spPr>
        <p:txBody>
          <a:bodyPr anchor="ctr"/>
          <a:lstStyle/>
          <a:p>
            <a:r>
              <a:rPr lang="es-ES_tradnl" sz="3600" dirty="0">
                <a:solidFill>
                  <a:schemeClr val="tx2"/>
                </a:solidFill>
              </a:rPr>
              <a:t>Resolución de Problemas</a:t>
            </a:r>
            <a:endParaRPr lang="es-ES" sz="3600" dirty="0">
              <a:solidFill>
                <a:schemeClr val="tx2"/>
              </a:solidFill>
            </a:endParaRPr>
          </a:p>
        </p:txBody>
      </p:sp>
    </p:spTree>
    <p:extLst>
      <p:ext uri="{BB962C8B-B14F-4D97-AF65-F5344CB8AC3E}">
        <p14:creationId xmlns:p14="http://schemas.microsoft.com/office/powerpoint/2010/main" val="35613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137891" y="1106702"/>
            <a:ext cx="7772400" cy="838200"/>
          </a:xfrm>
          <a:noFill/>
        </p:spPr>
        <p:txBody>
          <a:bodyPr lIns="91440" tIns="45720" rIns="91440" bIns="45720" anchor="ctr"/>
          <a:lstStyle/>
          <a:p>
            <a:pPr algn="ctr" eaLnBrk="1" hangingPunct="1"/>
            <a:r>
              <a:rPr lang="es-ES_tradnl" sz="3600">
                <a:solidFill>
                  <a:schemeClr val="tx2"/>
                </a:solidFill>
                <a:latin typeface="+mn-lt"/>
                <a:cs typeface="Arial" charset="0"/>
              </a:rPr>
              <a:t>Metodologías</a:t>
            </a:r>
            <a:endParaRPr lang="es-ES" sz="3600">
              <a:solidFill>
                <a:schemeClr val="tx2"/>
              </a:solidFill>
              <a:latin typeface="+mn-lt"/>
              <a:cs typeface="Arial" charset="0"/>
            </a:endParaRPr>
          </a:p>
        </p:txBody>
      </p:sp>
      <p:sp>
        <p:nvSpPr>
          <p:cNvPr id="7171" name="Rectangle 3"/>
          <p:cNvSpPr>
            <a:spLocks noChangeArrowheads="1"/>
          </p:cNvSpPr>
          <p:nvPr/>
        </p:nvSpPr>
        <p:spPr bwMode="auto">
          <a:xfrm>
            <a:off x="1993429" y="2232240"/>
            <a:ext cx="8153400" cy="954107"/>
          </a:xfrm>
          <a:prstGeom prst="rect">
            <a:avLst/>
          </a:prstGeom>
          <a:solidFill>
            <a:srgbClr val="66CCFF"/>
          </a:solidFill>
          <a:ln w="9525">
            <a:noFill/>
            <a:miter lim="800000"/>
            <a:headEnd/>
            <a:tailEnd/>
          </a:ln>
        </p:spPr>
        <p:txBody>
          <a:bodyPr>
            <a:spAutoFit/>
          </a:bodyPr>
          <a:lstStyle/>
          <a:p>
            <a:pPr algn="just">
              <a:spcBef>
                <a:spcPct val="50000"/>
              </a:spcBef>
            </a:pPr>
            <a:r>
              <a:rPr lang="es-ES" sz="2800" b="1"/>
              <a:t>Las metodologías de resolución de problemas requieren que los problemas sean:</a:t>
            </a:r>
          </a:p>
        </p:txBody>
      </p:sp>
      <p:sp>
        <p:nvSpPr>
          <p:cNvPr id="7172" name="Rectangle 4"/>
          <p:cNvSpPr>
            <a:spLocks noChangeArrowheads="1"/>
          </p:cNvSpPr>
          <p:nvPr/>
        </p:nvSpPr>
        <p:spPr bwMode="auto">
          <a:xfrm>
            <a:off x="3960128" y="4680165"/>
            <a:ext cx="7964143" cy="1600438"/>
          </a:xfrm>
          <a:prstGeom prst="rect">
            <a:avLst/>
          </a:prstGeom>
          <a:solidFill>
            <a:srgbClr val="CCECFF"/>
          </a:solidFill>
          <a:ln w="9525" algn="ctr">
            <a:noFill/>
            <a:miter lim="800000"/>
            <a:headEnd/>
            <a:tailEnd/>
          </a:ln>
        </p:spPr>
        <p:txBody>
          <a:bodyPr wrap="square">
            <a:spAutoFit/>
          </a:bodyPr>
          <a:lstStyle/>
          <a:p>
            <a:pPr algn="just">
              <a:spcBef>
                <a:spcPct val="50000"/>
              </a:spcBef>
              <a:buFontTx/>
              <a:buChar char="•"/>
            </a:pPr>
            <a:r>
              <a:rPr lang="es-ES" sz="2800" b="1" dirty="0"/>
              <a:t> enunciados o declarados </a:t>
            </a:r>
          </a:p>
          <a:p>
            <a:pPr algn="just">
              <a:spcBef>
                <a:spcPct val="50000"/>
              </a:spcBef>
              <a:buFontTx/>
              <a:buChar char="•"/>
            </a:pPr>
            <a:r>
              <a:rPr lang="es-ES" sz="2800" b="1" dirty="0"/>
              <a:t> que exista acuerdo sobre sus elementos básicos constituyentes.</a:t>
            </a:r>
          </a:p>
        </p:txBody>
      </p:sp>
      <p:sp>
        <p:nvSpPr>
          <p:cNvPr id="7173" name="AutoShape 5"/>
          <p:cNvSpPr>
            <a:spLocks noChangeArrowheads="1"/>
          </p:cNvSpPr>
          <p:nvPr/>
        </p:nvSpPr>
        <p:spPr bwMode="auto">
          <a:xfrm>
            <a:off x="5907518" y="3392712"/>
            <a:ext cx="574675" cy="1081088"/>
          </a:xfrm>
          <a:prstGeom prst="downArrow">
            <a:avLst>
              <a:gd name="adj1" fmla="val 50000"/>
              <a:gd name="adj2" fmla="val 47030"/>
            </a:avLst>
          </a:prstGeom>
          <a:solidFill>
            <a:schemeClr val="tx2"/>
          </a:solidFill>
          <a:ln w="9525" algn="ctr">
            <a:noFill/>
            <a:miter lim="800000"/>
            <a:headEnd/>
            <a:tailEnd/>
          </a:ln>
        </p:spPr>
        <p:txBody>
          <a:bodyPr wrap="none" anchor="ctr"/>
          <a:lstStyle/>
          <a:p>
            <a:endParaRPr lang="es-CL"/>
          </a:p>
        </p:txBody>
      </p:sp>
    </p:spTree>
    <p:extLst>
      <p:ext uri="{BB962C8B-B14F-4D97-AF65-F5344CB8AC3E}">
        <p14:creationId xmlns:p14="http://schemas.microsoft.com/office/powerpoint/2010/main" val="111827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561840" y="1827205"/>
            <a:ext cx="8208962" cy="1384995"/>
          </a:xfrm>
          <a:prstGeom prst="rect">
            <a:avLst/>
          </a:prstGeom>
          <a:solidFill>
            <a:srgbClr val="CCECFF"/>
          </a:solidFill>
          <a:ln w="9525" algn="ctr">
            <a:noFill/>
            <a:miter lim="800000"/>
            <a:headEnd/>
            <a:tailEnd/>
          </a:ln>
        </p:spPr>
        <p:txBody>
          <a:bodyPr>
            <a:spAutoFit/>
          </a:bodyPr>
          <a:lstStyle/>
          <a:p>
            <a:pPr algn="just">
              <a:spcBef>
                <a:spcPct val="50000"/>
              </a:spcBef>
            </a:pPr>
            <a:r>
              <a:rPr lang="es-ES" sz="2800" b="1"/>
              <a:t>Es un acto de manifestación (lingüística) de un problema compartido en una comunidad, y en el que se distinguen tres elementos básicos:</a:t>
            </a:r>
          </a:p>
        </p:txBody>
      </p:sp>
      <p:sp>
        <p:nvSpPr>
          <p:cNvPr id="8195" name="Rectangle 3"/>
          <p:cNvSpPr>
            <a:spLocks noChangeArrowheads="1"/>
          </p:cNvSpPr>
          <p:nvPr/>
        </p:nvSpPr>
        <p:spPr bwMode="auto">
          <a:xfrm>
            <a:off x="2881744" y="1224736"/>
            <a:ext cx="6154737" cy="227013"/>
          </a:xfrm>
          <a:prstGeom prst="rect">
            <a:avLst/>
          </a:prstGeom>
          <a:noFill/>
          <a:ln w="9525" algn="ctr">
            <a:noFill/>
            <a:miter lim="800000"/>
            <a:headEnd/>
            <a:tailEnd/>
          </a:ln>
        </p:spPr>
        <p:txBody>
          <a:bodyPr anchor="ctr"/>
          <a:lstStyle/>
          <a:p>
            <a:r>
              <a:rPr lang="es-ES" sz="3600" b="1" dirty="0">
                <a:solidFill>
                  <a:schemeClr val="tx2"/>
                </a:solidFill>
              </a:rPr>
              <a:t>Enunciado</a:t>
            </a:r>
          </a:p>
        </p:txBody>
      </p:sp>
      <p:sp>
        <p:nvSpPr>
          <p:cNvPr id="8196" name="Rectangle 4"/>
          <p:cNvSpPr>
            <a:spLocks noChangeArrowheads="1"/>
          </p:cNvSpPr>
          <p:nvPr/>
        </p:nvSpPr>
        <p:spPr bwMode="auto">
          <a:xfrm>
            <a:off x="4775673" y="4437750"/>
            <a:ext cx="4032250" cy="2043112"/>
          </a:xfrm>
          <a:prstGeom prst="rect">
            <a:avLst/>
          </a:prstGeom>
          <a:solidFill>
            <a:srgbClr val="CCECFF"/>
          </a:solidFill>
          <a:ln w="9525" algn="ctr">
            <a:noFill/>
            <a:miter lim="800000"/>
            <a:headEnd/>
            <a:tailEnd/>
          </a:ln>
        </p:spPr>
        <p:txBody>
          <a:bodyPr>
            <a:spAutoFit/>
          </a:bodyPr>
          <a:lstStyle/>
          <a:p>
            <a:pPr algn="just">
              <a:spcBef>
                <a:spcPct val="50000"/>
              </a:spcBef>
              <a:buFontTx/>
              <a:buChar char="•"/>
            </a:pPr>
            <a:r>
              <a:rPr lang="es-ES" sz="3200" b="1"/>
              <a:t>Definición</a:t>
            </a:r>
          </a:p>
          <a:p>
            <a:pPr algn="just">
              <a:spcBef>
                <a:spcPct val="50000"/>
              </a:spcBef>
              <a:buFontTx/>
              <a:buChar char="•"/>
            </a:pPr>
            <a:r>
              <a:rPr lang="es-ES" sz="3200" b="1"/>
              <a:t>Objetivo</a:t>
            </a:r>
          </a:p>
          <a:p>
            <a:pPr algn="just">
              <a:spcBef>
                <a:spcPct val="50000"/>
              </a:spcBef>
              <a:buFontTx/>
              <a:buChar char="•"/>
            </a:pPr>
            <a:r>
              <a:rPr lang="es-ES" sz="3200" b="1"/>
              <a:t>Información</a:t>
            </a:r>
          </a:p>
        </p:txBody>
      </p:sp>
      <p:sp>
        <p:nvSpPr>
          <p:cNvPr id="8197" name="AutoShape 5"/>
          <p:cNvSpPr>
            <a:spLocks noChangeArrowheads="1"/>
          </p:cNvSpPr>
          <p:nvPr/>
        </p:nvSpPr>
        <p:spPr bwMode="auto">
          <a:xfrm>
            <a:off x="4775673" y="3501125"/>
            <a:ext cx="431800" cy="647700"/>
          </a:xfrm>
          <a:prstGeom prst="downArrow">
            <a:avLst>
              <a:gd name="adj1" fmla="val 50000"/>
              <a:gd name="adj2" fmla="val 37500"/>
            </a:avLst>
          </a:prstGeom>
          <a:solidFill>
            <a:schemeClr val="tx1"/>
          </a:solidFill>
          <a:ln w="9525" algn="ctr">
            <a:noFill/>
            <a:miter lim="800000"/>
            <a:headEnd/>
            <a:tailEnd/>
          </a:ln>
        </p:spPr>
        <p:txBody>
          <a:bodyPr wrap="none" anchor="ctr"/>
          <a:lstStyle/>
          <a:p>
            <a:endParaRPr lang="es-CL"/>
          </a:p>
        </p:txBody>
      </p:sp>
    </p:spTree>
    <p:extLst>
      <p:ext uri="{BB962C8B-B14F-4D97-AF65-F5344CB8AC3E}">
        <p14:creationId xmlns:p14="http://schemas.microsoft.com/office/powerpoint/2010/main" val="275478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40244" y="843393"/>
            <a:ext cx="7772400" cy="838200"/>
          </a:xfrm>
          <a:noFill/>
        </p:spPr>
        <p:txBody>
          <a:bodyPr lIns="91440" tIns="45720" rIns="91440" bIns="45720" anchor="ctr"/>
          <a:lstStyle/>
          <a:p>
            <a:pPr algn="ctr" eaLnBrk="1" hangingPunct="1"/>
            <a:r>
              <a:rPr lang="es-ES_tradnl" sz="2800" dirty="0">
                <a:solidFill>
                  <a:schemeClr val="tx2"/>
                </a:solidFill>
                <a:latin typeface="+mn-lt"/>
                <a:cs typeface="Arial" charset="0"/>
              </a:rPr>
              <a:t>Metodologías (cont.)</a:t>
            </a:r>
            <a:endParaRPr lang="es-ES" sz="2800" dirty="0">
              <a:solidFill>
                <a:schemeClr val="tx2"/>
              </a:solidFill>
              <a:latin typeface="+mn-lt"/>
              <a:cs typeface="Arial" charset="0"/>
            </a:endParaRPr>
          </a:p>
        </p:txBody>
      </p:sp>
      <p:sp>
        <p:nvSpPr>
          <p:cNvPr id="9219" name="Rectangle 3"/>
          <p:cNvSpPr>
            <a:spLocks noChangeArrowheads="1"/>
          </p:cNvSpPr>
          <p:nvPr/>
        </p:nvSpPr>
        <p:spPr bwMode="auto">
          <a:xfrm>
            <a:off x="1099751" y="1681593"/>
            <a:ext cx="10083113" cy="4832092"/>
          </a:xfrm>
          <a:prstGeom prst="rect">
            <a:avLst/>
          </a:prstGeom>
          <a:solidFill>
            <a:srgbClr val="CCECFF"/>
          </a:solidFill>
          <a:ln w="9525" algn="ctr">
            <a:noFill/>
            <a:miter lim="800000"/>
            <a:headEnd/>
            <a:tailEnd/>
          </a:ln>
        </p:spPr>
        <p:txBody>
          <a:bodyPr wrap="square">
            <a:spAutoFit/>
          </a:bodyPr>
          <a:lstStyle/>
          <a:p>
            <a:pPr algn="just">
              <a:spcBef>
                <a:spcPct val="50000"/>
              </a:spcBef>
            </a:pPr>
            <a:r>
              <a:rPr lang="es-ES" sz="2800" b="1"/>
              <a:t>Definición:</a:t>
            </a:r>
            <a:r>
              <a:rPr lang="es-ES" sz="2800"/>
              <a:t> debe establecer el ámbito o contexto en el cual está inmerso el problema, en qué consiste el problema y qué elementos están involucrados (variables)</a:t>
            </a:r>
          </a:p>
          <a:p>
            <a:pPr algn="just">
              <a:spcBef>
                <a:spcPct val="50000"/>
              </a:spcBef>
            </a:pPr>
            <a:endParaRPr lang="es-ES" sz="2800"/>
          </a:p>
          <a:p>
            <a:pPr algn="just">
              <a:spcBef>
                <a:spcPct val="50000"/>
              </a:spcBef>
            </a:pPr>
            <a:r>
              <a:rPr lang="es-ES" sz="2800" b="1"/>
              <a:t>Objetivo o Meta:</a:t>
            </a:r>
            <a:r>
              <a:rPr lang="es-ES" sz="2800"/>
              <a:t> debe establecer que se espera, cual es resultado, cual es el producto final.</a:t>
            </a:r>
          </a:p>
          <a:p>
            <a:pPr algn="just">
              <a:spcBef>
                <a:spcPct val="50000"/>
              </a:spcBef>
            </a:pPr>
            <a:endParaRPr lang="es-ES" sz="2800"/>
          </a:p>
          <a:p>
            <a:pPr algn="just">
              <a:spcBef>
                <a:spcPct val="50000"/>
              </a:spcBef>
            </a:pPr>
            <a:r>
              <a:rPr lang="es-ES" sz="2800" b="1"/>
              <a:t>Información específica:</a:t>
            </a:r>
            <a:r>
              <a:rPr lang="es-ES" sz="2800"/>
              <a:t> Proporcionar la información necesaria para resolver el problema. </a:t>
            </a:r>
          </a:p>
        </p:txBody>
      </p:sp>
    </p:spTree>
    <p:extLst>
      <p:ext uri="{BB962C8B-B14F-4D97-AF65-F5344CB8AC3E}">
        <p14:creationId xmlns:p14="http://schemas.microsoft.com/office/powerpoint/2010/main" val="104768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24449" y="1268627"/>
            <a:ext cx="8965568" cy="1143000"/>
          </a:xfrm>
          <a:noFill/>
        </p:spPr>
        <p:txBody>
          <a:bodyPr lIns="91440" tIns="45720" rIns="91440" bIns="45720" anchor="ctr"/>
          <a:lstStyle/>
          <a:p>
            <a:pPr algn="ctr" eaLnBrk="1" hangingPunct="1"/>
            <a:r>
              <a:rPr lang="es-ES" sz="3600">
                <a:solidFill>
                  <a:schemeClr val="tx2"/>
                </a:solidFill>
                <a:cs typeface="Arial" charset="0"/>
              </a:rPr>
              <a:t>Problema de Planteo 1</a:t>
            </a:r>
          </a:p>
        </p:txBody>
      </p:sp>
      <p:sp>
        <p:nvSpPr>
          <p:cNvPr id="10243" name="Text Box 4"/>
          <p:cNvSpPr txBox="1">
            <a:spLocks noChangeArrowheads="1"/>
          </p:cNvSpPr>
          <p:nvPr/>
        </p:nvSpPr>
        <p:spPr bwMode="auto">
          <a:xfrm>
            <a:off x="1948248" y="2716427"/>
            <a:ext cx="8789773" cy="2554545"/>
          </a:xfrm>
          <a:prstGeom prst="rect">
            <a:avLst/>
          </a:prstGeom>
          <a:solidFill>
            <a:srgbClr val="CCFFFF"/>
          </a:solidFill>
          <a:ln w="9525">
            <a:noFill/>
            <a:miter lim="800000"/>
            <a:headEnd/>
            <a:tailEnd/>
          </a:ln>
        </p:spPr>
        <p:txBody>
          <a:bodyPr wrap="square">
            <a:spAutoFit/>
          </a:bodyPr>
          <a:lstStyle/>
          <a:p>
            <a:pPr algn="just"/>
            <a:r>
              <a:rPr lang="es-ES" sz="3200" b="1" dirty="0">
                <a:latin typeface="+mj-lt"/>
              </a:rPr>
              <a:t>La suma de las edades del padre y la madre de Gonzalo son seis veces la suma de las edades de sus hijos. Hace dos años era diez veces. En seis años más será tantas veces como hijos tiene la pareja. Determinar cuántos hijos tiene la pareja.</a:t>
            </a:r>
          </a:p>
        </p:txBody>
      </p:sp>
    </p:spTree>
    <p:extLst>
      <p:ext uri="{BB962C8B-B14F-4D97-AF65-F5344CB8AC3E}">
        <p14:creationId xmlns:p14="http://schemas.microsoft.com/office/powerpoint/2010/main" val="415006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00881" y="1664044"/>
            <a:ext cx="7772400" cy="1143000"/>
          </a:xfrm>
          <a:noFill/>
        </p:spPr>
        <p:txBody>
          <a:bodyPr lIns="91440" tIns="45720" rIns="91440" bIns="45720" anchor="ctr"/>
          <a:lstStyle/>
          <a:p>
            <a:pPr algn="ctr" eaLnBrk="1" hangingPunct="1"/>
            <a:r>
              <a:rPr lang="es-ES" sz="3200">
                <a:solidFill>
                  <a:schemeClr val="tx2"/>
                </a:solidFill>
                <a:latin typeface="+mn-lt"/>
                <a:cs typeface="Arial" charset="0"/>
              </a:rPr>
              <a:t>Problema de Planteo 2</a:t>
            </a:r>
          </a:p>
        </p:txBody>
      </p:sp>
      <p:sp>
        <p:nvSpPr>
          <p:cNvPr id="12291" name="Text Box 3"/>
          <p:cNvSpPr txBox="1">
            <a:spLocks noChangeArrowheads="1"/>
          </p:cNvSpPr>
          <p:nvPr/>
        </p:nvSpPr>
        <p:spPr bwMode="auto">
          <a:xfrm>
            <a:off x="1824681" y="3111845"/>
            <a:ext cx="8839200" cy="1569660"/>
          </a:xfrm>
          <a:prstGeom prst="rect">
            <a:avLst/>
          </a:prstGeom>
          <a:solidFill>
            <a:srgbClr val="CCFFFF"/>
          </a:solidFill>
          <a:ln w="9525">
            <a:noFill/>
            <a:miter lim="800000"/>
            <a:headEnd/>
            <a:tailEnd/>
          </a:ln>
        </p:spPr>
        <p:txBody>
          <a:bodyPr wrap="square">
            <a:spAutoFit/>
          </a:bodyPr>
          <a:lstStyle/>
          <a:p>
            <a:pPr algn="just"/>
            <a:r>
              <a:rPr lang="es-ES" sz="3200" b="1" dirty="0"/>
              <a:t>En tres números consecutivos se cumple que el cuadrado del mayor es la suma de los cuadrados de los otros dos números. Determine los números</a:t>
            </a:r>
          </a:p>
        </p:txBody>
      </p:sp>
    </p:spTree>
    <p:extLst>
      <p:ext uri="{BB962C8B-B14F-4D97-AF65-F5344CB8AC3E}">
        <p14:creationId xmlns:p14="http://schemas.microsoft.com/office/powerpoint/2010/main" val="230921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526699" y="1001755"/>
            <a:ext cx="5761038" cy="62071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_tradnl" altLang="es-CL" sz="3200">
                <a:latin typeface="+mn-lt"/>
              </a:rPr>
              <a:t>Propósitos</a:t>
            </a:r>
          </a:p>
        </p:txBody>
      </p:sp>
      <p:sp>
        <p:nvSpPr>
          <p:cNvPr id="3" name="Rectangle 3"/>
          <p:cNvSpPr txBox="1">
            <a:spLocks noChangeArrowheads="1"/>
          </p:cNvSpPr>
          <p:nvPr/>
        </p:nvSpPr>
        <p:spPr>
          <a:xfrm>
            <a:off x="1877412" y="2154280"/>
            <a:ext cx="7705725" cy="4103688"/>
          </a:xfrm>
          <a:prstGeom prst="rect">
            <a:avLst/>
          </a:prstGeom>
          <a:solidFill>
            <a:srgbClr val="CCECFF"/>
          </a:solidFill>
          <a:ln w="38100" cap="flat" algn="ctr">
            <a:solidFill>
              <a:schemeClr val="tx1"/>
            </a:solidFill>
            <a:miter lim="800000"/>
            <a:headEnd/>
            <a:tailEnd/>
          </a:ln>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0000"/>
              </a:lnSpc>
            </a:pPr>
            <a:r>
              <a:rPr lang="es-ES_tradnl" altLang="es-CL" b="1"/>
              <a:t>El propósito del científico es agregar algo al cuerpo de conocimientos sistemáticos acumulados por la humanidad y descubrir leyes universales de comportamiento.</a:t>
            </a:r>
          </a:p>
          <a:p>
            <a:pPr algn="just">
              <a:lnSpc>
                <a:spcPct val="110000"/>
              </a:lnSpc>
            </a:pPr>
            <a:endParaRPr lang="es-ES_tradnl" altLang="es-CL" b="1"/>
          </a:p>
          <a:p>
            <a:pPr algn="just">
              <a:lnSpc>
                <a:spcPct val="110000"/>
              </a:lnSpc>
            </a:pPr>
            <a:r>
              <a:rPr lang="es-ES_tradnl" altLang="es-CL" b="1"/>
              <a:t>El propósito del ingeniero es la utilización de este conocimiento en situaciones particulares para producir bienes y servicios. </a:t>
            </a:r>
          </a:p>
        </p:txBody>
      </p:sp>
    </p:spTree>
    <p:extLst>
      <p:ext uri="{BB962C8B-B14F-4D97-AF65-F5344CB8AC3E}">
        <p14:creationId xmlns:p14="http://schemas.microsoft.com/office/powerpoint/2010/main" val="172398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047103" y="3373395"/>
            <a:ext cx="7704138" cy="2079625"/>
          </a:xfrm>
          <a:prstGeom prst="rect">
            <a:avLst/>
          </a:prstGeom>
          <a:solidFill>
            <a:srgbClr val="CCECFF"/>
          </a:solidFill>
          <a:ln w="38100" algn="ctr">
            <a:solidFill>
              <a:schemeClr val="tx1"/>
            </a:solidFill>
            <a:miter lim="800000"/>
            <a:headEnd/>
            <a:tailEnd/>
          </a:ln>
        </p:spPr>
        <p:txBody>
          <a:bodyPr lIns="0" tIns="0" rIns="0" bIns="0"/>
          <a:lstStyle>
            <a:lvl1pPr marL="225425" indent="-225425"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eaLnBrk="1" hangingPunct="1">
              <a:lnSpc>
                <a:spcPct val="110000"/>
              </a:lnSpc>
              <a:spcBef>
                <a:spcPct val="60000"/>
              </a:spcBef>
              <a:buClr>
                <a:srgbClr val="00A0C6"/>
              </a:buClr>
              <a:buSzPct val="65000"/>
              <a:buFont typeface="Wingdings" panose="05000000000000000000" pitchFamily="2" charset="2"/>
              <a:buChar char="n"/>
            </a:pPr>
            <a:r>
              <a:rPr lang="es-ES" altLang="es-CL" sz="2800">
                <a:latin typeface="+mn-lt"/>
              </a:rPr>
              <a:t>El científico descubre lo que es, el ingeniero crea lo que no es</a:t>
            </a:r>
          </a:p>
        </p:txBody>
      </p:sp>
      <p:pic>
        <p:nvPicPr>
          <p:cNvPr id="5" name="Picture 6"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553" y="1563645"/>
            <a:ext cx="5810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3336153" y="1492208"/>
            <a:ext cx="475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r>
              <a:rPr lang="es-ES" altLang="es-CL" sz="3200" dirty="0">
                <a:latin typeface="+mn-lt"/>
              </a:rPr>
              <a:t>Colegio de Ingenieros de Chile</a:t>
            </a:r>
          </a:p>
        </p:txBody>
      </p:sp>
    </p:spTree>
    <p:extLst>
      <p:ext uri="{BB962C8B-B14F-4D97-AF65-F5344CB8AC3E}">
        <p14:creationId xmlns:p14="http://schemas.microsoft.com/office/powerpoint/2010/main" val="227995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85021" y="2045034"/>
            <a:ext cx="11330329" cy="1107996"/>
          </a:xfrm>
          <a:prstGeom prst="rect">
            <a:avLst/>
          </a:prstGeom>
          <a:solidFill>
            <a:srgbClr val="CCECFF"/>
          </a:solidFill>
          <a:ln w="38100">
            <a:solidFill>
              <a:schemeClr val="tx1"/>
            </a:solidFill>
            <a:miter lim="800000"/>
            <a:headEnd/>
            <a:tailEnd/>
          </a:ln>
        </p:spPr>
        <p:txBody>
          <a:bodyPr wrap="square">
            <a:spAutoFit/>
          </a:bodyPr>
          <a:lstStyle>
            <a:lvl1pPr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algn="just" eaLnBrk="1" hangingPunct="1">
              <a:spcBef>
                <a:spcPct val="50000"/>
              </a:spcBef>
            </a:pPr>
            <a:r>
              <a:rPr lang="es-ES" altLang="es-CL" sz="2200" b="0">
                <a:latin typeface="+mn-lt"/>
              </a:rPr>
              <a:t>(1959) </a:t>
            </a:r>
            <a:r>
              <a:rPr lang="es-ES" altLang="es-CL" sz="2200" b="0" i="1">
                <a:latin typeface="+mn-lt"/>
              </a:rPr>
              <a:t>“la ingeniería es la profesión que emplea el conocimiento de la matemática y las ciencias naturales en forma económica y socialmente responsable para la generación de productos y servicios requeridos por la sociedad.</a:t>
            </a:r>
          </a:p>
        </p:txBody>
      </p:sp>
      <p:sp>
        <p:nvSpPr>
          <p:cNvPr id="3" name="Text Box 5"/>
          <p:cNvSpPr txBox="1">
            <a:spLocks noChangeArrowheads="1"/>
          </p:cNvSpPr>
          <p:nvPr/>
        </p:nvSpPr>
        <p:spPr bwMode="auto">
          <a:xfrm>
            <a:off x="3050618" y="581626"/>
            <a:ext cx="6445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r>
              <a:rPr lang="es-ES" altLang="es-CL" sz="2800">
                <a:latin typeface="+mn-lt"/>
              </a:rPr>
              <a:t>DEFINICIONES DE INGENIERÍA</a:t>
            </a:r>
          </a:p>
        </p:txBody>
      </p:sp>
      <p:sp>
        <p:nvSpPr>
          <p:cNvPr id="4" name="Rectangle 6"/>
          <p:cNvSpPr>
            <a:spLocks noChangeArrowheads="1"/>
          </p:cNvSpPr>
          <p:nvPr/>
        </p:nvSpPr>
        <p:spPr bwMode="auto">
          <a:xfrm>
            <a:off x="233535" y="1249106"/>
            <a:ext cx="113818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algn="just" eaLnBrk="1" hangingPunct="1"/>
            <a:r>
              <a:rPr lang="es-ES" altLang="es-CL" sz="2000" dirty="0">
                <a:latin typeface="+mn-lt"/>
              </a:rPr>
              <a:t>Definiciones de INGENIERIA del Consejo para el Desarrollo Profesional de los Ingenieros, de los Estados Unidos:</a:t>
            </a:r>
          </a:p>
        </p:txBody>
      </p:sp>
      <p:sp>
        <p:nvSpPr>
          <p:cNvPr id="5" name="Rectangle 2"/>
          <p:cNvSpPr>
            <a:spLocks noChangeArrowheads="1"/>
          </p:cNvSpPr>
          <p:nvPr/>
        </p:nvSpPr>
        <p:spPr bwMode="auto">
          <a:xfrm>
            <a:off x="285021" y="3241072"/>
            <a:ext cx="11330329" cy="2123658"/>
          </a:xfrm>
          <a:prstGeom prst="rect">
            <a:avLst/>
          </a:prstGeom>
          <a:solidFill>
            <a:srgbClr val="CCECFF"/>
          </a:solidFill>
          <a:ln w="38100">
            <a:solidFill>
              <a:schemeClr val="tx1"/>
            </a:solidFill>
            <a:miter lim="800000"/>
            <a:headEnd/>
            <a:tailEnd/>
          </a:ln>
        </p:spPr>
        <p:txBody>
          <a:bodyPr wrap="square">
            <a:spAutoFit/>
          </a:bodyPr>
          <a:lstStyle>
            <a:lvl1pPr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algn="just" eaLnBrk="1" hangingPunct="1">
              <a:spcBef>
                <a:spcPct val="50000"/>
              </a:spcBef>
            </a:pPr>
            <a:r>
              <a:rPr lang="es-ES" altLang="es-CL" sz="2200" b="0">
                <a:latin typeface="+mn-lt"/>
              </a:rPr>
              <a:t>(1984) "</a:t>
            </a:r>
            <a:r>
              <a:rPr lang="es-ES" altLang="es-CL" sz="2200" b="0" i="1">
                <a:latin typeface="+mn-lt"/>
              </a:rPr>
              <a:t>la ingeniería se entiende como la </a:t>
            </a:r>
            <a:r>
              <a:rPr lang="es-ES" altLang="es-CL" sz="2200" b="0" i="1">
                <a:solidFill>
                  <a:srgbClr val="800000"/>
                </a:solidFill>
                <a:latin typeface="+mn-lt"/>
              </a:rPr>
              <a:t>aplicación creativa</a:t>
            </a:r>
            <a:r>
              <a:rPr lang="es-ES" altLang="es-CL" sz="2200" b="0" i="1">
                <a:latin typeface="+mn-lt"/>
              </a:rPr>
              <a:t> de los </a:t>
            </a:r>
            <a:r>
              <a:rPr lang="es-ES" altLang="es-CL" sz="2200" b="0" i="1">
                <a:solidFill>
                  <a:srgbClr val="800000"/>
                </a:solidFill>
                <a:latin typeface="+mn-lt"/>
              </a:rPr>
              <a:t>principios científicos</a:t>
            </a:r>
            <a:r>
              <a:rPr lang="es-ES" altLang="es-CL" sz="2200" b="0" i="1">
                <a:latin typeface="+mn-lt"/>
              </a:rPr>
              <a:t> al diseño o desarrollo de estructuras, máquinas, aparatos o procesos de fabricación  o a las obras que los utilizan aisladamente o en combinación; o la construcción y operación de los mismos con pleno conocimiento de su diseño; o la predicción de su comportamiento bajo condiciones operacionales específicas; todo ello en relación con un funcionamiento especificado en condiciones de operación económica y segura para la vida y la propiedad</a:t>
            </a:r>
            <a:r>
              <a:rPr lang="es-ES" altLang="es-CL" sz="2200" b="0">
                <a:latin typeface="+mn-lt"/>
              </a:rPr>
              <a:t>". </a:t>
            </a:r>
          </a:p>
        </p:txBody>
      </p:sp>
    </p:spTree>
    <p:extLst>
      <p:ext uri="{BB962C8B-B14F-4D97-AF65-F5344CB8AC3E}">
        <p14:creationId xmlns:p14="http://schemas.microsoft.com/office/powerpoint/2010/main" val="426996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34776" y="1573773"/>
            <a:ext cx="11664779" cy="1503060"/>
          </a:xfrm>
          <a:prstGeom prst="rect">
            <a:avLst/>
          </a:prstGeom>
          <a:solidFill>
            <a:srgbClr val="CCECFF"/>
          </a:solidFill>
          <a:ln w="38100">
            <a:solidFill>
              <a:schemeClr val="tx1"/>
            </a:solidFill>
            <a:miter lim="800000"/>
            <a:headEnd/>
            <a:tailEnd/>
          </a:ln>
        </p:spPr>
        <p:txBody>
          <a:bodyPr/>
          <a:lstStyle>
            <a:lvl1pPr marL="225425" indent="-225425"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algn="just" eaLnBrk="1" hangingPunct="1">
              <a:lnSpc>
                <a:spcPct val="110000"/>
              </a:lnSpc>
              <a:spcBef>
                <a:spcPct val="60000"/>
              </a:spcBef>
              <a:buClr>
                <a:srgbClr val="00A0C6"/>
              </a:buClr>
              <a:buSzPct val="65000"/>
              <a:buFont typeface="Wingdings" panose="05000000000000000000" pitchFamily="2" charset="2"/>
              <a:buNone/>
            </a:pPr>
            <a:r>
              <a:rPr lang="es-ES" altLang="es-CL" sz="2200" b="0">
                <a:latin typeface="+mn-lt"/>
              </a:rPr>
              <a:t>   Ingeniería es la profesión en la cual el conocimiento de las ciencias naturales y matemáticas, obtenido por estudio, experiencia y práctica, es aplicado con criterio al desarrollo de formas de emplear, económicamente, los materiales y fuerzas de la naturaleza para el beneficio de la humanidad.</a:t>
            </a:r>
            <a:endParaRPr lang="es-CL" altLang="es-CL" sz="2200" b="0">
              <a:latin typeface="+mn-lt"/>
            </a:endParaRPr>
          </a:p>
        </p:txBody>
      </p:sp>
      <p:sp>
        <p:nvSpPr>
          <p:cNvPr id="4" name="Rectangle 5"/>
          <p:cNvSpPr>
            <a:spLocks noChangeArrowheads="1"/>
          </p:cNvSpPr>
          <p:nvPr/>
        </p:nvSpPr>
        <p:spPr bwMode="auto">
          <a:xfrm>
            <a:off x="234777" y="1112107"/>
            <a:ext cx="116647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algn="l" eaLnBrk="1" hangingPunct="1"/>
            <a:r>
              <a:rPr lang="en-US" altLang="es-CL" sz="2400">
                <a:latin typeface="+mn-lt"/>
              </a:rPr>
              <a:t>Acreditation  Board  for  Engineering  and Technology – ABET (EE.UU.).</a:t>
            </a:r>
            <a:endParaRPr lang="es-ES" altLang="es-CL" sz="2400">
              <a:latin typeface="+mn-lt"/>
            </a:endParaRPr>
          </a:p>
        </p:txBody>
      </p:sp>
      <p:sp>
        <p:nvSpPr>
          <p:cNvPr id="5" name="Rectangle 4"/>
          <p:cNvSpPr>
            <a:spLocks noChangeArrowheads="1"/>
          </p:cNvSpPr>
          <p:nvPr/>
        </p:nvSpPr>
        <p:spPr bwMode="auto">
          <a:xfrm>
            <a:off x="234776" y="4418553"/>
            <a:ext cx="11664779" cy="1290270"/>
          </a:xfrm>
          <a:prstGeom prst="rect">
            <a:avLst/>
          </a:prstGeom>
          <a:solidFill>
            <a:srgbClr val="CCECFF"/>
          </a:solidFill>
          <a:ln w="38100">
            <a:solidFill>
              <a:schemeClr val="tx1"/>
            </a:solidFill>
            <a:miter lim="800000"/>
            <a:headEnd/>
            <a:tailEnd/>
          </a:ln>
        </p:spPr>
        <p:txBody>
          <a:bodyPr/>
          <a:lstStyle>
            <a:lvl1pPr marL="225425" indent="-225425"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algn="just" eaLnBrk="1" hangingPunct="1">
              <a:lnSpc>
                <a:spcPct val="110000"/>
              </a:lnSpc>
              <a:spcBef>
                <a:spcPct val="60000"/>
              </a:spcBef>
              <a:buClr>
                <a:srgbClr val="00A0C6"/>
              </a:buClr>
              <a:buSzPct val="65000"/>
              <a:buFont typeface="Wingdings" panose="05000000000000000000" pitchFamily="2" charset="2"/>
              <a:buNone/>
            </a:pPr>
            <a:r>
              <a:rPr lang="es-ES" altLang="es-CL" sz="2200" b="0" dirty="0">
                <a:latin typeface="+mn-lt"/>
              </a:rPr>
              <a:t>   Ingeniería es el arte, basado en el conocimiento de las ciencias físicas y matemáticas, de utilizar económicamente las fuerzas y materiales de la naturaleza en beneficio del hombre</a:t>
            </a:r>
            <a:endParaRPr lang="es-CL" altLang="es-CL" sz="2200" b="0" dirty="0">
              <a:latin typeface="+mn-lt"/>
            </a:endParaRPr>
          </a:p>
        </p:txBody>
      </p:sp>
      <p:sp>
        <p:nvSpPr>
          <p:cNvPr id="6" name="Rectangle 5"/>
          <p:cNvSpPr>
            <a:spLocks noChangeArrowheads="1"/>
          </p:cNvSpPr>
          <p:nvPr/>
        </p:nvSpPr>
        <p:spPr bwMode="auto">
          <a:xfrm>
            <a:off x="234776" y="3808605"/>
            <a:ext cx="54693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algn="l" eaLnBrk="1" hangingPunct="1"/>
            <a:r>
              <a:rPr lang="es-ES" altLang="es-CL" sz="2400" dirty="0">
                <a:latin typeface="+mn-lt"/>
              </a:rPr>
              <a:t>Robert E. </a:t>
            </a:r>
            <a:r>
              <a:rPr lang="es-ES" altLang="es-CL" sz="2400" dirty="0" err="1">
                <a:latin typeface="+mn-lt"/>
              </a:rPr>
              <a:t>Doherty</a:t>
            </a:r>
            <a:r>
              <a:rPr lang="es-ES" altLang="es-CL" sz="2400" dirty="0">
                <a:latin typeface="+mn-lt"/>
              </a:rPr>
              <a:t> en Enciclopedia </a:t>
            </a:r>
            <a:r>
              <a:rPr lang="es-ES" altLang="es-CL" sz="2400" dirty="0" err="1">
                <a:latin typeface="+mn-lt"/>
              </a:rPr>
              <a:t>Collier</a:t>
            </a:r>
            <a:r>
              <a:rPr lang="es-ES" altLang="es-CL" sz="2400" dirty="0">
                <a:latin typeface="+mn-lt"/>
              </a:rPr>
              <a:t>.</a:t>
            </a:r>
          </a:p>
        </p:txBody>
      </p:sp>
    </p:spTree>
    <p:extLst>
      <p:ext uri="{BB962C8B-B14F-4D97-AF65-F5344CB8AC3E}">
        <p14:creationId xmlns:p14="http://schemas.microsoft.com/office/powerpoint/2010/main" val="161351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896290" y="2255838"/>
            <a:ext cx="8135937" cy="4103687"/>
          </a:xfrm>
          <a:prstGeom prst="rect">
            <a:avLst/>
          </a:prstGeom>
          <a:solidFill>
            <a:srgbClr val="CCECFF"/>
          </a:solidFill>
          <a:ln w="38100">
            <a:solidFill>
              <a:schemeClr val="tx1"/>
            </a:solidFill>
            <a:miter lim="800000"/>
            <a:headEnd/>
            <a:tailEnd/>
          </a:ln>
        </p:spPr>
        <p:txBody>
          <a:bodyPr/>
          <a:lstStyle>
            <a:lvl1pPr marL="184150" indent="-184150"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algn="just" eaLnBrk="1" hangingPunct="1">
              <a:lnSpc>
                <a:spcPct val="110000"/>
              </a:lnSpc>
              <a:spcBef>
                <a:spcPct val="60000"/>
              </a:spcBef>
              <a:buClr>
                <a:srgbClr val="00A0C6"/>
              </a:buClr>
              <a:buSzPct val="65000"/>
              <a:buFont typeface="Wingdings" panose="05000000000000000000" pitchFamily="2" charset="2"/>
              <a:buNone/>
            </a:pPr>
            <a:r>
              <a:rPr lang="es-ES" altLang="es-CL" sz="2400" b="0">
                <a:latin typeface="+mn-lt"/>
              </a:rPr>
              <a:t>   Si bien el Colegio de Ingenieros no tiene una definición explícita de “ingeniero”, sí  establece requisitos para el ingreso a dicha institución que dicen relación con la posesión de un título de Ingeniero Civil obtenido en una Facultad de Ingeniería, estableciendo mínimos de horas docentes en Ciencias Básicas, Ciencias de la Ingeniería y cursos de especialidad.</a:t>
            </a:r>
            <a:endParaRPr lang="es-CL" altLang="es-CL" sz="2400" b="0">
              <a:latin typeface="+mn-lt"/>
            </a:endParaRPr>
          </a:p>
        </p:txBody>
      </p:sp>
      <p:sp>
        <p:nvSpPr>
          <p:cNvPr id="3" name="Rectangle 5"/>
          <p:cNvSpPr>
            <a:spLocks noChangeArrowheads="1"/>
          </p:cNvSpPr>
          <p:nvPr/>
        </p:nvSpPr>
        <p:spPr bwMode="auto">
          <a:xfrm>
            <a:off x="2885302" y="1219200"/>
            <a:ext cx="55705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algn="l" eaLnBrk="1" hangingPunct="1">
              <a:spcBef>
                <a:spcPct val="20000"/>
              </a:spcBef>
            </a:pPr>
            <a:r>
              <a:rPr lang="es-ES" altLang="es-CL" sz="3200">
                <a:latin typeface="+mn-lt"/>
              </a:rPr>
              <a:t>Colegio de Ingenieros de Chile.</a:t>
            </a:r>
          </a:p>
        </p:txBody>
      </p:sp>
    </p:spTree>
    <p:extLst>
      <p:ext uri="{BB962C8B-B14F-4D97-AF65-F5344CB8AC3E}">
        <p14:creationId xmlns:p14="http://schemas.microsoft.com/office/powerpoint/2010/main" val="223688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769590" y="1007590"/>
            <a:ext cx="836295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algn="l" eaLnBrk="1" hangingPunct="1"/>
            <a:endParaRPr lang="es-ES" altLang="es-CL" sz="2800" dirty="0">
              <a:latin typeface="+mn-lt"/>
            </a:endParaRPr>
          </a:p>
          <a:p>
            <a:pPr algn="l" eaLnBrk="1" hangingPunct="1"/>
            <a:r>
              <a:rPr lang="es-ES" altLang="es-CL" sz="3200" dirty="0">
                <a:latin typeface="+mn-lt"/>
              </a:rPr>
              <a:t>	La ingeniería contempla dos aspectos:</a:t>
            </a:r>
          </a:p>
          <a:p>
            <a:pPr algn="l" eaLnBrk="1" hangingPunct="1"/>
            <a:endParaRPr lang="es-ES" altLang="es-CL" sz="3200" dirty="0">
              <a:latin typeface="+mn-lt"/>
            </a:endParaRPr>
          </a:p>
          <a:p>
            <a:pPr algn="l" eaLnBrk="1" hangingPunct="1"/>
            <a:r>
              <a:rPr lang="es-ES" altLang="es-CL" sz="2800" dirty="0">
                <a:latin typeface="+mn-lt"/>
              </a:rPr>
              <a:t> 1. Recursos y fuerzas de la naturaleza</a:t>
            </a:r>
          </a:p>
          <a:p>
            <a:pPr algn="l" eaLnBrk="1" hangingPunct="1"/>
            <a:endParaRPr lang="es-ES" altLang="es-CL" sz="2800" dirty="0">
              <a:latin typeface="+mn-lt"/>
            </a:endParaRPr>
          </a:p>
          <a:p>
            <a:pPr algn="l" eaLnBrk="1" hangingPunct="1"/>
            <a:r>
              <a:rPr lang="es-ES" altLang="es-CL" sz="2800" dirty="0">
                <a:latin typeface="+mn-lt"/>
              </a:rPr>
              <a:t> 2. Necesidades de los individuos</a:t>
            </a:r>
            <a:r>
              <a:rPr lang="es-ES" altLang="es-CL" sz="2800" i="1" dirty="0">
                <a:latin typeface="+mn-lt"/>
              </a:rPr>
              <a:t>	</a:t>
            </a:r>
            <a:endParaRPr lang="es-ES" altLang="es-CL" sz="3200" i="1" dirty="0">
              <a:latin typeface="+mn-lt"/>
            </a:endParaRPr>
          </a:p>
        </p:txBody>
      </p:sp>
      <p:sp>
        <p:nvSpPr>
          <p:cNvPr id="3" name="Rectangle 5"/>
          <p:cNvSpPr>
            <a:spLocks noChangeArrowheads="1"/>
          </p:cNvSpPr>
          <p:nvPr/>
        </p:nvSpPr>
        <p:spPr bwMode="auto">
          <a:xfrm>
            <a:off x="2360140" y="4112740"/>
            <a:ext cx="7162800" cy="206210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pPr eaLnBrk="1" hangingPunct="1">
              <a:spcBef>
                <a:spcPct val="50000"/>
              </a:spcBef>
            </a:pPr>
            <a:r>
              <a:rPr lang="es-ES" altLang="es-CL" sz="3200" i="1">
                <a:latin typeface="+mn-lt"/>
              </a:rPr>
              <a:t>Debido a que se vive en un mundo limitado, la ingeniería debe estar estrechamente relacionada con recursos económicos</a:t>
            </a:r>
          </a:p>
        </p:txBody>
      </p:sp>
    </p:spTree>
    <p:extLst>
      <p:ext uri="{BB962C8B-B14F-4D97-AF65-F5344CB8AC3E}">
        <p14:creationId xmlns:p14="http://schemas.microsoft.com/office/powerpoint/2010/main" val="203458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469558" y="1239077"/>
            <a:ext cx="10873946" cy="1228767"/>
          </a:xfrm>
          <a:prstGeom prst="rect">
            <a:avLst/>
          </a:prstGeom>
          <a:solidFill>
            <a:srgbClr val="CCECFF"/>
          </a:solidFill>
          <a:ln w="38100">
            <a:solidFill>
              <a:schemeClr val="tx1"/>
            </a:solidFill>
            <a:miter lim="800000"/>
            <a:headEnd/>
            <a:tailEnd/>
          </a:ln>
        </p:spPr>
        <p:txBody>
          <a:bodyPr/>
          <a:lstStyle>
            <a:lvl1pPr marL="184150" indent="-184150"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r>
              <a:rPr lang="es-CL" sz="2000" b="0" i="0" dirty="0">
                <a:solidFill>
                  <a:srgbClr val="252525"/>
                </a:solidFill>
                <a:effectLst/>
                <a:latin typeface="+mn-lt"/>
                <a:cs typeface="Arial" panose="020B0604020202020204" pitchFamily="34" charset="0"/>
              </a:rPr>
              <a:t>La </a:t>
            </a:r>
            <a:r>
              <a:rPr lang="es-CL" sz="2000" dirty="0">
                <a:solidFill>
                  <a:srgbClr val="252525"/>
                </a:solidFill>
                <a:latin typeface="+mn-lt"/>
                <a:cs typeface="Arial" panose="020B0604020202020204" pitchFamily="34" charset="0"/>
              </a:rPr>
              <a:t>ingeniería en computación</a:t>
            </a:r>
            <a:r>
              <a:rPr lang="es-CL" sz="2000" b="0" i="0" dirty="0">
                <a:solidFill>
                  <a:srgbClr val="252525"/>
                </a:solidFill>
                <a:effectLst/>
                <a:latin typeface="+mn-lt"/>
                <a:cs typeface="Arial" panose="020B0604020202020204" pitchFamily="34" charset="0"/>
              </a:rPr>
              <a:t> estudia el desarrollo de sistemas automatizados y el uso de los </a:t>
            </a:r>
            <a:r>
              <a:rPr lang="es-CL" sz="2000" dirty="0">
                <a:solidFill>
                  <a:srgbClr val="00B050"/>
                </a:solidFill>
                <a:latin typeface="+mn-lt"/>
                <a:cs typeface="Arial" panose="020B0604020202020204" pitchFamily="34" charset="0"/>
              </a:rPr>
              <a:t>lenguajes</a:t>
            </a:r>
            <a:r>
              <a:rPr lang="es-CL" sz="2000" b="0" i="0" u="none" strike="noStrike" dirty="0">
                <a:solidFill>
                  <a:srgbClr val="00B050"/>
                </a:solidFill>
                <a:effectLst/>
                <a:latin typeface="+mn-lt"/>
                <a:cs typeface="Arial" panose="020B0604020202020204" pitchFamily="34" charset="0"/>
              </a:rPr>
              <a:t> </a:t>
            </a:r>
            <a:r>
              <a:rPr lang="es-CL" sz="2000" dirty="0">
                <a:solidFill>
                  <a:srgbClr val="00B050"/>
                </a:solidFill>
                <a:latin typeface="+mn-lt"/>
                <a:cs typeface="Arial" panose="020B0604020202020204" pitchFamily="34" charset="0"/>
              </a:rPr>
              <a:t>de</a:t>
            </a:r>
            <a:r>
              <a:rPr lang="es-CL" sz="2000" b="0" i="0" u="none" strike="noStrike" dirty="0">
                <a:solidFill>
                  <a:srgbClr val="00B050"/>
                </a:solidFill>
                <a:effectLst/>
                <a:latin typeface="+mn-lt"/>
                <a:cs typeface="Arial" panose="020B0604020202020204" pitchFamily="34" charset="0"/>
              </a:rPr>
              <a:t> </a:t>
            </a:r>
            <a:r>
              <a:rPr lang="es-CL" sz="2000" dirty="0">
                <a:solidFill>
                  <a:srgbClr val="00B050"/>
                </a:solidFill>
                <a:latin typeface="+mn-lt"/>
                <a:cs typeface="Arial" panose="020B0604020202020204" pitchFamily="34" charset="0"/>
              </a:rPr>
              <a:t>programación</a:t>
            </a:r>
            <a:r>
              <a:rPr lang="es-CL" sz="2000" b="0" i="0" dirty="0">
                <a:solidFill>
                  <a:srgbClr val="252525"/>
                </a:solidFill>
                <a:effectLst/>
                <a:latin typeface="+mn-lt"/>
                <a:cs typeface="Arial" panose="020B0604020202020204" pitchFamily="34" charset="0"/>
              </a:rPr>
              <a:t>; de igual forma se enfoca al análisis, diseño y la utilización del </a:t>
            </a:r>
            <a:r>
              <a:rPr lang="es-CL" sz="2000" dirty="0">
                <a:solidFill>
                  <a:srgbClr val="00B050"/>
                </a:solidFill>
                <a:latin typeface="+mn-lt"/>
                <a:cs typeface="Arial" panose="020B0604020202020204" pitchFamily="34" charset="0"/>
              </a:rPr>
              <a:t>hardware</a:t>
            </a:r>
            <a:r>
              <a:rPr lang="es-CL" sz="2000" b="0" i="0" dirty="0">
                <a:solidFill>
                  <a:srgbClr val="252525"/>
                </a:solidFill>
                <a:effectLst/>
                <a:latin typeface="+mn-lt"/>
                <a:cs typeface="Arial" panose="020B0604020202020204" pitchFamily="34" charset="0"/>
              </a:rPr>
              <a:t> y </a:t>
            </a:r>
            <a:r>
              <a:rPr lang="es-CL" sz="2000" i="0" u="none" strike="noStrike" dirty="0">
                <a:solidFill>
                  <a:srgbClr val="00B050"/>
                </a:solidFill>
                <a:effectLst/>
                <a:latin typeface="+mn-lt"/>
                <a:cs typeface="Arial" panose="020B0604020202020204" pitchFamily="34" charset="0"/>
              </a:rPr>
              <a:t>software</a:t>
            </a:r>
            <a:r>
              <a:rPr lang="es-CL" sz="2000" b="0" i="0" dirty="0">
                <a:solidFill>
                  <a:srgbClr val="252525"/>
                </a:solidFill>
                <a:effectLst/>
                <a:latin typeface="+mn-lt"/>
                <a:cs typeface="Arial" panose="020B0604020202020204" pitchFamily="34" charset="0"/>
              </a:rPr>
              <a:t> para lograr la implementación de las más avanzadas aplicaciones industriales y telemáticas.</a:t>
            </a:r>
          </a:p>
        </p:txBody>
      </p:sp>
      <p:sp>
        <p:nvSpPr>
          <p:cNvPr id="4" name="Rectangle 4"/>
          <p:cNvSpPr>
            <a:spLocks noChangeArrowheads="1"/>
          </p:cNvSpPr>
          <p:nvPr/>
        </p:nvSpPr>
        <p:spPr bwMode="auto">
          <a:xfrm>
            <a:off x="469558" y="2809133"/>
            <a:ext cx="10873946" cy="1228767"/>
          </a:xfrm>
          <a:prstGeom prst="rect">
            <a:avLst/>
          </a:prstGeom>
          <a:solidFill>
            <a:srgbClr val="CCECFF"/>
          </a:solidFill>
          <a:ln w="38100">
            <a:solidFill>
              <a:schemeClr val="tx1"/>
            </a:solidFill>
            <a:miter lim="800000"/>
            <a:headEnd/>
            <a:tailEnd/>
          </a:ln>
        </p:spPr>
        <p:txBody>
          <a:bodyPr/>
          <a:lstStyle>
            <a:lvl1pPr marL="184150" indent="-184150"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r>
              <a:rPr lang="es-CL" sz="2000" b="0" i="0" dirty="0">
                <a:solidFill>
                  <a:srgbClr val="252525"/>
                </a:solidFill>
                <a:effectLst/>
                <a:latin typeface="+mn-lt"/>
                <a:cs typeface="Arial" panose="020B0604020202020204" pitchFamily="34" charset="0"/>
              </a:rPr>
              <a:t>Es el área de trabajo que se concentra en el estudio de situaciones susceptibles de automatizar mediante el uso de sistemas de computación y componentes digitales, a fin de determinar la factibilidad técnica, la conveniencia operacional, la factibilidad económica y la evaluación de alternativas existentes para desarrollar la solución más adecuada.</a:t>
            </a:r>
          </a:p>
        </p:txBody>
      </p:sp>
      <p:sp>
        <p:nvSpPr>
          <p:cNvPr id="5" name="Rectangle 4"/>
          <p:cNvSpPr>
            <a:spLocks noChangeArrowheads="1"/>
          </p:cNvSpPr>
          <p:nvPr/>
        </p:nvSpPr>
        <p:spPr bwMode="auto">
          <a:xfrm>
            <a:off x="469558" y="4379189"/>
            <a:ext cx="10873946" cy="1609138"/>
          </a:xfrm>
          <a:prstGeom prst="rect">
            <a:avLst/>
          </a:prstGeom>
          <a:solidFill>
            <a:srgbClr val="CCECFF"/>
          </a:solidFill>
          <a:ln w="38100">
            <a:solidFill>
              <a:schemeClr val="tx1"/>
            </a:solidFill>
            <a:miter lim="800000"/>
            <a:headEnd/>
            <a:tailEnd/>
          </a:ln>
        </p:spPr>
        <p:txBody>
          <a:bodyPr/>
          <a:lstStyle>
            <a:lvl1pPr marL="184150" indent="-184150"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r>
              <a:rPr lang="es-CL" sz="2000" b="0" i="0" dirty="0">
                <a:solidFill>
                  <a:srgbClr val="252525"/>
                </a:solidFill>
                <a:effectLst/>
                <a:latin typeface="+mn-lt"/>
                <a:cs typeface="Arial" panose="020B0604020202020204" pitchFamily="34" charset="0"/>
              </a:rPr>
              <a:t>La ingeniería en computación se ocupa de la naturaleza y características de la información, su estructura y clasificación, su almacenamiento y recuperación y los diversos procesos a los que puede someterse en forma automatizada. Se interesa igualmente por las propiedades de las máquinas físicas que realizan estas operaciones para producir </a:t>
            </a:r>
            <a:r>
              <a:rPr lang="es-CL" sz="2000" i="0" u="none" strike="noStrike" dirty="0">
                <a:solidFill>
                  <a:srgbClr val="00B050"/>
                </a:solidFill>
                <a:effectLst/>
                <a:latin typeface="+mn-lt"/>
                <a:cs typeface="Arial" panose="020B0604020202020204" pitchFamily="34" charset="0"/>
              </a:rPr>
              <a:t>sistemas</a:t>
            </a:r>
            <a:r>
              <a:rPr lang="es-CL" sz="2000" b="0" i="0" dirty="0">
                <a:solidFill>
                  <a:srgbClr val="252525"/>
                </a:solidFill>
                <a:effectLst/>
                <a:latin typeface="+mn-lt"/>
                <a:cs typeface="Arial" panose="020B0604020202020204" pitchFamily="34" charset="0"/>
              </a:rPr>
              <a:t> de </a:t>
            </a:r>
            <a:r>
              <a:rPr lang="es-CL" sz="2000" dirty="0">
                <a:solidFill>
                  <a:srgbClr val="00B050"/>
                </a:solidFill>
                <a:latin typeface="+mn-lt"/>
                <a:cs typeface="Arial" panose="020B0604020202020204" pitchFamily="34" charset="0"/>
              </a:rPr>
              <a:t>procesamiento</a:t>
            </a:r>
            <a:r>
              <a:rPr lang="es-CL" sz="2000" b="0" i="0" u="none" strike="noStrike" dirty="0">
                <a:solidFill>
                  <a:srgbClr val="0B0080"/>
                </a:solidFill>
                <a:effectLst/>
                <a:latin typeface="+mn-lt"/>
                <a:cs typeface="Arial" panose="020B0604020202020204" pitchFamily="34" charset="0"/>
              </a:rPr>
              <a:t> </a:t>
            </a:r>
            <a:r>
              <a:rPr lang="es-CL" sz="2000" dirty="0">
                <a:solidFill>
                  <a:srgbClr val="00B050"/>
                </a:solidFill>
                <a:latin typeface="+mn-lt"/>
                <a:cs typeface="Arial" panose="020B0604020202020204" pitchFamily="34" charset="0"/>
              </a:rPr>
              <a:t>de</a:t>
            </a:r>
            <a:r>
              <a:rPr lang="es-CL" sz="2000" b="0" i="0" u="none" strike="noStrike" dirty="0">
                <a:solidFill>
                  <a:srgbClr val="0B0080"/>
                </a:solidFill>
                <a:effectLst/>
                <a:latin typeface="+mn-lt"/>
                <a:cs typeface="Arial" panose="020B0604020202020204" pitchFamily="34" charset="0"/>
              </a:rPr>
              <a:t> </a:t>
            </a:r>
            <a:r>
              <a:rPr lang="es-CL" sz="2000" dirty="0">
                <a:solidFill>
                  <a:srgbClr val="00B050"/>
                </a:solidFill>
                <a:latin typeface="+mn-lt"/>
                <a:cs typeface="Arial" panose="020B0604020202020204" pitchFamily="34" charset="0"/>
              </a:rPr>
              <a:t>datos</a:t>
            </a:r>
            <a:r>
              <a:rPr lang="es-CL" sz="2000" b="0" i="0" dirty="0">
                <a:solidFill>
                  <a:srgbClr val="252525"/>
                </a:solidFill>
                <a:effectLst/>
                <a:latin typeface="+mn-lt"/>
                <a:cs typeface="Arial" panose="020B0604020202020204" pitchFamily="34" charset="0"/>
              </a:rPr>
              <a:t> eficientes. Trata todo lo relacionado con la utilización de </a:t>
            </a:r>
            <a:r>
              <a:rPr lang="es-CL" sz="2000" dirty="0">
                <a:solidFill>
                  <a:srgbClr val="00B050"/>
                </a:solidFill>
                <a:latin typeface="+mn-lt"/>
                <a:cs typeface="Arial" panose="020B0604020202020204" pitchFamily="34" charset="0"/>
              </a:rPr>
              <a:t>computadoras</a:t>
            </a:r>
            <a:r>
              <a:rPr lang="es-CL" sz="2000" b="0" i="0" dirty="0">
                <a:solidFill>
                  <a:srgbClr val="252525"/>
                </a:solidFill>
                <a:effectLst/>
                <a:latin typeface="+mn-lt"/>
                <a:cs typeface="Arial" panose="020B0604020202020204" pitchFamily="34" charset="0"/>
              </a:rPr>
              <a:t> digitales.</a:t>
            </a:r>
          </a:p>
        </p:txBody>
      </p:sp>
      <p:sp>
        <p:nvSpPr>
          <p:cNvPr id="6" name="Rectángulo 5"/>
          <p:cNvSpPr/>
          <p:nvPr/>
        </p:nvSpPr>
        <p:spPr>
          <a:xfrm>
            <a:off x="3442702" y="514435"/>
            <a:ext cx="4984606" cy="523220"/>
          </a:xfrm>
          <a:prstGeom prst="rect">
            <a:avLst/>
          </a:prstGeom>
        </p:spPr>
        <p:txBody>
          <a:bodyPr wrap="square">
            <a:spAutoFit/>
          </a:bodyPr>
          <a:lstStyle/>
          <a:p>
            <a:r>
              <a:rPr lang="es-CL" sz="2800" b="1" i="0" dirty="0">
                <a:solidFill>
                  <a:srgbClr val="252525"/>
                </a:solidFill>
                <a:effectLst/>
                <a:cs typeface="Arial" panose="020B0604020202020204" pitchFamily="34" charset="0"/>
              </a:rPr>
              <a:t> I</a:t>
            </a:r>
            <a:r>
              <a:rPr lang="es-CL" sz="2800" b="1" dirty="0">
                <a:solidFill>
                  <a:srgbClr val="252525"/>
                </a:solidFill>
                <a:cs typeface="Arial" panose="020B0604020202020204" pitchFamily="34" charset="0"/>
              </a:rPr>
              <a:t>ngeniería en computación</a:t>
            </a:r>
            <a:endParaRPr lang="es-CL" sz="2800" b="1" dirty="0"/>
          </a:p>
        </p:txBody>
      </p:sp>
    </p:spTree>
    <p:extLst>
      <p:ext uri="{BB962C8B-B14F-4D97-AF65-F5344CB8AC3E}">
        <p14:creationId xmlns:p14="http://schemas.microsoft.com/office/powerpoint/2010/main" val="404341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469558" y="1239077"/>
            <a:ext cx="10873946" cy="2566804"/>
          </a:xfrm>
          <a:prstGeom prst="rect">
            <a:avLst/>
          </a:prstGeom>
          <a:solidFill>
            <a:srgbClr val="CCECFF"/>
          </a:solidFill>
          <a:ln w="38100">
            <a:solidFill>
              <a:schemeClr val="tx1"/>
            </a:solidFill>
            <a:miter lim="800000"/>
            <a:headEnd/>
            <a:tailEnd/>
          </a:ln>
        </p:spPr>
        <p:txBody>
          <a:bodyPr/>
          <a:lstStyle>
            <a:lvl1pPr marL="184150" indent="-184150" algn="ctr" eaLnBrk="0" hangingPunct="0">
              <a:defRPr sz="800" b="1">
                <a:solidFill>
                  <a:schemeClr val="tx1"/>
                </a:solidFill>
                <a:latin typeface="Verdana" panose="020B0604030504040204" pitchFamily="34" charset="0"/>
              </a:defRPr>
            </a:lvl1pPr>
            <a:lvl2pPr marL="742950" indent="-285750" algn="ctr" eaLnBrk="0" hangingPunct="0">
              <a:defRPr sz="800" b="1">
                <a:solidFill>
                  <a:schemeClr val="tx1"/>
                </a:solidFill>
                <a:latin typeface="Verdana" panose="020B0604030504040204" pitchFamily="34" charset="0"/>
              </a:defRPr>
            </a:lvl2pPr>
            <a:lvl3pPr marL="1143000" indent="-228600" algn="ctr" eaLnBrk="0" hangingPunct="0">
              <a:defRPr sz="800" b="1">
                <a:solidFill>
                  <a:schemeClr val="tx1"/>
                </a:solidFill>
                <a:latin typeface="Verdana" panose="020B0604030504040204" pitchFamily="34" charset="0"/>
              </a:defRPr>
            </a:lvl3pPr>
            <a:lvl4pPr marL="1600200" indent="-228600" algn="ctr" eaLnBrk="0" hangingPunct="0">
              <a:defRPr sz="800" b="1">
                <a:solidFill>
                  <a:schemeClr val="tx1"/>
                </a:solidFill>
                <a:latin typeface="Verdana" panose="020B0604030504040204" pitchFamily="34" charset="0"/>
              </a:defRPr>
            </a:lvl4pPr>
            <a:lvl5pPr marL="2057400" indent="-228600" algn="ctr" eaLnBrk="0" hangingPunct="0">
              <a:defRPr sz="8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8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8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8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800" b="1">
                <a:solidFill>
                  <a:schemeClr val="tx1"/>
                </a:solidFill>
                <a:latin typeface="Verdana" panose="020B0604030504040204" pitchFamily="34" charset="0"/>
              </a:defRPr>
            </a:lvl9pPr>
          </a:lstStyle>
          <a:p>
            <a:r>
              <a:rPr lang="es-CL" sz="2000" b="0" dirty="0">
                <a:latin typeface="+mn-lt"/>
                <a:ea typeface="Verdana" panose="020B0604030504040204" pitchFamily="34" charset="0"/>
                <a:cs typeface="Verdana" panose="020B0604030504040204" pitchFamily="34" charset="0"/>
              </a:rPr>
              <a:t>La </a:t>
            </a:r>
            <a:r>
              <a:rPr lang="es-CL" sz="2000" dirty="0">
                <a:latin typeface="+mn-lt"/>
                <a:ea typeface="Verdana" panose="020B0604030504040204" pitchFamily="34" charset="0"/>
                <a:cs typeface="Verdana" panose="020B0604030504040204" pitchFamily="34" charset="0"/>
              </a:rPr>
              <a:t>ingeniería informática está capacitada</a:t>
            </a:r>
            <a:r>
              <a:rPr lang="es-CL" sz="2000" b="0" dirty="0">
                <a:latin typeface="+mn-lt"/>
                <a:ea typeface="Verdana" panose="020B0604030504040204" pitchFamily="34" charset="0"/>
                <a:cs typeface="Verdana" panose="020B0604030504040204" pitchFamily="34" charset="0"/>
              </a:rPr>
              <a:t> para la proyección, dimensionamiento y conducción de la implantación de sistemas de acuerdo con la orientación donde se fundamenta las materias que integran los elementos o computadoras hardware y de las técnicas de aplicación de los sistemas operativos, los programas de aplicación, el software son capaces de diseñar, desarrollar, proyectar, dirigir, construir, operar y mantener </a:t>
            </a:r>
            <a:r>
              <a:rPr lang="es-CL" sz="2000" dirty="0">
                <a:solidFill>
                  <a:srgbClr val="00B050"/>
                </a:solidFill>
                <a:latin typeface="+mn-lt"/>
                <a:ea typeface="Verdana" panose="020B0604030504040204" pitchFamily="34" charset="0"/>
                <a:cs typeface="Verdana" panose="020B0604030504040204" pitchFamily="34" charset="0"/>
              </a:rPr>
              <a:t>sistemas</a:t>
            </a:r>
            <a:r>
              <a:rPr lang="es-CL" sz="2000" dirty="0">
                <a:latin typeface="+mn-lt"/>
                <a:ea typeface="Verdana" panose="020B0604030504040204" pitchFamily="34" charset="0"/>
                <a:cs typeface="Verdana" panose="020B0604030504040204" pitchFamily="34" charset="0"/>
              </a:rPr>
              <a:t> </a:t>
            </a:r>
            <a:r>
              <a:rPr lang="es-CL" sz="2000" dirty="0">
                <a:solidFill>
                  <a:srgbClr val="00B050"/>
                </a:solidFill>
                <a:latin typeface="+mn-lt"/>
                <a:ea typeface="Verdana" panose="020B0604030504040204" pitchFamily="34" charset="0"/>
                <a:cs typeface="Verdana" panose="020B0604030504040204" pitchFamily="34" charset="0"/>
              </a:rPr>
              <a:t>informáticos</a:t>
            </a:r>
            <a:r>
              <a:rPr lang="es-CL" sz="2000" b="0" dirty="0">
                <a:latin typeface="+mn-lt"/>
                <a:ea typeface="Verdana" panose="020B0604030504040204" pitchFamily="34" charset="0"/>
                <a:cs typeface="Verdana" panose="020B0604030504040204" pitchFamily="34" charset="0"/>
              </a:rPr>
              <a:t>, incluyendo las diferentes técnicas y actividades relacionadas con el </a:t>
            </a:r>
            <a:r>
              <a:rPr lang="es-CL" sz="2000" dirty="0">
                <a:solidFill>
                  <a:srgbClr val="00B050"/>
                </a:solidFill>
                <a:latin typeface="+mn-lt"/>
                <a:ea typeface="Verdana" panose="020B0604030504040204" pitchFamily="34" charset="0"/>
                <a:cs typeface="Verdana" panose="020B0604030504040204" pitchFamily="34" charset="0"/>
              </a:rPr>
              <a:t>tratamiento de la información </a:t>
            </a:r>
            <a:r>
              <a:rPr lang="es-CL" sz="2000" b="0" dirty="0">
                <a:latin typeface="+mn-lt"/>
                <a:ea typeface="Verdana" panose="020B0604030504040204" pitchFamily="34" charset="0"/>
                <a:cs typeface="Verdana" panose="020B0604030504040204" pitchFamily="34" charset="0"/>
              </a:rPr>
              <a:t>que consiste en un conjunto de material informático en que almacenada la información y los conocimientos de la comunicación humana y las computadoras.</a:t>
            </a:r>
            <a:endParaRPr lang="es-CL" sz="2000" b="0" i="0" dirty="0">
              <a:solidFill>
                <a:srgbClr val="252525"/>
              </a:solidFill>
              <a:effectLst/>
              <a:latin typeface="+mn-lt"/>
              <a:ea typeface="Verdana" panose="020B0604030504040204" pitchFamily="34" charset="0"/>
              <a:cs typeface="Verdana" panose="020B0604030504040204" pitchFamily="34" charset="0"/>
            </a:endParaRPr>
          </a:p>
        </p:txBody>
      </p:sp>
      <p:sp>
        <p:nvSpPr>
          <p:cNvPr id="6" name="Rectángulo 5"/>
          <p:cNvSpPr/>
          <p:nvPr/>
        </p:nvSpPr>
        <p:spPr>
          <a:xfrm>
            <a:off x="3442702" y="514435"/>
            <a:ext cx="4984606" cy="523220"/>
          </a:xfrm>
          <a:prstGeom prst="rect">
            <a:avLst/>
          </a:prstGeom>
        </p:spPr>
        <p:txBody>
          <a:bodyPr wrap="square">
            <a:spAutoFit/>
          </a:bodyPr>
          <a:lstStyle/>
          <a:p>
            <a:r>
              <a:rPr lang="es-CL" sz="2800" b="1" i="0" dirty="0">
                <a:solidFill>
                  <a:srgbClr val="252525"/>
                </a:solidFill>
                <a:effectLst/>
                <a:cs typeface="Arial" panose="020B0604020202020204" pitchFamily="34" charset="0"/>
              </a:rPr>
              <a:t> I</a:t>
            </a:r>
            <a:r>
              <a:rPr lang="es-CL" sz="2800" b="1" dirty="0">
                <a:solidFill>
                  <a:srgbClr val="252525"/>
                </a:solidFill>
                <a:cs typeface="Arial" panose="020B0604020202020204" pitchFamily="34" charset="0"/>
              </a:rPr>
              <a:t>ngeniería en Informática</a:t>
            </a:r>
            <a:endParaRPr lang="es-CL" sz="2800" b="1" dirty="0"/>
          </a:p>
        </p:txBody>
      </p:sp>
    </p:spTree>
    <p:extLst>
      <p:ext uri="{BB962C8B-B14F-4D97-AF65-F5344CB8AC3E}">
        <p14:creationId xmlns:p14="http://schemas.microsoft.com/office/powerpoint/2010/main" val="24789201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1080</Words>
  <Application>Microsoft Office PowerPoint</Application>
  <PresentationFormat>Panorámica</PresentationFormat>
  <Paragraphs>67</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Resolución de Problemas</vt:lpstr>
      <vt:lpstr>Presentación de PowerPoint</vt:lpstr>
      <vt:lpstr>Presentación de PowerPoint</vt:lpstr>
      <vt:lpstr>Metodologías</vt:lpstr>
      <vt:lpstr>Presentación de PowerPoint</vt:lpstr>
      <vt:lpstr>Metodologías (cont.)</vt:lpstr>
      <vt:lpstr>Problema de Planteo 1</vt:lpstr>
      <vt:lpstr>Problema de Planteo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dc:creator>
  <cp:lastModifiedBy>ALEJANDRO ANTONIO SANHUEZA  OLAVE</cp:lastModifiedBy>
  <cp:revision>19</cp:revision>
  <dcterms:created xsi:type="dcterms:W3CDTF">2015-04-09T12:25:36Z</dcterms:created>
  <dcterms:modified xsi:type="dcterms:W3CDTF">2024-04-08T20:15:33Z</dcterms:modified>
</cp:coreProperties>
</file>