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5" r:id="rId2"/>
    <p:sldId id="260" r:id="rId3"/>
    <p:sldId id="261" r:id="rId4"/>
    <p:sldId id="262" r:id="rId5"/>
    <p:sldId id="264" r:id="rId6"/>
    <p:sldId id="266" r:id="rId7"/>
    <p:sldId id="267" r:id="rId8"/>
    <p:sldId id="268" r:id="rId9"/>
    <p:sldId id="269" r:id="rId10"/>
    <p:sldId id="270" r:id="rId11"/>
    <p:sldId id="271" r:id="rId12"/>
    <p:sldId id="276" r:id="rId13"/>
    <p:sldId id="275" r:id="rId14"/>
    <p:sldId id="272" r:id="rId1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1DD9"/>
    <a:srgbClr val="000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916" autoAdjust="0"/>
  </p:normalViewPr>
  <p:slideViewPr>
    <p:cSldViewPr snapToGrid="0">
      <p:cViewPr varScale="1">
        <p:scale>
          <a:sx n="68" d="100"/>
          <a:sy n="68" d="100"/>
        </p:scale>
        <p:origin x="126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4537-D76D-4307-8DDC-E0F55B05EF78}" type="datetimeFigureOut">
              <a:rPr lang="es-CL" smtClean="0"/>
              <a:t>01-04-2020</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EC934-A489-40C8-A9FC-BCD357AF5A50}" type="slidenum">
              <a:rPr lang="es-CL" smtClean="0"/>
              <a:t>‹Nº›</a:t>
            </a:fld>
            <a:endParaRPr lang="es-CL"/>
          </a:p>
        </p:txBody>
      </p:sp>
    </p:spTree>
    <p:extLst>
      <p:ext uri="{BB962C8B-B14F-4D97-AF65-F5344CB8AC3E}">
        <p14:creationId xmlns:p14="http://schemas.microsoft.com/office/powerpoint/2010/main" val="1841892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Egipto: el cigüeñal,</a:t>
            </a:r>
            <a:r>
              <a:rPr lang="es-CL" baseline="0" dirty="0" smtClean="0"/>
              <a:t> pirámide de </a:t>
            </a:r>
            <a:r>
              <a:rPr lang="es-CL" baseline="0" dirty="0" err="1" smtClean="0"/>
              <a:t>Koeps</a:t>
            </a:r>
            <a:r>
              <a:rPr lang="es-CL" baseline="0" dirty="0" smtClean="0"/>
              <a:t>.</a:t>
            </a:r>
          </a:p>
          <a:p>
            <a:endParaRPr lang="es-CL" baseline="0" dirty="0" smtClean="0"/>
          </a:p>
          <a:p>
            <a:r>
              <a:rPr lang="es-CL" baseline="0" dirty="0" smtClean="0"/>
              <a:t>Mesopotamia: Torre de asalto, armas de hierro, domesticar caballos…</a:t>
            </a:r>
          </a:p>
          <a:p>
            <a:endParaRPr lang="es-CL" dirty="0"/>
          </a:p>
        </p:txBody>
      </p:sp>
      <p:sp>
        <p:nvSpPr>
          <p:cNvPr id="4" name="Marcador de número de diapositiva 3"/>
          <p:cNvSpPr>
            <a:spLocks noGrp="1"/>
          </p:cNvSpPr>
          <p:nvPr>
            <p:ph type="sldNum" sz="quarter" idx="10"/>
          </p:nvPr>
        </p:nvSpPr>
        <p:spPr/>
        <p:txBody>
          <a:bodyPr/>
          <a:lstStyle/>
          <a:p>
            <a:fld id="{65EEC934-A489-40C8-A9FC-BCD357AF5A50}" type="slidenum">
              <a:rPr lang="es-CL" smtClean="0"/>
              <a:t>5</a:t>
            </a:fld>
            <a:endParaRPr lang="es-CL"/>
          </a:p>
        </p:txBody>
      </p:sp>
    </p:spTree>
    <p:extLst>
      <p:ext uri="{BB962C8B-B14F-4D97-AF65-F5344CB8AC3E}">
        <p14:creationId xmlns:p14="http://schemas.microsoft.com/office/powerpoint/2010/main" val="1515250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65EEC934-A489-40C8-A9FC-BCD357AF5A50}" type="slidenum">
              <a:rPr lang="es-CL" smtClean="0"/>
              <a:t>6</a:t>
            </a:fld>
            <a:endParaRPr lang="es-CL"/>
          </a:p>
        </p:txBody>
      </p:sp>
    </p:spTree>
    <p:extLst>
      <p:ext uri="{BB962C8B-B14F-4D97-AF65-F5344CB8AC3E}">
        <p14:creationId xmlns:p14="http://schemas.microsoft.com/office/powerpoint/2010/main" val="1226205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65EEC934-A489-40C8-A9FC-BCD357AF5A50}" type="slidenum">
              <a:rPr lang="es-CL" smtClean="0"/>
              <a:t>7</a:t>
            </a:fld>
            <a:endParaRPr lang="es-CL"/>
          </a:p>
        </p:txBody>
      </p:sp>
    </p:spTree>
    <p:extLst>
      <p:ext uri="{BB962C8B-B14F-4D97-AF65-F5344CB8AC3E}">
        <p14:creationId xmlns:p14="http://schemas.microsoft.com/office/powerpoint/2010/main" val="583891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smtClean="0"/>
              <a:t>Haga clic para modificar el estilo de título del patrón</a:t>
            </a:r>
            <a:endParaRPr lang="es-CL"/>
          </a:p>
        </p:txBody>
      </p:sp>
      <p:sp>
        <p:nvSpPr>
          <p:cNvPr id="3" name="Subtítulo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L"/>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3796B74C-12F9-4129-9798-8DAC09ADFAE0}" type="datetimeFigureOut">
              <a:rPr lang="es-CL" smtClean="0"/>
              <a:t>01-04-2020</a:t>
            </a:fld>
            <a:endParaRPr lang="es-CL"/>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CL"/>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2D28A1DB-E4D5-4586-B685-7964EA554F25}" type="slidenum">
              <a:rPr lang="es-CL" smtClean="0"/>
              <a:t>‹Nº›</a:t>
            </a:fld>
            <a:endParaRPr lang="es-CL"/>
          </a:p>
        </p:txBody>
      </p:sp>
    </p:spTree>
    <p:extLst>
      <p:ext uri="{BB962C8B-B14F-4D97-AF65-F5344CB8AC3E}">
        <p14:creationId xmlns:p14="http://schemas.microsoft.com/office/powerpoint/2010/main" val="265408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smtClean="0"/>
              <a:t>Haga clic para modificar el estilo de título del patrón</a:t>
            </a:r>
            <a:endParaRPr lang="es-CL"/>
          </a:p>
        </p:txBody>
      </p:sp>
      <p:sp>
        <p:nvSpPr>
          <p:cNvPr id="3" name="Marcador de texto vertical 2"/>
          <p:cNvSpPr>
            <a:spLocks noGrp="1"/>
          </p:cNvSpPr>
          <p:nvPr>
            <p:ph type="body" orient="vert" idx="1"/>
          </p:nvPr>
        </p:nvSpPr>
        <p:spPr>
          <a:xfrm>
            <a:off x="838200" y="1825625"/>
            <a:ext cx="10515600" cy="4351338"/>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3796B74C-12F9-4129-9798-8DAC09ADFAE0}" type="datetimeFigureOut">
              <a:rPr lang="es-CL" smtClean="0"/>
              <a:t>01-04-2020</a:t>
            </a:fld>
            <a:endParaRPr lang="es-CL"/>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CL"/>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2D28A1DB-E4D5-4586-B685-7964EA554F25}" type="slidenum">
              <a:rPr lang="es-CL" smtClean="0"/>
              <a:t>‹Nº›</a:t>
            </a:fld>
            <a:endParaRPr lang="es-CL"/>
          </a:p>
        </p:txBody>
      </p:sp>
    </p:spTree>
    <p:extLst>
      <p:ext uri="{BB962C8B-B14F-4D97-AF65-F5344CB8AC3E}">
        <p14:creationId xmlns:p14="http://schemas.microsoft.com/office/powerpoint/2010/main" val="125008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a:prstGeom prst="rect">
            <a:avLst/>
          </a:prstGeom>
        </p:spPr>
        <p:txBody>
          <a:bodyPr vert="eaVert"/>
          <a:lstStyle/>
          <a:p>
            <a:r>
              <a:rPr lang="es-ES" smtClean="0"/>
              <a:t>Haga clic para modificar el estilo de título del patrón</a:t>
            </a:r>
            <a:endParaRPr lang="es-CL"/>
          </a:p>
        </p:txBody>
      </p:sp>
      <p:sp>
        <p:nvSpPr>
          <p:cNvPr id="3" name="Marcador de texto vertical 2"/>
          <p:cNvSpPr>
            <a:spLocks noGrp="1"/>
          </p:cNvSpPr>
          <p:nvPr>
            <p:ph type="body" orient="vert" idx="1"/>
          </p:nvPr>
        </p:nvSpPr>
        <p:spPr>
          <a:xfrm>
            <a:off x="838200" y="365125"/>
            <a:ext cx="7734300" cy="5811838"/>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3796B74C-12F9-4129-9798-8DAC09ADFAE0}" type="datetimeFigureOut">
              <a:rPr lang="es-CL" smtClean="0"/>
              <a:t>01-04-2020</a:t>
            </a:fld>
            <a:endParaRPr lang="es-CL"/>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CL"/>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2D28A1DB-E4D5-4586-B685-7964EA554F25}" type="slidenum">
              <a:rPr lang="es-CL" smtClean="0"/>
              <a:t>‹Nº›</a:t>
            </a:fld>
            <a:endParaRPr lang="es-CL"/>
          </a:p>
        </p:txBody>
      </p:sp>
    </p:spTree>
    <p:extLst>
      <p:ext uri="{BB962C8B-B14F-4D97-AF65-F5344CB8AC3E}">
        <p14:creationId xmlns:p14="http://schemas.microsoft.com/office/powerpoint/2010/main" val="109796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smtClean="0"/>
              <a:t>Haga clic para modificar el estilo de título del patrón</a:t>
            </a:r>
            <a:endParaRPr lang="es-CL"/>
          </a:p>
        </p:txBody>
      </p:sp>
      <p:sp>
        <p:nvSpPr>
          <p:cNvPr id="3" name="Marcador de contenido 2"/>
          <p:cNvSpPr>
            <a:spLocks noGrp="1"/>
          </p:cNvSpPr>
          <p:nvPr>
            <p:ph idx="1"/>
          </p:nvPr>
        </p:nvSpPr>
        <p:spPr>
          <a:xfrm>
            <a:off x="838200" y="1825625"/>
            <a:ext cx="10515600" cy="435133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3796B74C-12F9-4129-9798-8DAC09ADFAE0}" type="datetimeFigureOut">
              <a:rPr lang="es-CL" smtClean="0"/>
              <a:t>01-04-2020</a:t>
            </a:fld>
            <a:endParaRPr lang="es-CL"/>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CL"/>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2D28A1DB-E4D5-4586-B685-7964EA554F25}" type="slidenum">
              <a:rPr lang="es-CL" smtClean="0"/>
              <a:t>‹Nº›</a:t>
            </a:fld>
            <a:endParaRPr lang="es-CL"/>
          </a:p>
        </p:txBody>
      </p:sp>
    </p:spTree>
    <p:extLst>
      <p:ext uri="{BB962C8B-B14F-4D97-AF65-F5344CB8AC3E}">
        <p14:creationId xmlns:p14="http://schemas.microsoft.com/office/powerpoint/2010/main" val="1185808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a:prstGeom prst="rect">
            <a:avLst/>
          </a:prstGeom>
        </p:spPr>
        <p:txBody>
          <a:bodyPr anchor="b"/>
          <a:lstStyle>
            <a:lvl1pPr>
              <a:defRPr sz="6000"/>
            </a:lvl1pPr>
          </a:lstStyle>
          <a:p>
            <a:r>
              <a:rPr lang="es-ES" smtClean="0"/>
              <a:t>Haga clic para modificar el estilo de título del patrón</a:t>
            </a:r>
            <a:endParaRPr lang="es-CL"/>
          </a:p>
        </p:txBody>
      </p:sp>
      <p:sp>
        <p:nvSpPr>
          <p:cNvPr id="3" name="Marcador de texto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3796B74C-12F9-4129-9798-8DAC09ADFAE0}" type="datetimeFigureOut">
              <a:rPr lang="es-CL" smtClean="0"/>
              <a:t>01-04-2020</a:t>
            </a:fld>
            <a:endParaRPr lang="es-CL"/>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CL"/>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2D28A1DB-E4D5-4586-B685-7964EA554F25}" type="slidenum">
              <a:rPr lang="es-CL" smtClean="0"/>
              <a:t>‹Nº›</a:t>
            </a:fld>
            <a:endParaRPr lang="es-CL"/>
          </a:p>
        </p:txBody>
      </p:sp>
    </p:spTree>
    <p:extLst>
      <p:ext uri="{BB962C8B-B14F-4D97-AF65-F5344CB8AC3E}">
        <p14:creationId xmlns:p14="http://schemas.microsoft.com/office/powerpoint/2010/main" val="25940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smtClean="0"/>
              <a:t>Haga clic para modificar el estilo de título del patrón</a:t>
            </a:r>
            <a:endParaRPr lang="es-CL"/>
          </a:p>
        </p:txBody>
      </p:sp>
      <p:sp>
        <p:nvSpPr>
          <p:cNvPr id="3" name="Marcador de contenido 2"/>
          <p:cNvSpPr>
            <a:spLocks noGrp="1"/>
          </p:cNvSpPr>
          <p:nvPr>
            <p:ph sz="half" idx="1"/>
          </p:nvPr>
        </p:nvSpPr>
        <p:spPr>
          <a:xfrm>
            <a:off x="838200" y="1825625"/>
            <a:ext cx="5181600" cy="435133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contenido 3"/>
          <p:cNvSpPr>
            <a:spLocks noGrp="1"/>
          </p:cNvSpPr>
          <p:nvPr>
            <p:ph sz="half" idx="2"/>
          </p:nvPr>
        </p:nvSpPr>
        <p:spPr>
          <a:xfrm>
            <a:off x="6172200" y="1825625"/>
            <a:ext cx="5181600" cy="435133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3796B74C-12F9-4129-9798-8DAC09ADFAE0}" type="datetimeFigureOut">
              <a:rPr lang="es-CL" smtClean="0"/>
              <a:t>01-04-2020</a:t>
            </a:fld>
            <a:endParaRPr lang="es-CL"/>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CL"/>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2D28A1DB-E4D5-4586-B685-7964EA554F25}" type="slidenum">
              <a:rPr lang="es-CL" smtClean="0"/>
              <a:t>‹Nº›</a:t>
            </a:fld>
            <a:endParaRPr lang="es-CL"/>
          </a:p>
        </p:txBody>
      </p:sp>
    </p:spTree>
    <p:extLst>
      <p:ext uri="{BB962C8B-B14F-4D97-AF65-F5344CB8AC3E}">
        <p14:creationId xmlns:p14="http://schemas.microsoft.com/office/powerpoint/2010/main" val="384473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a:prstGeom prst="rect">
            <a:avLst/>
          </a:prstGeom>
        </p:spPr>
        <p:txBody>
          <a:bodyPr/>
          <a:lstStyle/>
          <a:p>
            <a:r>
              <a:rPr lang="es-ES" smtClean="0"/>
              <a:t>Haga clic para modificar el estilo de título del patrón</a:t>
            </a:r>
            <a:endParaRPr lang="es-CL"/>
          </a:p>
        </p:txBody>
      </p:sp>
      <p:sp>
        <p:nvSpPr>
          <p:cNvPr id="3" name="Marcador de texto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Marcador de texto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Marcador de fecha 6"/>
          <p:cNvSpPr>
            <a:spLocks noGrp="1"/>
          </p:cNvSpPr>
          <p:nvPr>
            <p:ph type="dt" sz="half" idx="10"/>
          </p:nvPr>
        </p:nvSpPr>
        <p:spPr>
          <a:xfrm>
            <a:off x="838200" y="6356350"/>
            <a:ext cx="2743200" cy="365125"/>
          </a:xfrm>
          <a:prstGeom prst="rect">
            <a:avLst/>
          </a:prstGeom>
        </p:spPr>
        <p:txBody>
          <a:bodyPr/>
          <a:lstStyle/>
          <a:p>
            <a:fld id="{3796B74C-12F9-4129-9798-8DAC09ADFAE0}" type="datetimeFigureOut">
              <a:rPr lang="es-CL" smtClean="0"/>
              <a:t>01-04-2020</a:t>
            </a:fld>
            <a:endParaRPr lang="es-CL"/>
          </a:p>
        </p:txBody>
      </p:sp>
      <p:sp>
        <p:nvSpPr>
          <p:cNvPr id="8" name="Marcador de pie de página 7"/>
          <p:cNvSpPr>
            <a:spLocks noGrp="1"/>
          </p:cNvSpPr>
          <p:nvPr>
            <p:ph type="ftr" sz="quarter" idx="11"/>
          </p:nvPr>
        </p:nvSpPr>
        <p:spPr>
          <a:xfrm>
            <a:off x="4038600" y="6356350"/>
            <a:ext cx="4114800" cy="365125"/>
          </a:xfrm>
          <a:prstGeom prst="rect">
            <a:avLst/>
          </a:prstGeom>
        </p:spPr>
        <p:txBody>
          <a:bodyPr/>
          <a:lstStyle/>
          <a:p>
            <a:endParaRPr lang="es-CL"/>
          </a:p>
        </p:txBody>
      </p:sp>
      <p:sp>
        <p:nvSpPr>
          <p:cNvPr id="9" name="Marcador de número de diapositiva 8"/>
          <p:cNvSpPr>
            <a:spLocks noGrp="1"/>
          </p:cNvSpPr>
          <p:nvPr>
            <p:ph type="sldNum" sz="quarter" idx="12"/>
          </p:nvPr>
        </p:nvSpPr>
        <p:spPr>
          <a:xfrm>
            <a:off x="8610600" y="6356350"/>
            <a:ext cx="2743200" cy="365125"/>
          </a:xfrm>
          <a:prstGeom prst="rect">
            <a:avLst/>
          </a:prstGeom>
        </p:spPr>
        <p:txBody>
          <a:bodyPr/>
          <a:lstStyle/>
          <a:p>
            <a:fld id="{2D28A1DB-E4D5-4586-B685-7964EA554F25}" type="slidenum">
              <a:rPr lang="es-CL" smtClean="0"/>
              <a:t>‹Nº›</a:t>
            </a:fld>
            <a:endParaRPr lang="es-CL"/>
          </a:p>
        </p:txBody>
      </p:sp>
    </p:spTree>
    <p:extLst>
      <p:ext uri="{BB962C8B-B14F-4D97-AF65-F5344CB8AC3E}">
        <p14:creationId xmlns:p14="http://schemas.microsoft.com/office/powerpoint/2010/main" val="21032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smtClean="0"/>
              <a:t>Haga clic para modificar el estilo de título del patrón</a:t>
            </a:r>
            <a:endParaRPr lang="es-CL"/>
          </a:p>
        </p:txBody>
      </p:sp>
      <p:sp>
        <p:nvSpPr>
          <p:cNvPr id="3" name="Marcador de fecha 2"/>
          <p:cNvSpPr>
            <a:spLocks noGrp="1"/>
          </p:cNvSpPr>
          <p:nvPr>
            <p:ph type="dt" sz="half" idx="10"/>
          </p:nvPr>
        </p:nvSpPr>
        <p:spPr>
          <a:xfrm>
            <a:off x="838200" y="6356350"/>
            <a:ext cx="2743200" cy="365125"/>
          </a:xfrm>
          <a:prstGeom prst="rect">
            <a:avLst/>
          </a:prstGeom>
        </p:spPr>
        <p:txBody>
          <a:bodyPr/>
          <a:lstStyle/>
          <a:p>
            <a:fld id="{3796B74C-12F9-4129-9798-8DAC09ADFAE0}" type="datetimeFigureOut">
              <a:rPr lang="es-CL" smtClean="0"/>
              <a:t>01-04-2020</a:t>
            </a:fld>
            <a:endParaRPr lang="es-CL"/>
          </a:p>
        </p:txBody>
      </p:sp>
      <p:sp>
        <p:nvSpPr>
          <p:cNvPr id="4" name="Marcador de pie de página 3"/>
          <p:cNvSpPr>
            <a:spLocks noGrp="1"/>
          </p:cNvSpPr>
          <p:nvPr>
            <p:ph type="ftr" sz="quarter" idx="11"/>
          </p:nvPr>
        </p:nvSpPr>
        <p:spPr>
          <a:xfrm>
            <a:off x="4038600" y="6356350"/>
            <a:ext cx="4114800" cy="365125"/>
          </a:xfrm>
          <a:prstGeom prst="rect">
            <a:avLst/>
          </a:prstGeom>
        </p:spPr>
        <p:txBody>
          <a:bodyPr/>
          <a:lstStyle/>
          <a:p>
            <a:endParaRPr lang="es-CL"/>
          </a:p>
        </p:txBody>
      </p:sp>
      <p:sp>
        <p:nvSpPr>
          <p:cNvPr id="5" name="Marcador de número de diapositiva 4"/>
          <p:cNvSpPr>
            <a:spLocks noGrp="1"/>
          </p:cNvSpPr>
          <p:nvPr>
            <p:ph type="sldNum" sz="quarter" idx="12"/>
          </p:nvPr>
        </p:nvSpPr>
        <p:spPr>
          <a:xfrm>
            <a:off x="8610600" y="6356350"/>
            <a:ext cx="2743200" cy="365125"/>
          </a:xfrm>
          <a:prstGeom prst="rect">
            <a:avLst/>
          </a:prstGeom>
        </p:spPr>
        <p:txBody>
          <a:bodyPr/>
          <a:lstStyle/>
          <a:p>
            <a:fld id="{2D28A1DB-E4D5-4586-B685-7964EA554F25}" type="slidenum">
              <a:rPr lang="es-CL" smtClean="0"/>
              <a:t>‹Nº›</a:t>
            </a:fld>
            <a:endParaRPr lang="es-CL"/>
          </a:p>
        </p:txBody>
      </p:sp>
    </p:spTree>
    <p:extLst>
      <p:ext uri="{BB962C8B-B14F-4D97-AF65-F5344CB8AC3E}">
        <p14:creationId xmlns:p14="http://schemas.microsoft.com/office/powerpoint/2010/main" val="122386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3796B74C-12F9-4129-9798-8DAC09ADFAE0}" type="datetimeFigureOut">
              <a:rPr lang="es-CL" smtClean="0"/>
              <a:t>01-04-2020</a:t>
            </a:fld>
            <a:endParaRPr lang="es-CL"/>
          </a:p>
        </p:txBody>
      </p:sp>
      <p:sp>
        <p:nvSpPr>
          <p:cNvPr id="3" name="Marcador de pie de página 2"/>
          <p:cNvSpPr>
            <a:spLocks noGrp="1"/>
          </p:cNvSpPr>
          <p:nvPr>
            <p:ph type="ftr" sz="quarter" idx="11"/>
          </p:nvPr>
        </p:nvSpPr>
        <p:spPr>
          <a:xfrm>
            <a:off x="4038600" y="6356350"/>
            <a:ext cx="4114800" cy="365125"/>
          </a:xfrm>
          <a:prstGeom prst="rect">
            <a:avLst/>
          </a:prstGeom>
        </p:spPr>
        <p:txBody>
          <a:bodyPr/>
          <a:lstStyle/>
          <a:p>
            <a:endParaRPr lang="es-CL"/>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2D28A1DB-E4D5-4586-B685-7964EA554F25}" type="slidenum">
              <a:rPr lang="es-CL" smtClean="0"/>
              <a:t>‹Nº›</a:t>
            </a:fld>
            <a:endParaRPr lang="es-CL"/>
          </a:p>
        </p:txBody>
      </p:sp>
    </p:spTree>
    <p:extLst>
      <p:ext uri="{BB962C8B-B14F-4D97-AF65-F5344CB8AC3E}">
        <p14:creationId xmlns:p14="http://schemas.microsoft.com/office/powerpoint/2010/main" val="51108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smtClean="0"/>
              <a:t>Haga clic para modificar el estilo de título del patrón</a:t>
            </a:r>
            <a:endParaRPr lang="es-CL"/>
          </a:p>
        </p:txBody>
      </p:sp>
      <p:sp>
        <p:nvSpPr>
          <p:cNvPr id="3" name="Marcador de contenido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3796B74C-12F9-4129-9798-8DAC09ADFAE0}" type="datetimeFigureOut">
              <a:rPr lang="es-CL" smtClean="0"/>
              <a:t>01-04-2020</a:t>
            </a:fld>
            <a:endParaRPr lang="es-CL"/>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CL"/>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2D28A1DB-E4D5-4586-B685-7964EA554F25}" type="slidenum">
              <a:rPr lang="es-CL" smtClean="0"/>
              <a:t>‹Nº›</a:t>
            </a:fld>
            <a:endParaRPr lang="es-CL"/>
          </a:p>
        </p:txBody>
      </p:sp>
    </p:spTree>
    <p:extLst>
      <p:ext uri="{BB962C8B-B14F-4D97-AF65-F5344CB8AC3E}">
        <p14:creationId xmlns:p14="http://schemas.microsoft.com/office/powerpoint/2010/main" val="1009725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smtClean="0"/>
              <a:t>Haga clic para modificar el estilo de título del patrón</a:t>
            </a:r>
            <a:endParaRPr lang="es-CL"/>
          </a:p>
        </p:txBody>
      </p:sp>
      <p:sp>
        <p:nvSpPr>
          <p:cNvPr id="3" name="Marcador de posición de imagen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3796B74C-12F9-4129-9798-8DAC09ADFAE0}" type="datetimeFigureOut">
              <a:rPr lang="es-CL" smtClean="0"/>
              <a:t>01-04-2020</a:t>
            </a:fld>
            <a:endParaRPr lang="es-CL"/>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CL"/>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2D28A1DB-E4D5-4586-B685-7964EA554F25}" type="slidenum">
              <a:rPr lang="es-CL" smtClean="0"/>
              <a:t>‹Nº›</a:t>
            </a:fld>
            <a:endParaRPr lang="es-CL"/>
          </a:p>
        </p:txBody>
      </p:sp>
    </p:spTree>
    <p:extLst>
      <p:ext uri="{BB962C8B-B14F-4D97-AF65-F5344CB8AC3E}">
        <p14:creationId xmlns:p14="http://schemas.microsoft.com/office/powerpoint/2010/main" val="398528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a:xfrm>
            <a:off x="103031" y="206063"/>
            <a:ext cx="11964473" cy="924238"/>
          </a:xfrm>
          <a:prstGeom prst="rect">
            <a:avLst/>
          </a:prstGeom>
          <a:gradFill flip="none" rotWithShape="1">
            <a:gsLst>
              <a:gs pos="0">
                <a:schemeClr val="accent1">
                  <a:lumMod val="75000"/>
                </a:schemeClr>
              </a:gs>
              <a:gs pos="77900">
                <a:schemeClr val="accent1">
                  <a:lumMod val="20000"/>
                  <a:lumOff val="80000"/>
                </a:schemeClr>
              </a:gs>
              <a:gs pos="50000">
                <a:schemeClr val="accent1">
                  <a:lumMod val="60000"/>
                  <a:lumOff val="40000"/>
                </a:schemeClr>
              </a:gs>
              <a:gs pos="100000">
                <a:schemeClr val="accent1">
                  <a:lumMod val="20000"/>
                  <a:lumOff val="80000"/>
                  <a:alpha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p:cNvSpPr/>
          <p:nvPr userDrawn="1"/>
        </p:nvSpPr>
        <p:spPr>
          <a:xfrm>
            <a:off x="0" y="6618586"/>
            <a:ext cx="12192000" cy="133907"/>
          </a:xfrm>
          <a:prstGeom prst="rect">
            <a:avLst/>
          </a:prstGeom>
          <a:gradFill flip="none" rotWithShape="1">
            <a:gsLst>
              <a:gs pos="0">
                <a:schemeClr val="accent1">
                  <a:lumMod val="75000"/>
                </a:schemeClr>
              </a:gs>
              <a:gs pos="77900">
                <a:schemeClr val="accent1">
                  <a:lumMod val="20000"/>
                  <a:lumOff val="80000"/>
                </a:schemeClr>
              </a:gs>
              <a:gs pos="50000">
                <a:schemeClr val="accent1">
                  <a:lumMod val="60000"/>
                  <a:lumOff val="40000"/>
                </a:schemeClr>
              </a:gs>
              <a:gs pos="100000">
                <a:schemeClr val="accent1">
                  <a:lumMod val="20000"/>
                  <a:lumOff val="80000"/>
                  <a:alpha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CuadroTexto 9"/>
          <p:cNvSpPr txBox="1"/>
          <p:nvPr userDrawn="1"/>
        </p:nvSpPr>
        <p:spPr>
          <a:xfrm>
            <a:off x="2628900" y="6567827"/>
            <a:ext cx="7175500" cy="369332"/>
          </a:xfrm>
          <a:prstGeom prst="rect">
            <a:avLst/>
          </a:prstGeom>
          <a:noFill/>
        </p:spPr>
        <p:txBody>
          <a:bodyPr wrap="square" rtlCol="0">
            <a:spAutoFit/>
          </a:bodyPr>
          <a:lstStyle/>
          <a:p>
            <a:pPr algn="ctr"/>
            <a:r>
              <a:rPr lang="es-CL" dirty="0" smtClean="0"/>
              <a:t>Introducción a la Ingeniería en Computación</a:t>
            </a:r>
            <a:endParaRPr lang="es-CL" dirty="0"/>
          </a:p>
        </p:txBody>
      </p:sp>
      <p:pic>
        <p:nvPicPr>
          <p:cNvPr id="2" name="Imagen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35155" y="308234"/>
            <a:ext cx="1681027" cy="717238"/>
          </a:xfrm>
          <a:prstGeom prst="rect">
            <a:avLst/>
          </a:prstGeom>
        </p:spPr>
      </p:pic>
    </p:spTree>
    <p:extLst>
      <p:ext uri="{BB962C8B-B14F-4D97-AF65-F5344CB8AC3E}">
        <p14:creationId xmlns:p14="http://schemas.microsoft.com/office/powerpoint/2010/main" val="1865103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7.gif"/></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318092" y="586454"/>
            <a:ext cx="3888500" cy="388696"/>
          </a:xfrm>
          <a:prstGeom prst="rect">
            <a:avLst/>
          </a:prstGeom>
        </p:spPr>
        <p:txBody>
          <a:bodyPr wrap="none">
            <a:spAutoFit/>
          </a:bodyPr>
          <a:lstStyle/>
          <a:p>
            <a:pPr>
              <a:lnSpc>
                <a:spcPct val="107000"/>
              </a:lnSpc>
              <a:spcAft>
                <a:spcPts val="800"/>
              </a:spcAft>
            </a:pPr>
            <a:r>
              <a:rPr lang="es-CL" b="1" spc="-75" dirty="0">
                <a:solidFill>
                  <a:srgbClr val="000000"/>
                </a:solidFill>
                <a:latin typeface="Arial" panose="020B0604020202020204" pitchFamily="34" charset="0"/>
                <a:ea typeface="Calibri" panose="020F0502020204030204" pitchFamily="34" charset="0"/>
                <a:cs typeface="Times New Roman" panose="02020603050405020304" pitchFamily="18" charset="0"/>
              </a:rPr>
              <a:t>INTRODUCCIÓN A LA </a:t>
            </a:r>
            <a:r>
              <a:rPr lang="es-CL" b="1" spc="-75"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INGENIERIA </a:t>
            </a:r>
            <a:endParaRPr lang="es-CL"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p:cNvSpPr/>
          <p:nvPr/>
        </p:nvSpPr>
        <p:spPr>
          <a:xfrm>
            <a:off x="3087584" y="2873829"/>
            <a:ext cx="6282045" cy="523220"/>
          </a:xfrm>
          <a:prstGeom prst="rect">
            <a:avLst/>
          </a:prstGeom>
        </p:spPr>
        <p:txBody>
          <a:bodyPr wrap="square">
            <a:spAutoFit/>
          </a:bodyPr>
          <a:lstStyle/>
          <a:p>
            <a:r>
              <a:rPr lang="es-CL" sz="2800" b="1" spc="-75" dirty="0">
                <a:solidFill>
                  <a:srgbClr val="000000"/>
                </a:solidFill>
                <a:latin typeface="Arial" panose="020B0604020202020204" pitchFamily="34" charset="0"/>
                <a:ea typeface="Times New Roman" panose="02020603050405020304" pitchFamily="18" charset="0"/>
              </a:rPr>
              <a:t>HISTORIA DE LA INGENIERIA</a:t>
            </a:r>
            <a:endParaRPr lang="es-CL" sz="2800" dirty="0"/>
          </a:p>
        </p:txBody>
      </p:sp>
    </p:spTree>
    <p:extLst>
      <p:ext uri="{BB962C8B-B14F-4D97-AF65-F5344CB8AC3E}">
        <p14:creationId xmlns:p14="http://schemas.microsoft.com/office/powerpoint/2010/main" val="343926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60190" y="1417728"/>
            <a:ext cx="4563942" cy="388696"/>
          </a:xfrm>
          <a:prstGeom prst="rect">
            <a:avLst/>
          </a:prstGeom>
        </p:spPr>
        <p:txBody>
          <a:bodyPr wrap="none">
            <a:spAutoFit/>
          </a:bodyPr>
          <a:lstStyle/>
          <a:p>
            <a:pPr algn="just">
              <a:lnSpc>
                <a:spcPct val="107000"/>
              </a:lnSpc>
              <a:spcAft>
                <a:spcPts val="0"/>
              </a:spcAft>
            </a:pPr>
            <a:r>
              <a:rPr lang="es-CL" b="1" spc="-75"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LOS CAMPOS DE LA INGENIERIA ACTUAL</a:t>
            </a:r>
            <a:endParaRPr lang="es-CL"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p:cNvSpPr/>
          <p:nvPr/>
        </p:nvSpPr>
        <p:spPr>
          <a:xfrm>
            <a:off x="560190" y="1906217"/>
            <a:ext cx="10794669" cy="3999428"/>
          </a:xfrm>
          <a:prstGeom prst="rect">
            <a:avLst/>
          </a:prstGeom>
        </p:spPr>
        <p:txBody>
          <a:bodyPr wrap="square">
            <a:spAutoFit/>
          </a:bodyPr>
          <a:lstStyle/>
          <a:p>
            <a:pPr algn="just">
              <a:lnSpc>
                <a:spcPct val="107000"/>
              </a:lnSpc>
              <a:spcAft>
                <a:spcPts val="0"/>
              </a:spcAft>
            </a:pPr>
            <a:r>
              <a:rPr lang="es-CL" sz="14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Ingeniería biomédica</a:t>
            </a:r>
            <a:endParaRPr lang="es-CL"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sz="1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s-CL"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sz="1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La ingeniería biomédica es el resultado de la aplicación de los principios y técnicas de la ingeniería al campo dela medicina. Ésta se dedica fundamentalmente al diseño y construcción de productos sanitarios y tecnologías sanitarias tales como:</a:t>
            </a:r>
            <a:endParaRPr lang="es-CL"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sz="1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Equipos médicos</a:t>
            </a:r>
            <a:endParaRPr lang="es-CL"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sz="1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Prótesis</a:t>
            </a:r>
            <a:endParaRPr lang="es-CL"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sz="1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Dispositivos médicos</a:t>
            </a:r>
            <a:endParaRPr lang="es-CL"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sz="1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Dispositivos de diagnóstico (</a:t>
            </a:r>
            <a:r>
              <a:rPr lang="es-CL" sz="14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imagenología</a:t>
            </a:r>
            <a:r>
              <a:rPr lang="es-CL" sz="1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médica) y de terapia.</a:t>
            </a:r>
            <a:endParaRPr lang="es-CL"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sz="1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s-CL"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sz="1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La ingeniería biomédica interviene en la gestión o administración de los recursos técnicos ligados a un sistema de hospitales, lo cual combina la experiencia de la ingeniería con las necesidades médicas para obtener beneficios en el cuidado de la salud tales como el cultivo de tejidos, la producción de determinados fármacos por lo cual suele considerarse parte de la bioingeniería. La ingeniería biomédica tiene sus orígenes en tres campos:</a:t>
            </a:r>
            <a:endParaRPr lang="es-CL"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sz="1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s-CL"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sz="1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1.- Bioingeniería, o aplicación de conceptos ingenieriles a fenómenos biológicos.</a:t>
            </a:r>
            <a:endParaRPr lang="es-CL"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sz="1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 Ingeniería médica, desarrollo de instrumentación, órganos artificiales, ortopedia, etc.</a:t>
            </a:r>
            <a:endParaRPr lang="es-CL"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sz="1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3.- Ingeniería clínica, que se ocupa en general de la instrumentación necesaria para la operación de un hospital moderno.</a:t>
            </a:r>
            <a:endParaRPr lang="es-CL"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ángulo 3"/>
          <p:cNvSpPr/>
          <p:nvPr/>
        </p:nvSpPr>
        <p:spPr>
          <a:xfrm>
            <a:off x="4318092" y="586454"/>
            <a:ext cx="3888500" cy="388696"/>
          </a:xfrm>
          <a:prstGeom prst="rect">
            <a:avLst/>
          </a:prstGeom>
        </p:spPr>
        <p:txBody>
          <a:bodyPr wrap="none">
            <a:spAutoFit/>
          </a:bodyPr>
          <a:lstStyle/>
          <a:p>
            <a:pPr>
              <a:lnSpc>
                <a:spcPct val="107000"/>
              </a:lnSpc>
              <a:spcAft>
                <a:spcPts val="800"/>
              </a:spcAft>
            </a:pPr>
            <a:r>
              <a:rPr lang="es-CL" b="1" spc="-75" dirty="0">
                <a:solidFill>
                  <a:srgbClr val="000000"/>
                </a:solidFill>
                <a:latin typeface="Arial" panose="020B0604020202020204" pitchFamily="34" charset="0"/>
                <a:ea typeface="Calibri" panose="020F0502020204030204" pitchFamily="34" charset="0"/>
                <a:cs typeface="Times New Roman" panose="02020603050405020304" pitchFamily="18" charset="0"/>
              </a:rPr>
              <a:t>INTRODUCCIÓN A LA </a:t>
            </a:r>
            <a:r>
              <a:rPr lang="es-CL" b="1" spc="-75"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INGENIERIA </a:t>
            </a:r>
            <a:endParaRPr lang="es-CL"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0808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48000" y="1604655"/>
            <a:ext cx="6096000" cy="3648691"/>
          </a:xfrm>
          <a:prstGeom prst="rect">
            <a:avLst/>
          </a:prstGeom>
        </p:spPr>
        <p:txBody>
          <a:bodyPr>
            <a:spAutoFit/>
          </a:bodyPr>
          <a:lstStyle/>
          <a:p>
            <a:pPr algn="just">
              <a:lnSpc>
                <a:spcPct val="107000"/>
              </a:lnSpc>
              <a:spcAft>
                <a:spcPts val="0"/>
              </a:spcAft>
            </a:pPr>
            <a:r>
              <a:rPr lang="es-CL"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Ingeniería de organización industrial</a:t>
            </a:r>
            <a:endParaRPr lang="es-CL"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s-CL"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La ingeniería de organización es un campo interdisciplinar con aplicaciones industriales, de servicios, comerciales y de gestión. Según el Instituto Americano de Ingeniería de Organización (AIIE), el ingeniero de organización se ocupa del diseño, mejora e instalación de sistemas integrados de personas, materiales y energía. Algunos campos de la ingeniería de organización son la planificación y gestión de la producción, la ingeniería y el diseño de plantas industriales, la gestión de la calidad, el establecimiento de objetivos, entre otros.</a:t>
            </a:r>
            <a:endParaRPr lang="es-CL"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p:cNvSpPr/>
          <p:nvPr/>
        </p:nvSpPr>
        <p:spPr>
          <a:xfrm>
            <a:off x="4318092" y="586454"/>
            <a:ext cx="3888500" cy="388696"/>
          </a:xfrm>
          <a:prstGeom prst="rect">
            <a:avLst/>
          </a:prstGeom>
        </p:spPr>
        <p:txBody>
          <a:bodyPr wrap="none">
            <a:spAutoFit/>
          </a:bodyPr>
          <a:lstStyle/>
          <a:p>
            <a:pPr>
              <a:lnSpc>
                <a:spcPct val="107000"/>
              </a:lnSpc>
              <a:spcAft>
                <a:spcPts val="800"/>
              </a:spcAft>
            </a:pPr>
            <a:r>
              <a:rPr lang="es-CL" b="1" spc="-75" dirty="0">
                <a:solidFill>
                  <a:srgbClr val="000000"/>
                </a:solidFill>
                <a:latin typeface="Arial" panose="020B0604020202020204" pitchFamily="34" charset="0"/>
                <a:ea typeface="Calibri" panose="020F0502020204030204" pitchFamily="34" charset="0"/>
                <a:cs typeface="Times New Roman" panose="02020603050405020304" pitchFamily="18" charset="0"/>
              </a:rPr>
              <a:t>INTRODUCCIÓN A LA </a:t>
            </a:r>
            <a:r>
              <a:rPr lang="es-CL" b="1" spc="-75"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INGENIERIA </a:t>
            </a:r>
            <a:endParaRPr lang="es-CL"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4572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3558" y="1633043"/>
            <a:ext cx="6096000" cy="2166875"/>
          </a:xfrm>
          <a:prstGeom prst="rect">
            <a:avLst/>
          </a:prstGeom>
        </p:spPr>
        <p:txBody>
          <a:bodyPr>
            <a:spAutoFit/>
          </a:bodyPr>
          <a:lstStyle/>
          <a:p>
            <a:pPr algn="just">
              <a:lnSpc>
                <a:spcPct val="107000"/>
              </a:lnSpc>
              <a:spcAft>
                <a:spcPts val="0"/>
              </a:spcAft>
            </a:pPr>
            <a:r>
              <a:rPr lang="es-CL"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Ingeniería energética</a:t>
            </a:r>
            <a:endParaRPr lang="es-CL"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Este ingeniero se ve involucrado en el desarrollo y aplicación de nuevas fuentes de energía como la eólica, la solar, la proveniente de las mareas, etc. Las técnicas que utilizan habitualmente se basan en la aplicación de la termodinámica, mecánica de fluidos, aerodinámica y transmisión de calor</a:t>
            </a:r>
            <a:endParaRPr lang="es-CL"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p:cNvSpPr/>
          <p:nvPr/>
        </p:nvSpPr>
        <p:spPr>
          <a:xfrm>
            <a:off x="4853050" y="3799918"/>
            <a:ext cx="6096000" cy="2463238"/>
          </a:xfrm>
          <a:prstGeom prst="rect">
            <a:avLst/>
          </a:prstGeom>
        </p:spPr>
        <p:txBody>
          <a:bodyPr>
            <a:spAutoFit/>
          </a:bodyPr>
          <a:lstStyle/>
          <a:p>
            <a:pPr algn="just">
              <a:lnSpc>
                <a:spcPct val="107000"/>
              </a:lnSpc>
              <a:spcAft>
                <a:spcPts val="0"/>
              </a:spcAft>
            </a:pPr>
            <a:r>
              <a:rPr lang="es-CL"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Ingeniería de minas</a:t>
            </a:r>
            <a:endParaRPr lang="es-CL"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s-CL"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El ingeniero de minas trabaja con depósitos minerales de todo tipo, desde el momento de su descubrimiento, durante su evaluación y explotación. Trabajan en otras áreas tales como la investigación, la seguridad, diseño o la gestión</a:t>
            </a:r>
            <a:endParaRPr lang="es-CL"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s-CL"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ángulo 3"/>
          <p:cNvSpPr/>
          <p:nvPr/>
        </p:nvSpPr>
        <p:spPr>
          <a:xfrm>
            <a:off x="4318092" y="586454"/>
            <a:ext cx="3888500" cy="388696"/>
          </a:xfrm>
          <a:prstGeom prst="rect">
            <a:avLst/>
          </a:prstGeom>
        </p:spPr>
        <p:txBody>
          <a:bodyPr wrap="none">
            <a:spAutoFit/>
          </a:bodyPr>
          <a:lstStyle/>
          <a:p>
            <a:pPr>
              <a:lnSpc>
                <a:spcPct val="107000"/>
              </a:lnSpc>
              <a:spcAft>
                <a:spcPts val="800"/>
              </a:spcAft>
            </a:pPr>
            <a:r>
              <a:rPr lang="es-CL" b="1" spc="-75" dirty="0">
                <a:solidFill>
                  <a:srgbClr val="000000"/>
                </a:solidFill>
                <a:latin typeface="Arial" panose="020B0604020202020204" pitchFamily="34" charset="0"/>
                <a:ea typeface="Calibri" panose="020F0502020204030204" pitchFamily="34" charset="0"/>
                <a:cs typeface="Times New Roman" panose="02020603050405020304" pitchFamily="18" charset="0"/>
              </a:rPr>
              <a:t>INTRODUCCIÓN A LA </a:t>
            </a:r>
            <a:r>
              <a:rPr lang="es-CL" b="1" spc="-75"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INGENIERIA </a:t>
            </a:r>
            <a:endParaRPr lang="es-CL"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881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46711" y="1463190"/>
            <a:ext cx="7437912" cy="4241418"/>
          </a:xfrm>
          <a:prstGeom prst="rect">
            <a:avLst/>
          </a:prstGeom>
        </p:spPr>
        <p:txBody>
          <a:bodyPr wrap="square">
            <a:spAutoFit/>
          </a:bodyPr>
          <a:lstStyle/>
          <a:p>
            <a:pPr algn="just">
              <a:lnSpc>
                <a:spcPct val="107000"/>
              </a:lnSpc>
              <a:spcAft>
                <a:spcPts val="0"/>
              </a:spcAft>
            </a:pPr>
            <a:r>
              <a:rPr lang="es-CL"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Ingeniería de sistemas</a:t>
            </a:r>
            <a:endParaRPr lang="es-CL"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s-CL"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El ingeniero de sistemas se encarga de analizar un sistema real y comprobar si se comporta según fue diseñado. Las técnicas usadas habitualmente son la estadística y probabilidad, teoría de control, modelización de sistemas y programación. El Ingeniero de Sistemas, posee dominios y competencias en el análisis, diseño y programación de sistemas empresariales, que aplica las técnicas de las ciencias gerenciales, de la Informática y negocios o administración de empresas, con una formación humanística, básica y profesional sólida, que contribuye a su desempeño profesional con calidad, en cualquier campo del área en la que labore dentro de la empresa de bienes y servicios, dando respuesta a las demandas planteadas por la gerencia</a:t>
            </a:r>
            <a:endParaRPr lang="es-CL"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p:cNvSpPr/>
          <p:nvPr/>
        </p:nvSpPr>
        <p:spPr>
          <a:xfrm>
            <a:off x="4318092" y="586454"/>
            <a:ext cx="3888500" cy="388696"/>
          </a:xfrm>
          <a:prstGeom prst="rect">
            <a:avLst/>
          </a:prstGeom>
        </p:spPr>
        <p:txBody>
          <a:bodyPr wrap="none">
            <a:spAutoFit/>
          </a:bodyPr>
          <a:lstStyle/>
          <a:p>
            <a:pPr>
              <a:lnSpc>
                <a:spcPct val="107000"/>
              </a:lnSpc>
              <a:spcAft>
                <a:spcPts val="800"/>
              </a:spcAft>
            </a:pPr>
            <a:r>
              <a:rPr lang="es-CL" b="1" spc="-75" dirty="0">
                <a:solidFill>
                  <a:srgbClr val="000000"/>
                </a:solidFill>
                <a:latin typeface="Arial" panose="020B0604020202020204" pitchFamily="34" charset="0"/>
                <a:ea typeface="Calibri" panose="020F0502020204030204" pitchFamily="34" charset="0"/>
                <a:cs typeface="Times New Roman" panose="02020603050405020304" pitchFamily="18" charset="0"/>
              </a:rPr>
              <a:t>INTRODUCCIÓN A LA </a:t>
            </a:r>
            <a:r>
              <a:rPr lang="es-CL" b="1" spc="-75"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INGENIERIA </a:t>
            </a:r>
            <a:endParaRPr lang="es-CL"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2468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21277" y="2157118"/>
            <a:ext cx="8336478" cy="3055965"/>
          </a:xfrm>
          <a:prstGeom prst="rect">
            <a:avLst/>
          </a:prstGeom>
        </p:spPr>
        <p:txBody>
          <a:bodyPr wrap="square">
            <a:spAutoFit/>
          </a:bodyPr>
          <a:lstStyle/>
          <a:p>
            <a:pPr algn="just">
              <a:lnSpc>
                <a:spcPct val="107000"/>
              </a:lnSpc>
              <a:spcAft>
                <a:spcPts val="0"/>
              </a:spcAft>
            </a:pPr>
            <a:r>
              <a:rPr lang="es-CL"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Ingeniería en computación</a:t>
            </a:r>
            <a:endParaRPr lang="es-CL"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s-CL"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CL"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El ingeniero en computación implementa aplicaciones avanzadas desde la definición de la aplicación hasta la programación, cooperando con ingenieros u otros profesionales que plantean problemas. Además asesora y califica a los demás usuarios para utilizar eficientemente el equipo de computación. El ingeniero en computación puede desarrollarse en diversos ámbitos, entre algunos se puede mencionar: análisis, diseño y desarrollo de diversos tipos de software, administración de centros de cómputo, empresas con procesos automatizados, desarrollo web, empresa de </a:t>
            </a:r>
            <a:r>
              <a:rPr lang="es-CL"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auditaje</a:t>
            </a:r>
            <a:r>
              <a:rPr lang="es-CL"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informático.</a:t>
            </a:r>
            <a:endParaRPr lang="es-CL"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0961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18161" y="1592341"/>
            <a:ext cx="10022774" cy="369332"/>
          </a:xfrm>
          <a:prstGeom prst="rect">
            <a:avLst/>
          </a:prstGeom>
        </p:spPr>
        <p:txBody>
          <a:bodyPr wrap="square">
            <a:spAutoFit/>
          </a:bodyPr>
          <a:lstStyle/>
          <a:p>
            <a:r>
              <a:rPr lang="es-CL" dirty="0" smtClean="0">
                <a:solidFill>
                  <a:srgbClr val="000000"/>
                </a:solidFill>
                <a:latin typeface="Arial" panose="020B0604020202020204" pitchFamily="34" charset="0"/>
                <a:ea typeface="Times New Roman" panose="02020603050405020304" pitchFamily="18" charset="0"/>
              </a:rPr>
              <a:t>“un </a:t>
            </a:r>
            <a:r>
              <a:rPr lang="es-CL" dirty="0">
                <a:solidFill>
                  <a:srgbClr val="000000"/>
                </a:solidFill>
                <a:latin typeface="Arial" panose="020B0604020202020204" pitchFamily="34" charset="0"/>
                <a:ea typeface="Times New Roman" panose="02020603050405020304" pitchFamily="18" charset="0"/>
              </a:rPr>
              <a:t>extenso y dificultoso esfuerzo para lograr que la naturaleza trabaje en armonía con </a:t>
            </a:r>
            <a:r>
              <a:rPr lang="es-CL" dirty="0" smtClean="0">
                <a:solidFill>
                  <a:srgbClr val="000000"/>
                </a:solidFill>
                <a:latin typeface="Arial" panose="020B0604020202020204" pitchFamily="34" charset="0"/>
                <a:ea typeface="Times New Roman" panose="02020603050405020304" pitchFamily="18" charset="0"/>
              </a:rPr>
              <a:t>hombre”</a:t>
            </a:r>
            <a:endParaRPr lang="es-CL" dirty="0"/>
          </a:p>
        </p:txBody>
      </p:sp>
      <p:pic>
        <p:nvPicPr>
          <p:cNvPr id="1026" name="Picture 2" descr="https://encrypted-tbn1.gstatic.com/images?q=tbn:ANd9GcSOj0iJqTFYqTicrI-qxgnhmRchTgkTzgGdZrrTdPRpk6ErGbLVq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837" y="2703636"/>
            <a:ext cx="2419350" cy="18954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erramientas de prehistóri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7590" y="2491613"/>
            <a:ext cx="1715448" cy="25731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encrypted-tbn3.gstatic.com/images?q=tbn:ANd9GcQihcsZLM5_ZZpzUNOTbVtkK2Zd-7cHrF2NPt7OVnZ04fmBAuj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9553" y="2897964"/>
            <a:ext cx="1725105" cy="11438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espores.org/images/stories/ESPORES/Agricultura/AGRICULTURA_ROMA/ROMA_arado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2243" y="3957844"/>
            <a:ext cx="2508930" cy="15946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colegioglenndoman.edu.co/imagenes%202011%20aula/economia4.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3649" y="2583099"/>
            <a:ext cx="2135047" cy="1634836"/>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p:cNvSpPr/>
          <p:nvPr/>
        </p:nvSpPr>
        <p:spPr>
          <a:xfrm>
            <a:off x="520535" y="2213767"/>
            <a:ext cx="3386447" cy="369332"/>
          </a:xfrm>
          <a:prstGeom prst="rect">
            <a:avLst/>
          </a:prstGeom>
        </p:spPr>
        <p:txBody>
          <a:bodyPr wrap="square">
            <a:spAutoFit/>
          </a:bodyPr>
          <a:lstStyle/>
          <a:p>
            <a:r>
              <a:rPr lang="es-CL" dirty="0" smtClean="0">
                <a:solidFill>
                  <a:srgbClr val="000000"/>
                </a:solidFill>
                <a:latin typeface="Arial" panose="020B0604020202020204" pitchFamily="34" charset="0"/>
                <a:ea typeface="Times New Roman" panose="02020603050405020304" pitchFamily="18" charset="0"/>
              </a:rPr>
              <a:t>Principios de Ingeniería</a:t>
            </a:r>
            <a:endParaRPr lang="es-CL" dirty="0"/>
          </a:p>
        </p:txBody>
      </p:sp>
      <p:sp>
        <p:nvSpPr>
          <p:cNvPr id="11" name="Rectángulo 10"/>
          <p:cNvSpPr/>
          <p:nvPr/>
        </p:nvSpPr>
        <p:spPr>
          <a:xfrm>
            <a:off x="3806256" y="5367837"/>
            <a:ext cx="3386447" cy="1200329"/>
          </a:xfrm>
          <a:prstGeom prst="rect">
            <a:avLst/>
          </a:prstGeom>
        </p:spPr>
        <p:txBody>
          <a:bodyPr wrap="square">
            <a:spAutoFit/>
          </a:bodyPr>
          <a:lstStyle/>
          <a:p>
            <a:r>
              <a:rPr lang="es-CL" dirty="0" smtClean="0">
                <a:solidFill>
                  <a:srgbClr val="000000"/>
                </a:solidFill>
                <a:latin typeface="Arial" panose="020B0604020202020204" pitchFamily="34" charset="0"/>
                <a:ea typeface="Times New Roman" panose="02020603050405020304" pitchFamily="18" charset="0"/>
              </a:rPr>
              <a:t>Revolución Agrícola:</a:t>
            </a:r>
          </a:p>
          <a:p>
            <a:r>
              <a:rPr lang="es-CL" dirty="0">
                <a:solidFill>
                  <a:srgbClr val="000000"/>
                </a:solidFill>
                <a:latin typeface="Arial" panose="020B0604020202020204" pitchFamily="34" charset="0"/>
                <a:ea typeface="Times New Roman" panose="02020603050405020304" pitchFamily="18" charset="0"/>
              </a:rPr>
              <a:t> </a:t>
            </a:r>
            <a:r>
              <a:rPr lang="es-CL" dirty="0" smtClean="0">
                <a:solidFill>
                  <a:srgbClr val="000000"/>
                </a:solidFill>
                <a:latin typeface="Arial" panose="020B0604020202020204" pitchFamily="34" charset="0"/>
                <a:ea typeface="Times New Roman" panose="02020603050405020304" pitchFamily="18" charset="0"/>
              </a:rPr>
              <a:t>     - Lugar Fijo</a:t>
            </a:r>
          </a:p>
          <a:p>
            <a:r>
              <a:rPr lang="es-CL" dirty="0">
                <a:solidFill>
                  <a:srgbClr val="000000"/>
                </a:solidFill>
                <a:latin typeface="Arial" panose="020B0604020202020204" pitchFamily="34" charset="0"/>
              </a:rPr>
              <a:t> </a:t>
            </a:r>
            <a:r>
              <a:rPr lang="es-CL" dirty="0" smtClean="0">
                <a:solidFill>
                  <a:srgbClr val="000000"/>
                </a:solidFill>
                <a:latin typeface="Arial" panose="020B0604020202020204" pitchFamily="34" charset="0"/>
              </a:rPr>
              <a:t>     - Crianza de Animales</a:t>
            </a:r>
          </a:p>
          <a:p>
            <a:r>
              <a:rPr lang="es-CL" dirty="0">
                <a:solidFill>
                  <a:srgbClr val="000000"/>
                </a:solidFill>
                <a:latin typeface="Arial" panose="020B0604020202020204" pitchFamily="34" charset="0"/>
              </a:rPr>
              <a:t> </a:t>
            </a:r>
            <a:r>
              <a:rPr lang="es-CL" dirty="0" smtClean="0">
                <a:solidFill>
                  <a:srgbClr val="000000"/>
                </a:solidFill>
                <a:latin typeface="Arial" panose="020B0604020202020204" pitchFamily="34" charset="0"/>
              </a:rPr>
              <a:t>     - Cultivo de Productos</a:t>
            </a:r>
            <a:endParaRPr lang="es-CL" dirty="0"/>
          </a:p>
        </p:txBody>
      </p:sp>
      <p:sp>
        <p:nvSpPr>
          <p:cNvPr id="12" name="Rectángulo 11"/>
          <p:cNvSpPr/>
          <p:nvPr/>
        </p:nvSpPr>
        <p:spPr>
          <a:xfrm>
            <a:off x="4318092" y="586454"/>
            <a:ext cx="3888500" cy="388696"/>
          </a:xfrm>
          <a:prstGeom prst="rect">
            <a:avLst/>
          </a:prstGeom>
        </p:spPr>
        <p:txBody>
          <a:bodyPr wrap="none">
            <a:spAutoFit/>
          </a:bodyPr>
          <a:lstStyle/>
          <a:p>
            <a:pPr>
              <a:lnSpc>
                <a:spcPct val="107000"/>
              </a:lnSpc>
              <a:spcAft>
                <a:spcPts val="800"/>
              </a:spcAft>
            </a:pPr>
            <a:r>
              <a:rPr lang="es-CL" b="1" spc="-75" dirty="0">
                <a:solidFill>
                  <a:srgbClr val="000000"/>
                </a:solidFill>
                <a:latin typeface="Arial" panose="020B0604020202020204" pitchFamily="34" charset="0"/>
                <a:ea typeface="Calibri" panose="020F0502020204030204" pitchFamily="34" charset="0"/>
                <a:cs typeface="Times New Roman" panose="02020603050405020304" pitchFamily="18" charset="0"/>
              </a:rPr>
              <a:t>INTRODUCCIÓN A LA </a:t>
            </a:r>
            <a:r>
              <a:rPr lang="es-CL" b="1" spc="-75"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INGENIERIA </a:t>
            </a:r>
            <a:endParaRPr lang="es-CL"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329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93766" y="1531917"/>
            <a:ext cx="10450285" cy="369332"/>
          </a:xfrm>
          <a:prstGeom prst="rect">
            <a:avLst/>
          </a:prstGeom>
        </p:spPr>
        <p:txBody>
          <a:bodyPr wrap="square">
            <a:spAutoFit/>
          </a:bodyPr>
          <a:lstStyle/>
          <a:p>
            <a:r>
              <a:rPr lang="es-CL" dirty="0">
                <a:solidFill>
                  <a:srgbClr val="000000"/>
                </a:solidFill>
                <a:latin typeface="Arial" panose="020B0604020202020204" pitchFamily="34" charset="0"/>
                <a:ea typeface="Times New Roman" panose="02020603050405020304" pitchFamily="18" charset="0"/>
              </a:rPr>
              <a:t>Los primeros ingenieros fueron arquitectos, especialistas en irrigación e ingenieros militares. </a:t>
            </a:r>
            <a:endParaRPr lang="es-CL" dirty="0"/>
          </a:p>
        </p:txBody>
      </p:sp>
      <p:pic>
        <p:nvPicPr>
          <p:cNvPr id="1026" name="Picture 2" descr="http://image.slidesharecdn.com/historiadelaingeniera-140118130851-phpapp02/95/historia-de-la-ingeniera-3-638.jpg?cb=13900722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66" y="1901249"/>
            <a:ext cx="6076950" cy="456247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7885215" y="3093959"/>
            <a:ext cx="2861954" cy="1200329"/>
          </a:xfrm>
          <a:prstGeom prst="rect">
            <a:avLst/>
          </a:prstGeom>
        </p:spPr>
        <p:txBody>
          <a:bodyPr wrap="square">
            <a:spAutoFit/>
          </a:bodyPr>
          <a:lstStyle/>
          <a:p>
            <a:r>
              <a:rPr lang="es-CL" b="1" dirty="0">
                <a:solidFill>
                  <a:srgbClr val="000000"/>
                </a:solidFill>
                <a:latin typeface="Arial" panose="020B0604020202020204" pitchFamily="34" charset="0"/>
                <a:ea typeface="Times New Roman" panose="02020603050405020304" pitchFamily="18" charset="0"/>
              </a:rPr>
              <a:t>“Es el proceso de aplicar el conocimiento científico en bien de la humanidad”</a:t>
            </a:r>
            <a:endParaRPr lang="es-CL" dirty="0"/>
          </a:p>
        </p:txBody>
      </p:sp>
      <p:sp>
        <p:nvSpPr>
          <p:cNvPr id="5" name="Rectángulo 4"/>
          <p:cNvSpPr/>
          <p:nvPr/>
        </p:nvSpPr>
        <p:spPr>
          <a:xfrm>
            <a:off x="4318092" y="586454"/>
            <a:ext cx="3888500" cy="388696"/>
          </a:xfrm>
          <a:prstGeom prst="rect">
            <a:avLst/>
          </a:prstGeom>
        </p:spPr>
        <p:txBody>
          <a:bodyPr wrap="none">
            <a:spAutoFit/>
          </a:bodyPr>
          <a:lstStyle/>
          <a:p>
            <a:pPr>
              <a:lnSpc>
                <a:spcPct val="107000"/>
              </a:lnSpc>
              <a:spcAft>
                <a:spcPts val="800"/>
              </a:spcAft>
            </a:pPr>
            <a:r>
              <a:rPr lang="es-CL" b="1" spc="-75" dirty="0">
                <a:solidFill>
                  <a:srgbClr val="000000"/>
                </a:solidFill>
                <a:latin typeface="Arial" panose="020B0604020202020204" pitchFamily="34" charset="0"/>
                <a:ea typeface="Calibri" panose="020F0502020204030204" pitchFamily="34" charset="0"/>
                <a:cs typeface="Times New Roman" panose="02020603050405020304" pitchFamily="18" charset="0"/>
              </a:rPr>
              <a:t>INTRODUCCIÓN A LA </a:t>
            </a:r>
            <a:r>
              <a:rPr lang="es-CL" b="1" spc="-75"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INGENIERIA </a:t>
            </a:r>
            <a:endParaRPr lang="es-CL"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739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t-listas.20minutos.es/images/2011-02/276334/list_321px.jpg?1298678860"/>
          <p:cNvPicPr>
            <a:picLocks noChangeAspect="1" noChangeArrowheads="1"/>
          </p:cNvPicPr>
          <p:nvPr/>
        </p:nvPicPr>
        <p:blipFill rotWithShape="1">
          <a:blip r:embed="rId2">
            <a:extLst>
              <a:ext uri="{28A0092B-C50C-407E-A947-70E740481C1C}">
                <a14:useLocalDpi xmlns:a14="http://schemas.microsoft.com/office/drawing/2010/main" val="0"/>
              </a:ext>
            </a:extLst>
          </a:blip>
          <a:srcRect l="14720" r="13815"/>
          <a:stretch/>
        </p:blipFill>
        <p:spPr bwMode="auto">
          <a:xfrm>
            <a:off x="890648" y="1432480"/>
            <a:ext cx="2671949" cy="2807028"/>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4714503" y="2215945"/>
            <a:ext cx="4916385" cy="369332"/>
          </a:xfrm>
          <a:prstGeom prst="rect">
            <a:avLst/>
          </a:prstGeom>
        </p:spPr>
        <p:txBody>
          <a:bodyPr wrap="square">
            <a:spAutoFit/>
          </a:bodyPr>
          <a:lstStyle/>
          <a:p>
            <a:r>
              <a:rPr lang="es-CL" b="1" dirty="0" smtClean="0">
                <a:solidFill>
                  <a:srgbClr val="000000"/>
                </a:solidFill>
                <a:latin typeface="Arial" panose="020B0604020202020204" pitchFamily="34" charset="0"/>
                <a:ea typeface="Times New Roman" panose="02020603050405020304" pitchFamily="18" charset="0"/>
              </a:rPr>
              <a:t>Importante periodo de Invenciones</a:t>
            </a:r>
            <a:endParaRPr lang="es-CL" dirty="0"/>
          </a:p>
        </p:txBody>
      </p:sp>
      <p:pic>
        <p:nvPicPr>
          <p:cNvPr id="2054" name="Picture 6" descr="http://m.memegen.com/kdxf0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3860" y="2835994"/>
            <a:ext cx="4876800" cy="3657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4318092" y="586454"/>
            <a:ext cx="3888500" cy="388696"/>
          </a:xfrm>
          <a:prstGeom prst="rect">
            <a:avLst/>
          </a:prstGeom>
        </p:spPr>
        <p:txBody>
          <a:bodyPr wrap="none">
            <a:spAutoFit/>
          </a:bodyPr>
          <a:lstStyle/>
          <a:p>
            <a:pPr>
              <a:lnSpc>
                <a:spcPct val="107000"/>
              </a:lnSpc>
              <a:spcAft>
                <a:spcPts val="800"/>
              </a:spcAft>
            </a:pPr>
            <a:r>
              <a:rPr lang="es-CL" b="1" spc="-75" dirty="0">
                <a:solidFill>
                  <a:srgbClr val="000000"/>
                </a:solidFill>
                <a:latin typeface="Arial" panose="020B0604020202020204" pitchFamily="34" charset="0"/>
                <a:ea typeface="Calibri" panose="020F0502020204030204" pitchFamily="34" charset="0"/>
                <a:cs typeface="Times New Roman" panose="02020603050405020304" pitchFamily="18" charset="0"/>
              </a:rPr>
              <a:t>INTRODUCCIÓN A LA </a:t>
            </a:r>
            <a:r>
              <a:rPr lang="es-CL" b="1" spc="-75"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INGENIERIA </a:t>
            </a:r>
            <a:endParaRPr lang="es-CL"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2185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38932" y="1785863"/>
            <a:ext cx="2133918" cy="388696"/>
          </a:xfrm>
          <a:prstGeom prst="rect">
            <a:avLst/>
          </a:prstGeom>
        </p:spPr>
        <p:txBody>
          <a:bodyPr wrap="none">
            <a:spAutoFit/>
          </a:bodyPr>
          <a:lstStyle/>
          <a:p>
            <a:pPr algn="just">
              <a:lnSpc>
                <a:spcPct val="107000"/>
              </a:lnSpc>
              <a:spcAft>
                <a:spcPts val="0"/>
              </a:spcAft>
            </a:pPr>
            <a:r>
              <a:rPr lang="es-CL"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Ingeniería egipcia</a:t>
            </a:r>
            <a:endParaRPr lang="es-CL"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p:cNvPicPr>
            <a:picLocks noChangeAspect="1"/>
          </p:cNvPicPr>
          <p:nvPr/>
        </p:nvPicPr>
        <p:blipFill>
          <a:blip r:embed="rId3"/>
          <a:stretch>
            <a:fillRect/>
          </a:stretch>
        </p:blipFill>
        <p:spPr>
          <a:xfrm>
            <a:off x="705875" y="2421948"/>
            <a:ext cx="2466975" cy="1847850"/>
          </a:xfrm>
          <a:prstGeom prst="rect">
            <a:avLst/>
          </a:prstGeom>
        </p:spPr>
      </p:pic>
      <p:pic>
        <p:nvPicPr>
          <p:cNvPr id="4100" name="Picture 4" descr="http://ocw.unican.es/humanidades/historia-del-proximo-oriente/modulo-2/imagenes_modulo2/Saqqar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57742" y="3925657"/>
            <a:ext cx="2446768" cy="163016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encrypted-tbn1.gstatic.com/images?q=tbn:ANd9GcS9ZBw3EKt5cR7--jVwG3c0ALa0na73m06DbN5fCxipZg-rPTQ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046" y="4294629"/>
            <a:ext cx="2295525" cy="199072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6898734" y="1785863"/>
            <a:ext cx="2954655" cy="388696"/>
          </a:xfrm>
          <a:prstGeom prst="rect">
            <a:avLst/>
          </a:prstGeom>
        </p:spPr>
        <p:txBody>
          <a:bodyPr wrap="none">
            <a:spAutoFit/>
          </a:bodyPr>
          <a:lstStyle/>
          <a:p>
            <a:pPr algn="just">
              <a:lnSpc>
                <a:spcPct val="107000"/>
              </a:lnSpc>
              <a:spcAft>
                <a:spcPts val="0"/>
              </a:spcAft>
            </a:pPr>
            <a:r>
              <a:rPr lang="es-CL"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Ingeniería mesopotámica</a:t>
            </a:r>
            <a:endParaRPr lang="es-CL"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104" name="Picture 8" descr="http://1.bp.blogspot.com/-vapdO_uFjB0/VG6GCV_UpAI/AAAAAAAAAAo/UB98424fmBM/s1600/mesopotamia.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87058" y="4006384"/>
            <a:ext cx="3114711" cy="233302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a:blip r:embed="rId7"/>
          <a:stretch>
            <a:fillRect/>
          </a:stretch>
        </p:blipFill>
        <p:spPr>
          <a:xfrm>
            <a:off x="6955398" y="3050598"/>
            <a:ext cx="1828800" cy="2438400"/>
          </a:xfrm>
          <a:prstGeom prst="rect">
            <a:avLst/>
          </a:prstGeom>
        </p:spPr>
      </p:pic>
      <p:pic>
        <p:nvPicPr>
          <p:cNvPr id="4108" name="Picture 12" descr="http://k38.kn3.net/taringa/1/7/2/4/3/8/57/juan_ma3/981.jpg?35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84198" y="2248766"/>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p:cNvSpPr/>
          <p:nvPr/>
        </p:nvSpPr>
        <p:spPr>
          <a:xfrm>
            <a:off x="4318092" y="586454"/>
            <a:ext cx="3888500" cy="388696"/>
          </a:xfrm>
          <a:prstGeom prst="rect">
            <a:avLst/>
          </a:prstGeom>
        </p:spPr>
        <p:txBody>
          <a:bodyPr wrap="none">
            <a:spAutoFit/>
          </a:bodyPr>
          <a:lstStyle/>
          <a:p>
            <a:pPr>
              <a:lnSpc>
                <a:spcPct val="107000"/>
              </a:lnSpc>
              <a:spcAft>
                <a:spcPts val="800"/>
              </a:spcAft>
            </a:pPr>
            <a:r>
              <a:rPr lang="es-CL" b="1" spc="-75" dirty="0">
                <a:solidFill>
                  <a:srgbClr val="000000"/>
                </a:solidFill>
                <a:latin typeface="Arial" panose="020B0604020202020204" pitchFamily="34" charset="0"/>
                <a:ea typeface="Calibri" panose="020F0502020204030204" pitchFamily="34" charset="0"/>
                <a:cs typeface="Times New Roman" panose="02020603050405020304" pitchFamily="18" charset="0"/>
              </a:rPr>
              <a:t>INTRODUCCIÓN A LA </a:t>
            </a:r>
            <a:r>
              <a:rPr lang="es-CL" b="1" spc="-75"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INGENIERIA </a:t>
            </a:r>
            <a:endParaRPr lang="es-CL"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9499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54602" y="1868990"/>
            <a:ext cx="2031325" cy="388696"/>
          </a:xfrm>
          <a:prstGeom prst="rect">
            <a:avLst/>
          </a:prstGeom>
        </p:spPr>
        <p:txBody>
          <a:bodyPr wrap="none">
            <a:spAutoFit/>
          </a:bodyPr>
          <a:lstStyle/>
          <a:p>
            <a:pPr algn="just">
              <a:lnSpc>
                <a:spcPct val="107000"/>
              </a:lnSpc>
              <a:spcAft>
                <a:spcPts val="0"/>
              </a:spcAft>
            </a:pPr>
            <a:r>
              <a:rPr lang="es-CL"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Ingeniería griega</a:t>
            </a:r>
            <a:endParaRPr lang="es-CL"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122" name="Picture 2" descr="http://image.slidesharecdn.com/ingeneriagriega-120206225131-phpapp01/95/ingenieria-griega-1-728.jpg?cb=13285909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074" y="1484417"/>
            <a:ext cx="6761652" cy="507124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3.bp.blogspot.com/-OcfSPtxEReg/UcfxvC1xc6I/AAAAAAAABDg/tYjbzz9L4uE/s1600/arquimedes_pic5.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710" y="3313216"/>
            <a:ext cx="4088880" cy="3100483"/>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4318092" y="586454"/>
            <a:ext cx="3888500" cy="388696"/>
          </a:xfrm>
          <a:prstGeom prst="rect">
            <a:avLst/>
          </a:prstGeom>
        </p:spPr>
        <p:txBody>
          <a:bodyPr wrap="none">
            <a:spAutoFit/>
          </a:bodyPr>
          <a:lstStyle/>
          <a:p>
            <a:pPr>
              <a:lnSpc>
                <a:spcPct val="107000"/>
              </a:lnSpc>
              <a:spcAft>
                <a:spcPts val="800"/>
              </a:spcAft>
            </a:pPr>
            <a:r>
              <a:rPr lang="es-CL" b="1" spc="-75" dirty="0">
                <a:solidFill>
                  <a:srgbClr val="000000"/>
                </a:solidFill>
                <a:latin typeface="Arial" panose="020B0604020202020204" pitchFamily="34" charset="0"/>
                <a:ea typeface="Calibri" panose="020F0502020204030204" pitchFamily="34" charset="0"/>
                <a:cs typeface="Times New Roman" panose="02020603050405020304" pitchFamily="18" charset="0"/>
              </a:rPr>
              <a:t>INTRODUCCIÓN A LA </a:t>
            </a:r>
            <a:r>
              <a:rPr lang="es-CL" b="1" spc="-75"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INGENIERIA </a:t>
            </a:r>
            <a:endParaRPr lang="es-CL"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3095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12226" y="1797737"/>
            <a:ext cx="3101042" cy="388696"/>
          </a:xfrm>
          <a:prstGeom prst="rect">
            <a:avLst/>
          </a:prstGeom>
        </p:spPr>
        <p:txBody>
          <a:bodyPr wrap="square">
            <a:spAutoFit/>
          </a:bodyPr>
          <a:lstStyle/>
          <a:p>
            <a:pPr algn="just">
              <a:lnSpc>
                <a:spcPct val="107000"/>
              </a:lnSpc>
              <a:spcAft>
                <a:spcPts val="0"/>
              </a:spcAft>
            </a:pPr>
            <a:r>
              <a:rPr lang="es-CL"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Ingeniería romana</a:t>
            </a:r>
            <a:endParaRPr lang="es-CL"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146" name="Picture 2" descr="http://culturaclasicapenalvento.files.wordpress.com/2013/04/acueducto_502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557" y="2351313"/>
            <a:ext cx="5357381" cy="344093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image.slidesharecdn.com/ingenieriaromana-111108223152-phpapp02/95/ingenieria-romana-1-728.jpg?cb=13208131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113" y="1797737"/>
            <a:ext cx="5434035" cy="4075527"/>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4318092" y="586454"/>
            <a:ext cx="3888500" cy="388696"/>
          </a:xfrm>
          <a:prstGeom prst="rect">
            <a:avLst/>
          </a:prstGeom>
        </p:spPr>
        <p:txBody>
          <a:bodyPr wrap="none">
            <a:spAutoFit/>
          </a:bodyPr>
          <a:lstStyle/>
          <a:p>
            <a:pPr>
              <a:lnSpc>
                <a:spcPct val="107000"/>
              </a:lnSpc>
              <a:spcAft>
                <a:spcPts val="800"/>
              </a:spcAft>
            </a:pPr>
            <a:r>
              <a:rPr lang="es-CL" b="1" spc="-75" dirty="0">
                <a:solidFill>
                  <a:srgbClr val="000000"/>
                </a:solidFill>
                <a:latin typeface="Arial" panose="020B0604020202020204" pitchFamily="34" charset="0"/>
                <a:ea typeface="Calibri" panose="020F0502020204030204" pitchFamily="34" charset="0"/>
                <a:cs typeface="Times New Roman" panose="02020603050405020304" pitchFamily="18" charset="0"/>
              </a:rPr>
              <a:t>INTRODUCCIÓN A LA </a:t>
            </a:r>
            <a:r>
              <a:rPr lang="es-CL" b="1" spc="-75"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INGENIERIA </a:t>
            </a:r>
            <a:endParaRPr lang="es-CL"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6028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image.slidesharecdn.com/ingenieriaoriental-121125202828-phpapp02/95/ingenieria-oriental-1-638.jpg?cb=13538969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988" y="1160060"/>
            <a:ext cx="7048430" cy="529184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4318092" y="586454"/>
            <a:ext cx="3888500" cy="388696"/>
          </a:xfrm>
          <a:prstGeom prst="rect">
            <a:avLst/>
          </a:prstGeom>
        </p:spPr>
        <p:txBody>
          <a:bodyPr wrap="none">
            <a:spAutoFit/>
          </a:bodyPr>
          <a:lstStyle/>
          <a:p>
            <a:pPr>
              <a:lnSpc>
                <a:spcPct val="107000"/>
              </a:lnSpc>
              <a:spcAft>
                <a:spcPts val="800"/>
              </a:spcAft>
            </a:pPr>
            <a:r>
              <a:rPr lang="es-CL" b="1" spc="-75" dirty="0">
                <a:solidFill>
                  <a:srgbClr val="000000"/>
                </a:solidFill>
                <a:latin typeface="Arial" panose="020B0604020202020204" pitchFamily="34" charset="0"/>
                <a:ea typeface="Calibri" panose="020F0502020204030204" pitchFamily="34" charset="0"/>
                <a:cs typeface="Times New Roman" panose="02020603050405020304" pitchFamily="18" charset="0"/>
              </a:rPr>
              <a:t>INTRODUCCIÓN A LA </a:t>
            </a:r>
            <a:r>
              <a:rPr lang="es-CL" b="1" spc="-75"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INGENIERIA </a:t>
            </a:r>
            <a:endParaRPr lang="es-CL"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7813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image.slidesharecdn.com/ingenieriaeuropea-111107233804-phpapp01/95/ingenieria-europea-1-728.jpg?cb=1320730716"/>
          <p:cNvPicPr>
            <a:picLocks noChangeAspect="1" noChangeArrowheads="1"/>
          </p:cNvPicPr>
          <p:nvPr/>
        </p:nvPicPr>
        <p:blipFill rotWithShape="1">
          <a:blip r:embed="rId2">
            <a:extLst>
              <a:ext uri="{28A0092B-C50C-407E-A947-70E740481C1C}">
                <a14:useLocalDpi xmlns:a14="http://schemas.microsoft.com/office/drawing/2010/main" val="0"/>
              </a:ext>
            </a:extLst>
          </a:blip>
          <a:srcRect b="55566"/>
          <a:stretch/>
        </p:blipFill>
        <p:spPr bwMode="auto">
          <a:xfrm>
            <a:off x="416832" y="2039804"/>
            <a:ext cx="10520342" cy="3505973"/>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4318092" y="586454"/>
            <a:ext cx="3888500" cy="388696"/>
          </a:xfrm>
          <a:prstGeom prst="rect">
            <a:avLst/>
          </a:prstGeom>
        </p:spPr>
        <p:txBody>
          <a:bodyPr wrap="none">
            <a:spAutoFit/>
          </a:bodyPr>
          <a:lstStyle/>
          <a:p>
            <a:pPr>
              <a:lnSpc>
                <a:spcPct val="107000"/>
              </a:lnSpc>
              <a:spcAft>
                <a:spcPts val="800"/>
              </a:spcAft>
            </a:pPr>
            <a:r>
              <a:rPr lang="es-CL" b="1" spc="-75" dirty="0">
                <a:solidFill>
                  <a:srgbClr val="000000"/>
                </a:solidFill>
                <a:latin typeface="Arial" panose="020B0604020202020204" pitchFamily="34" charset="0"/>
                <a:ea typeface="Calibri" panose="020F0502020204030204" pitchFamily="34" charset="0"/>
                <a:cs typeface="Times New Roman" panose="02020603050405020304" pitchFamily="18" charset="0"/>
              </a:rPr>
              <a:t>INTRODUCCIÓN A LA </a:t>
            </a:r>
            <a:r>
              <a:rPr lang="es-CL" b="1" spc="-75"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INGENIERIA </a:t>
            </a:r>
            <a:endParaRPr lang="es-CL"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2699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2769</TotalTime>
  <Words>230</Words>
  <Application>Microsoft Office PowerPoint</Application>
  <PresentationFormat>Panorámica</PresentationFormat>
  <Paragraphs>62</Paragraphs>
  <Slides>14</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dc:creator>
  <cp:lastModifiedBy>Lenovo</cp:lastModifiedBy>
  <cp:revision>46</cp:revision>
  <dcterms:created xsi:type="dcterms:W3CDTF">2015-03-06T18:58:53Z</dcterms:created>
  <dcterms:modified xsi:type="dcterms:W3CDTF">2020-04-01T04:34:38Z</dcterms:modified>
</cp:coreProperties>
</file>