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3" r:id="rId11"/>
    <p:sldId id="26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7071-0694-497A-B130-469B1CC83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939A3-82DF-4FC6-9593-85DBDF9E1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44C2-3C16-493E-94C8-427D64FF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B5881-7E78-4712-9213-7204B410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C648-8EC5-4C0C-A8F3-E95C056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89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558-BF1F-4687-AF26-9AD615C4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C25AE-8848-4265-A019-DA482DC53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8ADB-47CB-4769-A081-AAA4CCE7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0B8C-A2FD-463A-92AA-A2BFCA58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EC63-D9EF-4A90-B786-F9D032C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4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E14A4-F5DE-4F52-AAFE-D4C7D289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EB3E-1FDD-4FE6-9617-9E967EE5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87B0-0EAA-44E0-B3E0-D5ED94D0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FE7D-B919-4DF5-BD87-6B8005C6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6D4DE-340A-4E83-B60C-615F1FF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57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A383-E329-4356-B692-50ACE0FC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C068-20DC-4C83-BDA1-25238A6E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5F35-71CF-425A-A9C6-DD9E4762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0C6F-3BA4-4F9C-844E-63EB8720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2A73-E0A4-48A2-87D1-3CB9CAA6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33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B648-94C6-4A1E-B51F-EA1D5134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6A3E-B92A-4453-AA1F-CF7E814AD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3167-0551-4264-91E4-685B0A95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902D-ACF3-4147-92BC-B03BCDAA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2303-F9CB-426A-BE17-3DC3E37F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69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CF26-BD89-4F5B-8769-9E289DED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05A2-172D-49AB-92AA-D2F1F9617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6397E-7667-4933-8D82-A35A2729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F33F-CB62-45DD-A620-924DB3F9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55178-1276-45DB-8FD6-E478F365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371A9-0874-49A2-ABD3-4B4B8BE5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328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13E5-9794-4188-8FDB-56239391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3C133-797B-413A-B962-655DC147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B87D-82A0-4CC1-AFB6-BE2FC49A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CD1B3-FB39-4848-BB6F-FC459C9F9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04F65-C657-489C-B650-36457226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698A0-D452-459C-9D86-32CB3056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043A4-9EAC-4112-ACC9-FB116573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47F6A-21FF-44A8-B2C5-DF1E46AF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71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D0B2-49C5-44E9-9034-EBC4588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1036B-76BB-408B-9ED7-6508516F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1F1B6-E456-4B34-A124-B0F118A8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35490-A84D-486F-A6B3-0631E773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492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10477-A944-4C64-B3A9-E7086AAF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3A12-6606-4F82-954B-8A10F3F7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48780-3215-4833-BBAA-A1A6ADAC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367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51-4391-4186-B8FF-F595B62F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40DB-E3E4-43FB-8BE7-99B637F4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C86-341C-450C-8ABE-987F97A4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A54F9-BDA1-4F3B-A17A-459FE62F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0298A-DFD7-4C83-81BB-FAB56BD6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B319-E1E3-4F96-AA1E-4F3C597A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75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74B2-2B44-4037-9CB2-02176E7B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3E890-AC91-458B-A620-31C8E311B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3AE4D-7F99-4EA5-A66E-E38F9746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5A90-5CE4-44B3-8724-E0730830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D72D4-46DD-45D1-B95C-AA4BB4D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60E2-C01D-4528-8E31-18DD10F1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484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1A912-F671-4E92-83A7-673A3756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2889B-4FBC-4FD9-AA6A-3D2875B1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02E6-5831-4E51-BF07-CFC360586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C1BE-7193-42F5-A3E5-6430FD0D0531}" type="datetimeFigureOut">
              <a:rPr lang="en-ID" smtClean="0"/>
              <a:t>05/06/2021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E201-E6CB-42D1-9345-AADC651D7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6EE20-E2D0-4FE4-A48D-A5E2C62C1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BD282-9EB0-4AAD-AC6E-95B06F61A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165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W11@bpkp.go.i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4CD48D3-0B23-41F4-BFFE-81DD28D6C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EE8D75-F327-47A4-9B9E-867458C478F3}"/>
              </a:ext>
            </a:extLst>
          </p:cNvPr>
          <p:cNvSpPr/>
          <p:nvPr/>
        </p:nvSpPr>
        <p:spPr>
          <a:xfrm rot="19217433">
            <a:off x="3700831" y="-444548"/>
            <a:ext cx="10235749" cy="8786542"/>
          </a:xfrm>
          <a:custGeom>
            <a:avLst/>
            <a:gdLst>
              <a:gd name="connsiteX0" fmla="*/ 6008483 w 10235749"/>
              <a:gd name="connsiteY0" fmla="*/ 0 h 8786542"/>
              <a:gd name="connsiteX1" fmla="*/ 10235749 w 10235749"/>
              <a:gd name="connsiteY1" fmla="*/ 3510722 h 8786542"/>
              <a:gd name="connsiteX2" fmla="*/ 5854208 w 10235749"/>
              <a:gd name="connsiteY2" fmla="*/ 8786542 h 8786542"/>
              <a:gd name="connsiteX3" fmla="*/ 0 w 10235749"/>
              <a:gd name="connsiteY3" fmla="*/ 3924653 h 8786542"/>
              <a:gd name="connsiteX4" fmla="*/ 0 w 10235749"/>
              <a:gd name="connsiteY4" fmla="*/ 1476112 h 8786542"/>
              <a:gd name="connsiteX5" fmla="*/ 1476112 w 10235749"/>
              <a:gd name="connsiteY5" fmla="*/ 0 h 878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5749" h="8786542">
                <a:moveTo>
                  <a:pt x="6008483" y="0"/>
                </a:moveTo>
                <a:lnTo>
                  <a:pt x="10235749" y="3510722"/>
                </a:lnTo>
                <a:lnTo>
                  <a:pt x="5854208" y="8786542"/>
                </a:lnTo>
                <a:lnTo>
                  <a:pt x="0" y="3924653"/>
                </a:lnTo>
                <a:lnTo>
                  <a:pt x="0" y="1476112"/>
                </a:lnTo>
                <a:cubicBezTo>
                  <a:pt x="0" y="660878"/>
                  <a:pt x="660878" y="0"/>
                  <a:pt x="1476112" y="0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B2A9-EC24-4519-A40A-7C9679D68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4257" y="4043476"/>
            <a:ext cx="5497286" cy="528524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Perkenalan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2951C-B988-41C1-843E-92A2E350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9629" y="2814524"/>
            <a:ext cx="8545285" cy="122895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ckwell" panose="02060603020205020403" pitchFamily="18" charset="0"/>
              </a:rPr>
              <a:t>GCG BUMD </a:t>
            </a:r>
            <a:r>
              <a:rPr lang="en-US" sz="6600" baseline="50000" dirty="0">
                <a:solidFill>
                  <a:srgbClr val="FFFF00"/>
                </a:solidFill>
                <a:latin typeface="Rockwell" panose="02060603020205020403" pitchFamily="18" charset="0"/>
              </a:rPr>
              <a:t>online</a:t>
            </a:r>
            <a:endParaRPr lang="en-ID" sz="6600" baseline="50000" dirty="0">
              <a:solidFill>
                <a:srgbClr val="FFFF00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536C6F-D80C-4101-81C8-1AC99F2B787E}"/>
              </a:ext>
            </a:extLst>
          </p:cNvPr>
          <p:cNvSpPr txBox="1">
            <a:spLocks/>
          </p:cNvSpPr>
          <p:nvPr/>
        </p:nvSpPr>
        <p:spPr>
          <a:xfrm>
            <a:off x="3559628" y="5836614"/>
            <a:ext cx="8545285" cy="1021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>
                <a:latin typeface="Rockwell" panose="02060603020205020403" pitchFamily="18" charset="0"/>
              </a:rPr>
              <a:t>Direktotat</a:t>
            </a:r>
            <a:r>
              <a:rPr lang="en-US" dirty="0">
                <a:latin typeface="Rockwell" panose="02060603020205020403" pitchFamily="18" charset="0"/>
              </a:rPr>
              <a:t> BLU, BLUD, BUJA, BUMD, </a:t>
            </a:r>
            <a:r>
              <a:rPr lang="en-US" dirty="0" err="1">
                <a:latin typeface="Rockwell" panose="02060603020205020403" pitchFamily="18" charset="0"/>
              </a:rPr>
              <a:t>BUMDesa</a:t>
            </a:r>
            <a:endParaRPr lang="en-US" dirty="0">
              <a:latin typeface="Rockwell" panose="02060603020205020403" pitchFamily="18" charset="0"/>
            </a:endParaRPr>
          </a:p>
          <a:p>
            <a:pPr algn="r"/>
            <a:r>
              <a:rPr lang="en-US" dirty="0">
                <a:latin typeface="Rockwell" panose="02060603020205020403" pitchFamily="18" charset="0"/>
              </a:rPr>
              <a:t>09 </a:t>
            </a:r>
            <a:r>
              <a:rPr lang="en-US" dirty="0" err="1">
                <a:latin typeface="Rockwell" panose="02060603020205020403" pitchFamily="18" charset="0"/>
              </a:rPr>
              <a:t>Juni</a:t>
            </a:r>
            <a:r>
              <a:rPr lang="en-US" dirty="0">
                <a:latin typeface="Rockwell" panose="02060603020205020403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57771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E794-B47B-4E38-A531-FBC7FF61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172483"/>
            <a:ext cx="10515600" cy="1189718"/>
          </a:xfrm>
        </p:spPr>
        <p:txBody>
          <a:bodyPr>
            <a:normAutofit/>
          </a:bodyPr>
          <a:lstStyle/>
          <a:p>
            <a:r>
              <a:rPr lang="en-US" sz="3600" dirty="0"/>
              <a:t>Isi data </a:t>
            </a:r>
            <a:r>
              <a:rPr lang="en-US" sz="3600" dirty="0" err="1"/>
              <a:t>ringkasan</a:t>
            </a:r>
            <a:r>
              <a:rPr lang="en-US" sz="3600" dirty="0"/>
              <a:t> </a:t>
            </a:r>
            <a:r>
              <a:rPr lang="en-US" sz="3600" dirty="0" err="1"/>
              <a:t>keuangan</a:t>
            </a:r>
            <a:r>
              <a:rPr lang="en-US" sz="3600" dirty="0"/>
              <a:t> (</a:t>
            </a:r>
            <a:r>
              <a:rPr lang="en-US" sz="3600" dirty="0" err="1"/>
              <a:t>umumnya</a:t>
            </a:r>
            <a:r>
              <a:rPr lang="en-US" sz="3600" dirty="0"/>
              <a:t> 3 </a:t>
            </a:r>
            <a:r>
              <a:rPr lang="en-US" sz="3600" dirty="0" err="1"/>
              <a:t>tahun</a:t>
            </a:r>
            <a:r>
              <a:rPr lang="en-US" sz="3600" dirty="0"/>
              <a:t> </a:t>
            </a:r>
            <a:r>
              <a:rPr lang="en-US" sz="3600" dirty="0" err="1"/>
              <a:t>terakhir</a:t>
            </a:r>
            <a:r>
              <a:rPr lang="en-US" sz="3600" dirty="0"/>
              <a:t>)</a:t>
            </a:r>
            <a:endParaRPr lang="en-ID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5910942" cy="13255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Keuangan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3D65C5-19AA-439F-A110-F7DA3D51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2643414"/>
            <a:ext cx="11179628" cy="37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7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E794-B47B-4E38-A531-FBC7FF61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Isi </a:t>
            </a:r>
            <a:r>
              <a:rPr lang="en-US" sz="3600" dirty="0" err="1"/>
              <a:t>pemenuhan</a:t>
            </a:r>
            <a:r>
              <a:rPr lang="en-US" sz="3600" dirty="0"/>
              <a:t> sub-parameter (</a:t>
            </a:r>
            <a:r>
              <a:rPr lang="en-US" sz="3600" dirty="0" err="1"/>
              <a:t>uraian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reviu</a:t>
            </a:r>
            <a:r>
              <a:rPr lang="en-US" sz="3600" dirty="0"/>
              <a:t> </a:t>
            </a:r>
            <a:r>
              <a:rPr lang="en-US" sz="3600" dirty="0" err="1"/>
              <a:t>dokumen</a:t>
            </a:r>
            <a:r>
              <a:rPr lang="en-US" sz="3600" dirty="0"/>
              <a:t>, </a:t>
            </a:r>
            <a:r>
              <a:rPr lang="en-US" sz="3600" dirty="0" err="1"/>
              <a:t>pengamatan</a:t>
            </a:r>
            <a:r>
              <a:rPr lang="en-US" sz="3600" dirty="0"/>
              <a:t>, </a:t>
            </a:r>
            <a:r>
              <a:rPr lang="en-US" sz="3600" dirty="0" err="1"/>
              <a:t>wawancara</a:t>
            </a:r>
            <a:r>
              <a:rPr lang="en-US" sz="3600" dirty="0"/>
              <a:t>)</a:t>
            </a:r>
          </a:p>
          <a:p>
            <a:r>
              <a:rPr lang="en-US" sz="3600" dirty="0"/>
              <a:t> Isi </a:t>
            </a:r>
            <a:r>
              <a:rPr lang="en-US" sz="3600" dirty="0" err="1"/>
              <a:t>penilaian</a:t>
            </a:r>
            <a:r>
              <a:rPr lang="en-US" sz="3600" dirty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</a:t>
            </a:r>
            <a:r>
              <a:rPr lang="en-US" sz="3600" dirty="0" err="1"/>
              <a:t>pemenuhan</a:t>
            </a:r>
            <a:r>
              <a:rPr lang="en-US" sz="3600" dirty="0"/>
              <a:t> </a:t>
            </a:r>
            <a:r>
              <a:rPr lang="en-US" sz="3600" dirty="0" err="1"/>
              <a:t>tsb</a:t>
            </a:r>
            <a:r>
              <a:rPr lang="en-US" sz="3600" dirty="0"/>
              <a:t> (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terbuka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0 </a:t>
            </a:r>
            <a:r>
              <a:rPr lang="en-US" sz="3600" dirty="0" err="1"/>
              <a:t>s.d</a:t>
            </a:r>
            <a:r>
              <a:rPr lang="en-US" sz="3600" dirty="0"/>
              <a:t> 1 </a:t>
            </a:r>
            <a:r>
              <a:rPr lang="en-US" sz="3600" dirty="0" err="1"/>
              <a:t>dengan</a:t>
            </a:r>
            <a:r>
              <a:rPr lang="en-US" sz="3600" dirty="0"/>
              <a:t> 4 digit di </a:t>
            </a:r>
            <a:r>
              <a:rPr lang="en-US" sz="3600" dirty="0" err="1"/>
              <a:t>belakang</a:t>
            </a:r>
            <a:r>
              <a:rPr lang="en-US" sz="3600" dirty="0"/>
              <a:t> </a:t>
            </a:r>
            <a:r>
              <a:rPr lang="en-US" sz="3600" dirty="0" err="1"/>
              <a:t>koma</a:t>
            </a:r>
            <a:r>
              <a:rPr lang="en-US" sz="3600" dirty="0"/>
              <a:t>)</a:t>
            </a:r>
          </a:p>
          <a:p>
            <a:r>
              <a:rPr lang="en-US" sz="3600" dirty="0"/>
              <a:t> Fitur upload </a:t>
            </a:r>
            <a:r>
              <a:rPr lang="en-US" sz="3600" dirty="0" err="1"/>
              <a:t>kertas</a:t>
            </a:r>
            <a:r>
              <a:rPr lang="en-US" sz="3600" dirty="0"/>
              <a:t> </a:t>
            </a:r>
            <a:r>
              <a:rPr lang="en-US" sz="3600" dirty="0" err="1"/>
              <a:t>kerja</a:t>
            </a:r>
            <a:r>
              <a:rPr lang="en-US" sz="3600" dirty="0"/>
              <a:t> / </a:t>
            </a:r>
            <a:r>
              <a:rPr lang="en-US" sz="3600" dirty="0" err="1"/>
              <a:t>dokumen</a:t>
            </a:r>
            <a:r>
              <a:rPr lang="en-US" sz="3600" dirty="0"/>
              <a:t> </a:t>
            </a:r>
            <a:r>
              <a:rPr lang="en-US" sz="3600" dirty="0" err="1"/>
              <a:t>pendukung</a:t>
            </a:r>
            <a:r>
              <a:rPr lang="en-US" sz="3600" dirty="0"/>
              <a:t> </a:t>
            </a:r>
            <a:r>
              <a:rPr lang="en-US" sz="3600" dirty="0" err="1"/>
              <a:t>belum</a:t>
            </a:r>
            <a:r>
              <a:rPr lang="en-US" sz="3600" dirty="0"/>
              <a:t> </a:t>
            </a:r>
            <a:r>
              <a:rPr lang="en-US" sz="3600" dirty="0" err="1"/>
              <a:t>tersedia</a:t>
            </a:r>
            <a:endParaRPr lang="en-ID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8501742" cy="1325563"/>
          </a:xfrm>
        </p:spPr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: </a:t>
            </a:r>
            <a:r>
              <a:rPr lang="en-US" dirty="0" err="1"/>
              <a:t>Pemenuhan</a:t>
            </a:r>
            <a:r>
              <a:rPr lang="en-US" dirty="0"/>
              <a:t> Parameter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425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8501742" cy="1325563"/>
          </a:xfrm>
        </p:spPr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: </a:t>
            </a:r>
            <a:r>
              <a:rPr lang="en-US" dirty="0" err="1"/>
              <a:t>Pemenuhan</a:t>
            </a:r>
            <a:r>
              <a:rPr lang="en-US" dirty="0"/>
              <a:t> Parameter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FD76D0-88AE-422D-89AB-7C2A1924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924FAC-25BB-4888-A20B-514C08EA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1144588"/>
            <a:ext cx="11070771" cy="367693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C1FF61C-2F45-4C83-921B-741F5633411E}"/>
              </a:ext>
            </a:extLst>
          </p:cNvPr>
          <p:cNvSpPr/>
          <p:nvPr/>
        </p:nvSpPr>
        <p:spPr>
          <a:xfrm>
            <a:off x="9840684" y="2612570"/>
            <a:ext cx="620485" cy="62048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B293E9-8A73-4458-9CF0-DB7F2C38C19C}"/>
              </a:ext>
            </a:extLst>
          </p:cNvPr>
          <p:cNvCxnSpPr>
            <a:stCxn id="10" idx="3"/>
          </p:cNvCxnSpPr>
          <p:nvPr/>
        </p:nvCxnSpPr>
        <p:spPr>
          <a:xfrm flipH="1">
            <a:off x="7717971" y="3142187"/>
            <a:ext cx="2213581" cy="238733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9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8501742" cy="1325563"/>
          </a:xfrm>
        </p:spPr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: </a:t>
            </a:r>
            <a:r>
              <a:rPr lang="en-US" dirty="0" err="1"/>
              <a:t>Pemenuhan</a:t>
            </a:r>
            <a:r>
              <a:rPr lang="en-US" dirty="0"/>
              <a:t> Parameter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FD76D0-88AE-422D-89AB-7C2A1924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4060E-E316-4864-9E1C-E2B93CB9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7" y="1144587"/>
            <a:ext cx="10968954" cy="492964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438A181-DE86-4A2C-A62A-9FC685ABA319}"/>
              </a:ext>
            </a:extLst>
          </p:cNvPr>
          <p:cNvSpPr/>
          <p:nvPr/>
        </p:nvSpPr>
        <p:spPr>
          <a:xfrm>
            <a:off x="210676" y="3429000"/>
            <a:ext cx="1001485" cy="100148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407CE9-D80E-476B-96DB-B156A5318DDD}"/>
              </a:ext>
            </a:extLst>
          </p:cNvPr>
          <p:cNvSpPr/>
          <p:nvPr/>
        </p:nvSpPr>
        <p:spPr>
          <a:xfrm>
            <a:off x="174171" y="4637314"/>
            <a:ext cx="4201886" cy="107609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30F9BB-4B00-4760-AA98-F5D53982CB17}"/>
              </a:ext>
            </a:extLst>
          </p:cNvPr>
          <p:cNvSpPr/>
          <p:nvPr/>
        </p:nvSpPr>
        <p:spPr>
          <a:xfrm>
            <a:off x="4898570" y="5539979"/>
            <a:ext cx="2195067" cy="65166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99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8501742" cy="1325563"/>
          </a:xfrm>
        </p:spPr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: </a:t>
            </a:r>
            <a:r>
              <a:rPr lang="en-US" dirty="0" err="1"/>
              <a:t>Pemenuhan</a:t>
            </a:r>
            <a:r>
              <a:rPr lang="en-US" dirty="0"/>
              <a:t> Parameter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FD76D0-88AE-422D-89AB-7C2A1924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924FAC-25BB-4888-A20B-514C08EA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1144588"/>
            <a:ext cx="11070771" cy="3676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3EEFC8-D1EB-4B7F-BF87-196D84FD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4914" y="3151907"/>
            <a:ext cx="12192000" cy="404661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BBE9557-B401-42ED-BA6C-9CAD533550CE}"/>
              </a:ext>
            </a:extLst>
          </p:cNvPr>
          <p:cNvSpPr/>
          <p:nvPr/>
        </p:nvSpPr>
        <p:spPr>
          <a:xfrm>
            <a:off x="8542811" y="2470151"/>
            <a:ext cx="810492" cy="8104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C10470-67E4-4C57-BFBA-2DAF7D8E00E0}"/>
              </a:ext>
            </a:extLst>
          </p:cNvPr>
          <p:cNvSpPr/>
          <p:nvPr/>
        </p:nvSpPr>
        <p:spPr>
          <a:xfrm>
            <a:off x="8227125" y="4586537"/>
            <a:ext cx="810492" cy="8104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5256A0-F4C3-4E49-8555-CE3CC3CE1223}"/>
              </a:ext>
            </a:extLst>
          </p:cNvPr>
          <p:cNvSpPr/>
          <p:nvPr/>
        </p:nvSpPr>
        <p:spPr>
          <a:xfrm>
            <a:off x="3143497" y="3461657"/>
            <a:ext cx="810492" cy="8104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C8636-095E-4D40-BAAD-062B0B82ABC0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8632371" y="3280643"/>
            <a:ext cx="315686" cy="130589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74E774-451B-46E7-8B4A-50117F54C66C}"/>
              </a:ext>
            </a:extLst>
          </p:cNvPr>
          <p:cNvCxnSpPr>
            <a:cxnSpLocks/>
            <a:stCxn id="10" idx="3"/>
            <a:endCxn id="12" idx="6"/>
          </p:cNvCxnSpPr>
          <p:nvPr/>
        </p:nvCxnSpPr>
        <p:spPr>
          <a:xfrm flipH="1">
            <a:off x="3953989" y="3161949"/>
            <a:ext cx="4707516" cy="70495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1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E794-B47B-4E38-A531-FBC7FF61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 dan.bpkp.go.id/</a:t>
            </a:r>
            <a:r>
              <a:rPr lang="en-US" sz="5400" dirty="0" err="1"/>
              <a:t>pandan_gcg</a:t>
            </a:r>
            <a:r>
              <a:rPr lang="en-US" sz="5400" dirty="0"/>
              <a:t>/public</a:t>
            </a:r>
            <a:endParaRPr lang="en-ID" sz="5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4539343" cy="1325563"/>
          </a:xfrm>
        </p:spPr>
        <p:txBody>
          <a:bodyPr/>
          <a:lstStyle/>
          <a:p>
            <a:r>
              <a:rPr lang="en-US" dirty="0" err="1"/>
              <a:t>Akses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427C4-7E61-47F1-9943-50E8C768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44" y="3442380"/>
            <a:ext cx="8395911" cy="17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E794-B47B-4E38-A531-FBC7FF61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58" y="578304"/>
            <a:ext cx="6520541" cy="1494518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 Username: </a:t>
            </a:r>
            <a:r>
              <a:rPr lang="en-US" sz="3600" dirty="0">
                <a:hlinkClick r:id="rId3"/>
              </a:rPr>
              <a:t>PW11@bpkp.go.id</a:t>
            </a:r>
            <a:endParaRPr lang="en-US" sz="3600" dirty="0"/>
          </a:p>
          <a:p>
            <a:pPr algn="r"/>
            <a:r>
              <a:rPr lang="en-US" sz="3600" dirty="0"/>
              <a:t> Password: password</a:t>
            </a:r>
            <a:endParaRPr lang="en-ID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4539343" cy="1325563"/>
          </a:xfrm>
        </p:spPr>
        <p:txBody>
          <a:bodyPr/>
          <a:lstStyle/>
          <a:p>
            <a:r>
              <a:rPr lang="en-US" dirty="0"/>
              <a:t>Login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80E025-222C-465F-BB53-2FD2BE300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5" y="1816615"/>
            <a:ext cx="10165961" cy="4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7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E794-B47B-4E38-A531-FBC7FF61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1" y="1063625"/>
            <a:ext cx="10515600" cy="1886404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</a:t>
            </a:r>
            <a:r>
              <a:rPr lang="en-US" sz="3600" dirty="0" err="1"/>
              <a:t>Jumlah</a:t>
            </a:r>
            <a:r>
              <a:rPr lang="en-US" sz="3600" dirty="0"/>
              <a:t> BUMD pada wilayah </a:t>
            </a:r>
            <a:r>
              <a:rPr lang="en-US" sz="3600" dirty="0" err="1"/>
              <a:t>kerja</a:t>
            </a:r>
            <a:endParaRPr lang="en-US" sz="3600" dirty="0"/>
          </a:p>
          <a:p>
            <a:r>
              <a:rPr lang="en-US" sz="3600" dirty="0"/>
              <a:t> Nilai </a:t>
            </a:r>
            <a:r>
              <a:rPr lang="en-US" sz="3600" dirty="0" err="1"/>
              <a:t>evaluasi</a:t>
            </a:r>
            <a:r>
              <a:rPr lang="en-US" sz="3600" dirty="0"/>
              <a:t> GCG BUMD yang </a:t>
            </a:r>
            <a:r>
              <a:rPr lang="en-US" sz="3600" dirty="0" err="1"/>
              <a:t>pernah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(data </a:t>
            </a:r>
            <a:r>
              <a:rPr lang="en-US" sz="3600" dirty="0" err="1"/>
              <a:t>diambil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SIMA KLDBU)</a:t>
            </a:r>
            <a:endParaRPr lang="en-ID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4539343" cy="1325563"/>
          </a:xfrm>
        </p:spPr>
        <p:txBody>
          <a:bodyPr/>
          <a:lstStyle/>
          <a:p>
            <a:r>
              <a:rPr lang="en-US" dirty="0"/>
              <a:t>Dashboard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9C48F-1A34-453A-8C2D-5538307E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64" y="2830386"/>
            <a:ext cx="7977007" cy="38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5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E794-B47B-4E38-A531-FBC7FF61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172482"/>
            <a:ext cx="10515600" cy="2528661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err="1"/>
              <a:t>Pilih</a:t>
            </a:r>
            <a:r>
              <a:rPr lang="en-US" sz="3600" dirty="0"/>
              <a:t> BUMD yang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dievaluasi</a:t>
            </a:r>
            <a:endParaRPr lang="en-US" sz="3600" dirty="0"/>
          </a:p>
          <a:p>
            <a:r>
              <a:rPr lang="en-US" sz="3600" dirty="0"/>
              <a:t> Isi data </a:t>
            </a:r>
            <a:r>
              <a:rPr lang="en-US" sz="3600" dirty="0" err="1"/>
              <a:t>pengelola</a:t>
            </a:r>
            <a:r>
              <a:rPr lang="en-US" sz="3600" dirty="0"/>
              <a:t> badan </a:t>
            </a:r>
            <a:r>
              <a:rPr lang="en-US" sz="3600" dirty="0" err="1"/>
              <a:t>usaha</a:t>
            </a:r>
            <a:r>
              <a:rPr lang="en-US" sz="3600" dirty="0"/>
              <a:t> (</a:t>
            </a:r>
            <a:r>
              <a:rPr lang="en-US" sz="3600" dirty="0" err="1"/>
              <a:t>direksi</a:t>
            </a:r>
            <a:r>
              <a:rPr lang="en-US" sz="3600" dirty="0"/>
              <a:t> dan </a:t>
            </a:r>
            <a:r>
              <a:rPr lang="en-US" sz="3600" dirty="0" err="1"/>
              <a:t>komisaris</a:t>
            </a:r>
            <a:r>
              <a:rPr lang="en-US" sz="3600" dirty="0"/>
              <a:t>)</a:t>
            </a:r>
          </a:p>
          <a:p>
            <a:r>
              <a:rPr lang="en-US" sz="3600" dirty="0"/>
              <a:t> Isi data </a:t>
            </a:r>
            <a:r>
              <a:rPr lang="en-US" sz="3600" dirty="0" err="1"/>
              <a:t>ringkasan</a:t>
            </a:r>
            <a:r>
              <a:rPr lang="en-US" sz="3600" dirty="0"/>
              <a:t> </a:t>
            </a:r>
            <a:r>
              <a:rPr lang="en-US" sz="3600" dirty="0" err="1"/>
              <a:t>keuangan</a:t>
            </a:r>
            <a:r>
              <a:rPr lang="en-US" sz="3600" dirty="0"/>
              <a:t> (</a:t>
            </a:r>
            <a:r>
              <a:rPr lang="en-US" sz="3600" dirty="0" err="1"/>
              <a:t>umumnya</a:t>
            </a:r>
            <a:r>
              <a:rPr lang="en-US" sz="3600" dirty="0"/>
              <a:t> 3 </a:t>
            </a:r>
            <a:r>
              <a:rPr lang="en-US" sz="3600" dirty="0" err="1"/>
              <a:t>tahun</a:t>
            </a:r>
            <a:r>
              <a:rPr lang="en-US" sz="3600" dirty="0"/>
              <a:t> </a:t>
            </a:r>
            <a:r>
              <a:rPr lang="en-US" sz="3600" dirty="0" err="1"/>
              <a:t>terakhir</a:t>
            </a:r>
            <a:r>
              <a:rPr lang="en-US" sz="3600" dirty="0"/>
              <a:t>)</a:t>
            </a:r>
            <a:endParaRPr lang="en-ID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5910942" cy="13255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Evaluasi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D5DA4-CE0D-4774-A961-F38D31B1E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32" y="2993291"/>
            <a:ext cx="6675382" cy="37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7576456" cy="1325563"/>
          </a:xfrm>
        </p:spPr>
        <p:txBody>
          <a:bodyPr/>
          <a:lstStyle/>
          <a:p>
            <a:r>
              <a:rPr lang="en-US" dirty="0"/>
              <a:t>Data BUMD yang di-</a:t>
            </a:r>
            <a:r>
              <a:rPr lang="en-US" dirty="0" err="1"/>
              <a:t>evaluasi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F82F01-BFDB-45BF-B628-8A04958B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76" y="1192578"/>
            <a:ext cx="20883325" cy="52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76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7576456" cy="1325563"/>
          </a:xfrm>
        </p:spPr>
        <p:txBody>
          <a:bodyPr/>
          <a:lstStyle/>
          <a:p>
            <a:r>
              <a:rPr lang="en-US" dirty="0"/>
              <a:t>Data BUMD yang di-</a:t>
            </a:r>
            <a:r>
              <a:rPr lang="en-US" dirty="0" err="1"/>
              <a:t>evaluasi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F82F01-BFDB-45BF-B628-8A04958B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96810" y="1325563"/>
            <a:ext cx="20883325" cy="52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8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7576456" cy="1325563"/>
          </a:xfrm>
        </p:spPr>
        <p:txBody>
          <a:bodyPr/>
          <a:lstStyle/>
          <a:p>
            <a:r>
              <a:rPr lang="en-US" dirty="0"/>
              <a:t>Data BUMD yang di-</a:t>
            </a:r>
            <a:r>
              <a:rPr lang="en-US" dirty="0" err="1"/>
              <a:t>evaluasi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8EBFB-9670-4E3B-A030-C36A02E0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7" y="1503871"/>
            <a:ext cx="10949772" cy="24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AA558AA-79EE-48B7-8685-0AE02C1A7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r="4321"/>
          <a:stretch/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AB259-373B-40A0-A919-B63C579AE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7BDFE-331F-4C6A-9F14-0FE11585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7576456" cy="13255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Pengelola</a:t>
            </a:r>
            <a:r>
              <a:rPr lang="en-US" dirty="0"/>
              <a:t> BUMD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24FFB-B8DC-45DD-9C60-B458AB88C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1442600"/>
            <a:ext cx="10994572" cy="31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190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Office Theme</vt:lpstr>
      <vt:lpstr>GCG BUMD online</vt:lpstr>
      <vt:lpstr>Akses</vt:lpstr>
      <vt:lpstr>Login</vt:lpstr>
      <vt:lpstr>Dashboard</vt:lpstr>
      <vt:lpstr>Data Evaluasi</vt:lpstr>
      <vt:lpstr>Data BUMD yang di-evaluasi</vt:lpstr>
      <vt:lpstr>Data BUMD yang di-evaluasi</vt:lpstr>
      <vt:lpstr>Data BUMD yang di-evaluasi</vt:lpstr>
      <vt:lpstr>Data Pengelola BUMD</vt:lpstr>
      <vt:lpstr>Data Keuangan</vt:lpstr>
      <vt:lpstr>Evaluasi: Pemenuhan Parameter</vt:lpstr>
      <vt:lpstr>Evaluasi: Pemenuhan Parameter</vt:lpstr>
      <vt:lpstr>Evaluasi: Pemenuhan Parameter</vt:lpstr>
      <vt:lpstr>Evaluasi: Pemenuhan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Evaluasi GCG BUMD</dc:title>
  <dc:creator>BPKP24</dc:creator>
  <cp:lastModifiedBy>BPKP24</cp:lastModifiedBy>
  <cp:revision>12</cp:revision>
  <dcterms:created xsi:type="dcterms:W3CDTF">2021-06-05T03:12:19Z</dcterms:created>
  <dcterms:modified xsi:type="dcterms:W3CDTF">2021-06-05T04:42:24Z</dcterms:modified>
</cp:coreProperties>
</file>