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09B59D-CF42-48C3-922F-6C48D6843C7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141457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B59D-CF42-48C3-922F-6C48D6843C7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386517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B59D-CF42-48C3-922F-6C48D6843C7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349EF8-46C3-47B5-BBFA-754B9EC70D2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745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09B59D-CF42-48C3-922F-6C48D6843C7D}"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3261193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09B59D-CF42-48C3-922F-6C48D6843C7D}"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349EF8-46C3-47B5-BBFA-754B9EC70D2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761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09B59D-CF42-48C3-922F-6C48D6843C7D}"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1175938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9B59D-CF42-48C3-922F-6C48D6843C7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13179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9B59D-CF42-48C3-922F-6C48D6843C7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186404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9B59D-CF42-48C3-922F-6C48D6843C7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254142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B59D-CF42-48C3-922F-6C48D6843C7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49484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09B59D-CF42-48C3-922F-6C48D6843C7D}"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425743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09B59D-CF42-48C3-922F-6C48D6843C7D}" type="datetimeFigureOut">
              <a:rPr lang="en-US" smtClean="0"/>
              <a:t>3/27/2021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325072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09B59D-CF42-48C3-922F-6C48D6843C7D}" type="datetimeFigureOut">
              <a:rPr lang="en-US" smtClean="0"/>
              <a:t>3/27/2021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88268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9B59D-CF42-48C3-922F-6C48D6843C7D}" type="datetimeFigureOut">
              <a:rPr lang="en-US" smtClean="0"/>
              <a:t>3/27/2021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188641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9B59D-CF42-48C3-922F-6C48D6843C7D}"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191945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9B59D-CF42-48C3-922F-6C48D6843C7D}"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349EF8-46C3-47B5-BBFA-754B9EC70D2E}" type="slidenum">
              <a:rPr lang="en-US" smtClean="0"/>
              <a:t>‹#›</a:t>
            </a:fld>
            <a:endParaRPr lang="en-US"/>
          </a:p>
        </p:txBody>
      </p:sp>
    </p:spTree>
    <p:extLst>
      <p:ext uri="{BB962C8B-B14F-4D97-AF65-F5344CB8AC3E}">
        <p14:creationId xmlns:p14="http://schemas.microsoft.com/office/powerpoint/2010/main" val="124361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09B59D-CF42-48C3-922F-6C48D6843C7D}" type="datetimeFigureOut">
              <a:rPr lang="en-US" smtClean="0"/>
              <a:t>3/27/2021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349EF8-46C3-47B5-BBFA-754B9EC70D2E}" type="slidenum">
              <a:rPr lang="en-US" smtClean="0"/>
              <a:t>‹#›</a:t>
            </a:fld>
            <a:endParaRPr lang="en-US"/>
          </a:p>
        </p:txBody>
      </p:sp>
    </p:spTree>
    <p:extLst>
      <p:ext uri="{BB962C8B-B14F-4D97-AF65-F5344CB8AC3E}">
        <p14:creationId xmlns:p14="http://schemas.microsoft.com/office/powerpoint/2010/main" val="2395515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3821D6-A947-4F06-8997-089BFE867267}"/>
              </a:ext>
            </a:extLst>
          </p:cNvPr>
          <p:cNvPicPr>
            <a:picLocks noChangeAspect="1"/>
          </p:cNvPicPr>
          <p:nvPr/>
        </p:nvPicPr>
        <p:blipFill rotWithShape="1">
          <a:blip r:embed="rId2">
            <a:duotone>
              <a:schemeClr val="bg2">
                <a:shade val="45000"/>
                <a:satMod val="135000"/>
              </a:schemeClr>
              <a:prstClr val="white"/>
            </a:duotone>
            <a:alphaModFix amt="40000"/>
          </a:blip>
          <a:srcRect t="25593" b="18157"/>
          <a:stretch/>
        </p:blipFill>
        <p:spPr>
          <a:xfrm>
            <a:off x="20" y="10"/>
            <a:ext cx="12191980" cy="6857990"/>
          </a:xfrm>
          <a:prstGeom prst="rect">
            <a:avLst/>
          </a:prstGeom>
        </p:spPr>
      </p:pic>
      <p:sp>
        <p:nvSpPr>
          <p:cNvPr id="2" name="Title 1">
            <a:extLst>
              <a:ext uri="{FF2B5EF4-FFF2-40B4-BE49-F238E27FC236}">
                <a16:creationId xmlns:a16="http://schemas.microsoft.com/office/drawing/2014/main" id="{CC0BA355-4EC5-45EA-BE12-7935AA08B494}"/>
              </a:ext>
            </a:extLst>
          </p:cNvPr>
          <p:cNvSpPr>
            <a:spLocks noGrp="1"/>
          </p:cNvSpPr>
          <p:nvPr>
            <p:ph type="ctrTitle"/>
          </p:nvPr>
        </p:nvSpPr>
        <p:spPr>
          <a:xfrm>
            <a:off x="2589213" y="2514600"/>
            <a:ext cx="8915399" cy="2262781"/>
          </a:xfrm>
        </p:spPr>
        <p:txBody>
          <a:bodyPr>
            <a:normAutofit/>
          </a:bodyPr>
          <a:lstStyle/>
          <a:p>
            <a:pPr>
              <a:lnSpc>
                <a:spcPct val="90000"/>
              </a:lnSpc>
            </a:pPr>
            <a:r>
              <a:rPr lang="en-GB" sz="3800"/>
              <a:t>An intercomparison of two cities: Toronto, Canada and London, United Kingdom</a:t>
            </a:r>
            <a:br>
              <a:rPr lang="en-US" sz="3800"/>
            </a:br>
            <a:endParaRPr lang="en-US" sz="3800"/>
          </a:p>
        </p:txBody>
      </p:sp>
      <p:sp>
        <p:nvSpPr>
          <p:cNvPr id="3" name="Subtitle 2">
            <a:extLst>
              <a:ext uri="{FF2B5EF4-FFF2-40B4-BE49-F238E27FC236}">
                <a16:creationId xmlns:a16="http://schemas.microsoft.com/office/drawing/2014/main" id="{F8C00150-DA81-44C7-BDD1-4FE81AA7AA65}"/>
              </a:ext>
            </a:extLst>
          </p:cNvPr>
          <p:cNvSpPr>
            <a:spLocks noGrp="1"/>
          </p:cNvSpPr>
          <p:nvPr>
            <p:ph type="subTitle" idx="1"/>
          </p:nvPr>
        </p:nvSpPr>
        <p:spPr>
          <a:xfrm>
            <a:off x="2589213" y="4777379"/>
            <a:ext cx="8915399" cy="1126283"/>
          </a:xfrm>
        </p:spPr>
        <p:txBody>
          <a:bodyPr>
            <a:normAutofit/>
          </a:bodyPr>
          <a:lstStyle/>
          <a:p>
            <a:r>
              <a:rPr lang="en-GB" dirty="0"/>
              <a:t>Benjamin Allen</a:t>
            </a:r>
            <a:endParaRPr lang="en-US" dirty="0"/>
          </a:p>
          <a:p>
            <a:r>
              <a:rPr lang="en-GB" dirty="0"/>
              <a:t>March 27, 2021</a:t>
            </a:r>
            <a:endParaRPr lang="en-US" dirty="0"/>
          </a:p>
          <a:p>
            <a:endParaRPr lang="en-US"/>
          </a:p>
        </p:txBody>
      </p:sp>
      <p:grpSp>
        <p:nvGrpSpPr>
          <p:cNvPr id="12" name="Group 11">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6"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7"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8"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9"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0"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2"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3"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4"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6" name="Rectangle 25">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99324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1B5D-FAEF-40FF-A235-253D85AD25B7}"/>
              </a:ext>
            </a:extLst>
          </p:cNvPr>
          <p:cNvSpPr>
            <a:spLocks noGrp="1"/>
          </p:cNvSpPr>
          <p:nvPr>
            <p:ph type="title"/>
          </p:nvPr>
        </p:nvSpPr>
        <p:spPr>
          <a:xfrm>
            <a:off x="2592925" y="624110"/>
            <a:ext cx="8911687" cy="878119"/>
          </a:xfrm>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DAED52C1-B064-4041-8589-EA26AB8F2F5C}"/>
              </a:ext>
            </a:extLst>
          </p:cNvPr>
          <p:cNvSpPr>
            <a:spLocks noGrp="1"/>
          </p:cNvSpPr>
          <p:nvPr>
            <p:ph idx="1"/>
          </p:nvPr>
        </p:nvSpPr>
        <p:spPr/>
        <p:txBody>
          <a:bodyPr/>
          <a:lstStyle/>
          <a:p>
            <a:r>
              <a:rPr lang="en-GB" dirty="0"/>
              <a:t>“To what extent are the cities of Toronto and London similar to each other?” is the proposed question for the Data Science Capstone project</a:t>
            </a:r>
          </a:p>
          <a:p>
            <a:r>
              <a:rPr lang="en-GB" dirty="0"/>
              <a:t>Whilst both cities may be classed as capital cities, the difference in history and continental divide could present stark differences in composition with respect to small businesses, and the presence of large international corporations</a:t>
            </a:r>
          </a:p>
          <a:p>
            <a:r>
              <a:rPr lang="en-GB" dirty="0"/>
              <a:t>Furthermore, due to the difference in geographic make-up with respect to street layout, it would be interesting to see whether there are significant differences in this area.</a:t>
            </a:r>
            <a:endParaRPr lang="en-US" dirty="0"/>
          </a:p>
          <a:p>
            <a:r>
              <a:rPr lang="en-GB" dirty="0"/>
              <a:t>Therefore, I propose to leverage Foursquare data to map and intercompare the composition of both respective cities in terms of business type. </a:t>
            </a:r>
            <a:endParaRPr lang="en-US" dirty="0"/>
          </a:p>
          <a:p>
            <a:endParaRPr lang="en-US" dirty="0"/>
          </a:p>
        </p:txBody>
      </p:sp>
    </p:spTree>
    <p:extLst>
      <p:ext uri="{BB962C8B-B14F-4D97-AF65-F5344CB8AC3E}">
        <p14:creationId xmlns:p14="http://schemas.microsoft.com/office/powerpoint/2010/main" val="385793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C182-2A6E-4674-839E-F591B3C449DA}"/>
              </a:ext>
            </a:extLst>
          </p:cNvPr>
          <p:cNvSpPr>
            <a:spLocks noGrp="1"/>
          </p:cNvSpPr>
          <p:nvPr>
            <p:ph type="title"/>
          </p:nvPr>
        </p:nvSpPr>
        <p:spPr/>
        <p:txBody>
          <a:bodyPr/>
          <a:lstStyle/>
          <a:p>
            <a:r>
              <a:rPr lang="en-GB" dirty="0"/>
              <a:t>Data</a:t>
            </a:r>
            <a:endParaRPr lang="en-US" dirty="0"/>
          </a:p>
        </p:txBody>
      </p:sp>
      <p:sp>
        <p:nvSpPr>
          <p:cNvPr id="3" name="Content Placeholder 2">
            <a:extLst>
              <a:ext uri="{FF2B5EF4-FFF2-40B4-BE49-F238E27FC236}">
                <a16:creationId xmlns:a16="http://schemas.microsoft.com/office/drawing/2014/main" id="{C40B242F-FC51-48C4-82A2-3CBB9B67DF45}"/>
              </a:ext>
            </a:extLst>
          </p:cNvPr>
          <p:cNvSpPr>
            <a:spLocks noGrp="1"/>
          </p:cNvSpPr>
          <p:nvPr>
            <p:ph idx="1"/>
          </p:nvPr>
        </p:nvSpPr>
        <p:spPr/>
        <p:txBody>
          <a:bodyPr/>
          <a:lstStyle/>
          <a:p>
            <a:r>
              <a:rPr lang="en-GB" dirty="0"/>
              <a:t>It was my intent to scrape the postcode locations from the respective cities Wikipedia entry </a:t>
            </a:r>
          </a:p>
          <a:p>
            <a:r>
              <a:rPr lang="en-GB" dirty="0"/>
              <a:t>With regards to co-ordinate data for the post-codes, for Toronto, the co-ordinate data was obtained from the Google Maps Geocoding API</a:t>
            </a:r>
          </a:p>
          <a:p>
            <a:r>
              <a:rPr lang="en-GB" dirty="0"/>
              <a:t>However, for our London dataset, conveniently; British Ordnance-Survey (OSBNG) National grid co-ordinates were provided for each borough.</a:t>
            </a:r>
          </a:p>
          <a:p>
            <a:r>
              <a:rPr lang="en-GB" dirty="0"/>
              <a:t>Once processed and wrangled, I intend to cross-reference the locations of businesses in both cities with Foursquare data. Lastly, I will then cluster the results in order to determine composition.</a:t>
            </a:r>
            <a:endParaRPr lang="en-US" dirty="0"/>
          </a:p>
          <a:p>
            <a:endParaRPr lang="en-US" dirty="0"/>
          </a:p>
        </p:txBody>
      </p:sp>
    </p:spTree>
    <p:extLst>
      <p:ext uri="{BB962C8B-B14F-4D97-AF65-F5344CB8AC3E}">
        <p14:creationId xmlns:p14="http://schemas.microsoft.com/office/powerpoint/2010/main" val="309804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C6-8425-467C-BCFA-311BF5675FB1}"/>
              </a:ext>
            </a:extLst>
          </p:cNvPr>
          <p:cNvSpPr>
            <a:spLocks noGrp="1"/>
          </p:cNvSpPr>
          <p:nvPr>
            <p:ph type="title"/>
          </p:nvPr>
        </p:nvSpPr>
        <p:spPr/>
        <p:txBody>
          <a:bodyPr/>
          <a:lstStyle/>
          <a:p>
            <a:r>
              <a:rPr lang="en-GB" dirty="0"/>
              <a:t>Methodology</a:t>
            </a:r>
            <a:endParaRPr lang="en-US" dirty="0"/>
          </a:p>
        </p:txBody>
      </p:sp>
      <p:sp>
        <p:nvSpPr>
          <p:cNvPr id="3" name="Content Placeholder 2">
            <a:extLst>
              <a:ext uri="{FF2B5EF4-FFF2-40B4-BE49-F238E27FC236}">
                <a16:creationId xmlns:a16="http://schemas.microsoft.com/office/drawing/2014/main" id="{819C5F69-FE33-419B-805F-69BF48212B93}"/>
              </a:ext>
            </a:extLst>
          </p:cNvPr>
          <p:cNvSpPr>
            <a:spLocks noGrp="1"/>
          </p:cNvSpPr>
          <p:nvPr>
            <p:ph idx="1"/>
          </p:nvPr>
        </p:nvSpPr>
        <p:spPr/>
        <p:txBody>
          <a:bodyPr/>
          <a:lstStyle/>
          <a:p>
            <a:r>
              <a:rPr lang="en-GB" dirty="0"/>
              <a:t>We will be creating our model utilizing the Python programming language</a:t>
            </a:r>
          </a:p>
          <a:p>
            <a:r>
              <a:rPr lang="en-GB" dirty="0"/>
              <a:t>I. Pandas: To collect and manipulate data in JSON and </a:t>
            </a:r>
            <a:r>
              <a:rPr lang="en-GB" dirty="0" err="1"/>
              <a:t>HTMl</a:t>
            </a:r>
            <a:r>
              <a:rPr lang="en-GB" dirty="0"/>
              <a:t> and then data analysis</a:t>
            </a:r>
            <a:br>
              <a:rPr lang="en-GB" dirty="0"/>
            </a:br>
            <a:r>
              <a:rPr lang="en-GB" dirty="0"/>
              <a:t>II. Requests: Handling http requests</a:t>
            </a:r>
            <a:br>
              <a:rPr lang="en-GB" dirty="0"/>
            </a:br>
            <a:r>
              <a:rPr lang="en-GB" dirty="0"/>
              <a:t>III. NumPy – Handling array computation</a:t>
            </a:r>
            <a:br>
              <a:rPr lang="en-GB" dirty="0"/>
            </a:br>
            <a:r>
              <a:rPr lang="en-GB" dirty="0"/>
              <a:t>IV. </a:t>
            </a:r>
            <a:r>
              <a:rPr lang="en-GB" dirty="0" err="1"/>
              <a:t>Matrixplot</a:t>
            </a:r>
            <a:r>
              <a:rPr lang="en-GB" dirty="0"/>
              <a:t> Library: Detailing our generated maps</a:t>
            </a:r>
            <a:br>
              <a:rPr lang="en-GB" dirty="0"/>
            </a:br>
            <a:r>
              <a:rPr lang="en-GB" dirty="0"/>
              <a:t>V. Folium: Generating maps of London and Toronto</a:t>
            </a:r>
            <a:br>
              <a:rPr lang="en-GB" dirty="0"/>
            </a:br>
            <a:r>
              <a:rPr lang="en-GB" dirty="0"/>
              <a:t>VI. </a:t>
            </a:r>
            <a:r>
              <a:rPr lang="en-GB" dirty="0" err="1"/>
              <a:t>Sklearn</a:t>
            </a:r>
            <a:r>
              <a:rPr lang="en-GB" dirty="0"/>
              <a:t>: To import the </a:t>
            </a:r>
            <a:r>
              <a:rPr lang="en-GB" dirty="0" err="1"/>
              <a:t>KMeans</a:t>
            </a:r>
            <a:r>
              <a:rPr lang="en-GB" dirty="0"/>
              <a:t> machine learning model. </a:t>
            </a:r>
            <a:endParaRPr lang="en-US" dirty="0"/>
          </a:p>
          <a:p>
            <a:r>
              <a:rPr lang="en-GB" dirty="0"/>
              <a:t>The chosen approach is to explore each of the cities individually, plot neighbourhoods being considered on a general map</a:t>
            </a:r>
          </a:p>
          <a:p>
            <a:r>
              <a:rPr lang="en-GB" dirty="0"/>
              <a:t>Then, plot the new map with the clustered neighbourhoods, which will allow us to draw insights and compare our findings between the two cities.</a:t>
            </a:r>
            <a:endParaRPr lang="en-US" dirty="0"/>
          </a:p>
          <a:p>
            <a:endParaRPr lang="en-US" dirty="0"/>
          </a:p>
        </p:txBody>
      </p:sp>
    </p:spTree>
    <p:extLst>
      <p:ext uri="{BB962C8B-B14F-4D97-AF65-F5344CB8AC3E}">
        <p14:creationId xmlns:p14="http://schemas.microsoft.com/office/powerpoint/2010/main" val="63316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CF1-D306-4AE0-BC4D-720390BB185B}"/>
              </a:ext>
            </a:extLst>
          </p:cNvPr>
          <p:cNvSpPr>
            <a:spLocks noGrp="1"/>
          </p:cNvSpPr>
          <p:nvPr>
            <p:ph type="title"/>
          </p:nvPr>
        </p:nvSpPr>
        <p:spPr/>
        <p:txBody>
          <a:bodyPr/>
          <a:lstStyle/>
          <a:p>
            <a:r>
              <a:rPr lang="en-GB" dirty="0"/>
              <a:t>Results - Toronto</a:t>
            </a:r>
            <a:endParaRPr lang="en-US" dirty="0"/>
          </a:p>
        </p:txBody>
      </p:sp>
      <p:sp>
        <p:nvSpPr>
          <p:cNvPr id="3" name="Content Placeholder 2">
            <a:extLst>
              <a:ext uri="{FF2B5EF4-FFF2-40B4-BE49-F238E27FC236}">
                <a16:creationId xmlns:a16="http://schemas.microsoft.com/office/drawing/2014/main" id="{39B6B827-D02A-4EF3-BD8B-2F31FE99E655}"/>
              </a:ext>
            </a:extLst>
          </p:cNvPr>
          <p:cNvSpPr>
            <a:spLocks noGrp="1"/>
          </p:cNvSpPr>
          <p:nvPr>
            <p:ph idx="1"/>
          </p:nvPr>
        </p:nvSpPr>
        <p:spPr>
          <a:xfrm>
            <a:off x="489824" y="1530220"/>
            <a:ext cx="5276494" cy="5327780"/>
          </a:xfrm>
        </p:spPr>
        <p:txBody>
          <a:bodyPr/>
          <a:lstStyle/>
          <a:p>
            <a:r>
              <a:rPr lang="en-GB" dirty="0"/>
              <a:t>From the cluster analysis of Toronto, we can see definitive local tastes indicative of cultural favourites – most notably, the presence of large numbers of hockey arenas in the city</a:t>
            </a:r>
          </a:p>
          <a:p>
            <a:r>
              <a:rPr lang="en-GB" dirty="0"/>
              <a:t>In the other clusters, we see the presence of large numbers of parks and open green spaces, which indicates that Canadians largely favour outdoor activities, coupled with sports.</a:t>
            </a:r>
          </a:p>
          <a:p>
            <a:r>
              <a:rPr lang="en-GB" dirty="0"/>
              <a:t>Furthermore, as expected of a capital city; it is highly multicultural, with large numbers of Portuguese and French restaurants making appearances in the clustering results.</a:t>
            </a:r>
            <a:endParaRPr lang="en-US" dirty="0"/>
          </a:p>
          <a:p>
            <a:endParaRPr lang="en-US" dirty="0"/>
          </a:p>
        </p:txBody>
      </p:sp>
      <p:pic>
        <p:nvPicPr>
          <p:cNvPr id="4" name="Picture 3">
            <a:extLst>
              <a:ext uri="{FF2B5EF4-FFF2-40B4-BE49-F238E27FC236}">
                <a16:creationId xmlns:a16="http://schemas.microsoft.com/office/drawing/2014/main" id="{68A9BF4E-B1A4-49C0-A1FF-674E0BD1E3EE}"/>
              </a:ext>
            </a:extLst>
          </p:cNvPr>
          <p:cNvPicPr/>
          <p:nvPr/>
        </p:nvPicPr>
        <p:blipFill>
          <a:blip r:embed="rId2"/>
          <a:stretch>
            <a:fillRect/>
          </a:stretch>
        </p:blipFill>
        <p:spPr>
          <a:xfrm>
            <a:off x="6337339" y="2135278"/>
            <a:ext cx="5731510" cy="3371215"/>
          </a:xfrm>
          <a:prstGeom prst="rect">
            <a:avLst/>
          </a:prstGeom>
        </p:spPr>
      </p:pic>
    </p:spTree>
    <p:extLst>
      <p:ext uri="{BB962C8B-B14F-4D97-AF65-F5344CB8AC3E}">
        <p14:creationId xmlns:p14="http://schemas.microsoft.com/office/powerpoint/2010/main" val="169345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6A4C-C234-4933-969F-467E61FD5095}"/>
              </a:ext>
            </a:extLst>
          </p:cNvPr>
          <p:cNvSpPr>
            <a:spLocks noGrp="1"/>
          </p:cNvSpPr>
          <p:nvPr>
            <p:ph type="title"/>
          </p:nvPr>
        </p:nvSpPr>
        <p:spPr/>
        <p:txBody>
          <a:bodyPr/>
          <a:lstStyle/>
          <a:p>
            <a:r>
              <a:rPr lang="en-GB" dirty="0"/>
              <a:t>Results - London</a:t>
            </a:r>
            <a:endParaRPr lang="en-US" dirty="0"/>
          </a:p>
        </p:txBody>
      </p:sp>
      <p:sp>
        <p:nvSpPr>
          <p:cNvPr id="3" name="Content Placeholder 2">
            <a:extLst>
              <a:ext uri="{FF2B5EF4-FFF2-40B4-BE49-F238E27FC236}">
                <a16:creationId xmlns:a16="http://schemas.microsoft.com/office/drawing/2014/main" id="{222D0511-D57B-4E40-8519-F057A10A9C55}"/>
              </a:ext>
            </a:extLst>
          </p:cNvPr>
          <p:cNvSpPr>
            <a:spLocks noGrp="1"/>
          </p:cNvSpPr>
          <p:nvPr>
            <p:ph idx="1"/>
          </p:nvPr>
        </p:nvSpPr>
        <p:spPr>
          <a:xfrm>
            <a:off x="452502" y="1540188"/>
            <a:ext cx="6797384" cy="4953917"/>
          </a:xfrm>
        </p:spPr>
        <p:txBody>
          <a:bodyPr>
            <a:normAutofit lnSpcReduction="10000"/>
          </a:bodyPr>
          <a:lstStyle/>
          <a:p>
            <a:r>
              <a:rPr lang="en-GB" dirty="0"/>
              <a:t>There are numerous different cuisine options including Indian, Italian, Turkish and Chinese. Interestingly, there is a reasonable presence of African restaurants, which is understandable when considering the historical imperial context of the city</a:t>
            </a:r>
          </a:p>
          <a:p>
            <a:r>
              <a:rPr lang="en-GB" dirty="0"/>
              <a:t>Furthermore, it has a lot of shopping options too with that of the electronics stores, flower shops, fish markets, and clothing stores</a:t>
            </a:r>
          </a:p>
          <a:p>
            <a:r>
              <a:rPr lang="en-GB" dirty="0"/>
              <a:t>The main modes of transport seem to be buses and trains, with the clustering algorithm picking those up. For leisure, the neighbourhoods are set up to have lots of parks, gyms and historic sites. </a:t>
            </a:r>
          </a:p>
          <a:p>
            <a:r>
              <a:rPr lang="en-GB" dirty="0"/>
              <a:t>With respect to London especially, the K-Means algorithm has located a definitive cluster of neighbourhoods towards the east and south of the city - these areas are typically home to emigratory communities, which has been interesting to see this noticed by the algorithm</a:t>
            </a:r>
            <a:endParaRPr lang="en-US" dirty="0"/>
          </a:p>
        </p:txBody>
      </p:sp>
      <p:pic>
        <p:nvPicPr>
          <p:cNvPr id="4" name="Picture 3">
            <a:extLst>
              <a:ext uri="{FF2B5EF4-FFF2-40B4-BE49-F238E27FC236}">
                <a16:creationId xmlns:a16="http://schemas.microsoft.com/office/drawing/2014/main" id="{0BC82BED-412C-4572-9E8C-1B2040B471A0}"/>
              </a:ext>
            </a:extLst>
          </p:cNvPr>
          <p:cNvPicPr/>
          <p:nvPr/>
        </p:nvPicPr>
        <p:blipFill rotWithShape="1">
          <a:blip r:embed="rId2"/>
          <a:srcRect l="25038" t="18183"/>
          <a:stretch/>
        </p:blipFill>
        <p:spPr>
          <a:xfrm>
            <a:off x="7249886" y="2063620"/>
            <a:ext cx="4942114" cy="3534747"/>
          </a:xfrm>
          <a:prstGeom prst="rect">
            <a:avLst/>
          </a:prstGeom>
        </p:spPr>
      </p:pic>
    </p:spTree>
    <p:extLst>
      <p:ext uri="{BB962C8B-B14F-4D97-AF65-F5344CB8AC3E}">
        <p14:creationId xmlns:p14="http://schemas.microsoft.com/office/powerpoint/2010/main" val="383364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EB42-2B2C-45FE-9446-3DD3D4D2F05E}"/>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D99B658D-5BA8-4729-8AED-229720C215D6}"/>
              </a:ext>
            </a:extLst>
          </p:cNvPr>
          <p:cNvSpPr>
            <a:spLocks noGrp="1"/>
          </p:cNvSpPr>
          <p:nvPr>
            <p:ph idx="1"/>
          </p:nvPr>
        </p:nvSpPr>
        <p:spPr/>
        <p:txBody>
          <a:bodyPr/>
          <a:lstStyle/>
          <a:p>
            <a:r>
              <a:rPr lang="en-US" dirty="0"/>
              <a:t>The aim of this project was to explore the cities of London and Toronto and see to what extent the differences of the two cities were. </a:t>
            </a:r>
          </a:p>
          <a:p>
            <a:r>
              <a:rPr lang="en-US" dirty="0"/>
              <a:t>We explored both the cities based on their postal codes and then extrapolated the common venues present in each of the neighborhoods, finally concluding with clustering similar neighborhoods together.</a:t>
            </a:r>
          </a:p>
          <a:p>
            <a:r>
              <a:rPr lang="en-US" dirty="0"/>
              <a:t>Both cities encompass high levels of multi culturalism, whilst retaining the presence of cultural favorites – in the case of Londoners this is the presence of pubs, and in Toronto – Hockey pitches and arenas. </a:t>
            </a:r>
          </a:p>
          <a:p>
            <a:r>
              <a:rPr lang="en-US" dirty="0"/>
              <a:t>The ability of the K-Means algorithm to identify clusters in such densely packed cities is a testament to its capability and robustness.</a:t>
            </a:r>
          </a:p>
          <a:p>
            <a:endParaRPr lang="en-US" dirty="0"/>
          </a:p>
        </p:txBody>
      </p:sp>
    </p:spTree>
    <p:extLst>
      <p:ext uri="{BB962C8B-B14F-4D97-AF65-F5344CB8AC3E}">
        <p14:creationId xmlns:p14="http://schemas.microsoft.com/office/powerpoint/2010/main" val="34016752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TotalTime>
  <Words>727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An intercomparison of two cities: Toronto, Canada and London, United Kingdom </vt:lpstr>
      <vt:lpstr>Introduction</vt:lpstr>
      <vt:lpstr>Data</vt:lpstr>
      <vt:lpstr>Methodology</vt:lpstr>
      <vt:lpstr>Results - Toronto</vt:lpstr>
      <vt:lpstr>Results - London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Allen</dc:creator>
  <cp:lastModifiedBy>Ben Allen</cp:lastModifiedBy>
  <cp:revision>3</cp:revision>
  <dcterms:created xsi:type="dcterms:W3CDTF">2021-03-27T12:57:50Z</dcterms:created>
  <dcterms:modified xsi:type="dcterms:W3CDTF">2021-03-27T13:31:31Z</dcterms:modified>
</cp:coreProperties>
</file>