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13-Jul-23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13-Jul-23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13-Jul-23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13-Jul-23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13-Jul-23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13-Jul-23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13-Jul-23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13-Jul-23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13-Jul-23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13-Jul-23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13-Jul-23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13-Jul-23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13-Jul-23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13-Jul-23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13-Jul-23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Data Science</a:t>
            </a:r>
            <a:endParaRPr lang="en-US" dirty="0"/>
          </a:p>
        </p:txBody>
      </p:sp>
      <p:sp>
        <p:nvSpPr>
          <p:cNvPr id="3" name="Subtitle 2"/>
          <p:cNvSpPr>
            <a:spLocks noGrp="1"/>
          </p:cNvSpPr>
          <p:nvPr>
            <p:ph type="subTitle" idx="1"/>
          </p:nvPr>
        </p:nvSpPr>
        <p:spPr>
          <a:xfrm>
            <a:off x="810000" y="5280846"/>
            <a:ext cx="10798903" cy="1000683"/>
          </a:xfrm>
        </p:spPr>
        <p:txBody>
          <a:bodyPr>
            <a:normAutofit fontScale="77500" lnSpcReduction="20000"/>
          </a:bodyPr>
          <a:lstStyle/>
          <a:p>
            <a:pPr algn="ctr"/>
            <a:r>
              <a:rPr lang="en-US" sz="3600" b="1" dirty="0" smtClean="0"/>
              <a:t>By Uche Onyemali</a:t>
            </a:r>
          </a:p>
          <a:p>
            <a:pPr algn="ctr"/>
            <a:r>
              <a:rPr lang="en-US" sz="3600" b="1" dirty="0" smtClean="0"/>
              <a:t>Edsigh Ed-Tech</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ounded Rectangle 9"/>
          <p:cNvSpPr/>
          <p:nvPr/>
        </p:nvSpPr>
        <p:spPr>
          <a:xfrm>
            <a:off x="225287" y="132523"/>
            <a:ext cx="3962400" cy="1881808"/>
          </a:xfrm>
          <a:prstGeom prst="roundRect">
            <a:avLst/>
          </a:prstGeom>
          <a:solidFill>
            <a:schemeClr val="accent1">
              <a:lumMod val="20000"/>
              <a:lumOff val="8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TextBox 10"/>
          <p:cNvSpPr txBox="1"/>
          <p:nvPr/>
        </p:nvSpPr>
        <p:spPr>
          <a:xfrm>
            <a:off x="225287" y="1291596"/>
            <a:ext cx="3962400" cy="461665"/>
          </a:xfrm>
          <a:prstGeom prst="rect">
            <a:avLst/>
          </a:prstGeom>
          <a:noFill/>
        </p:spPr>
        <p:txBody>
          <a:bodyPr wrap="square" rtlCol="0">
            <a:spAutoFit/>
          </a:bodyPr>
          <a:lstStyle/>
          <a:p>
            <a:pPr algn="ctr"/>
            <a:r>
              <a:rPr lang="en-US" sz="2400" b="1" dirty="0" smtClean="0">
                <a:solidFill>
                  <a:schemeClr val="bg1"/>
                </a:solidFill>
              </a:rPr>
              <a:t>Uche Onyemali</a:t>
            </a:r>
            <a:endParaRPr lang="en-US" sz="2400" b="1" dirty="0">
              <a:solidFill>
                <a:schemeClr val="bg1"/>
              </a:solidFill>
            </a:endParaRPr>
          </a:p>
        </p:txBody>
      </p:sp>
      <p:sp>
        <p:nvSpPr>
          <p:cNvPr id="13" name="TextBox 12"/>
          <p:cNvSpPr txBox="1"/>
          <p:nvPr/>
        </p:nvSpPr>
        <p:spPr>
          <a:xfrm>
            <a:off x="-166462" y="457177"/>
            <a:ext cx="4745897" cy="830997"/>
          </a:xfrm>
          <a:prstGeom prst="rect">
            <a:avLst/>
          </a:prstGeom>
          <a:noFill/>
        </p:spPr>
        <p:txBody>
          <a:bodyPr wrap="square" rtlCol="0">
            <a:spAutoFit/>
          </a:bodyPr>
          <a:lstStyle/>
          <a:p>
            <a:pPr algn="ctr"/>
            <a:r>
              <a:rPr lang="en-US" sz="2400" b="1" dirty="0" smtClean="0">
                <a:solidFill>
                  <a:schemeClr val="bg1"/>
                </a:solidFill>
              </a:rPr>
              <a:t>Exploratory Data Analysis</a:t>
            </a:r>
          </a:p>
          <a:p>
            <a:pPr algn="ctr"/>
            <a:r>
              <a:rPr lang="en-US" sz="2400" b="1" dirty="0" smtClean="0">
                <a:solidFill>
                  <a:schemeClr val="bg1"/>
                </a:solidFill>
              </a:rPr>
              <a:t>Of Edsigh Ed-Tech</a:t>
            </a:r>
            <a:endParaRPr lang="en-US" sz="2400" b="1" dirty="0">
              <a:solidFill>
                <a:schemeClr val="bg1"/>
              </a:solidFill>
            </a:endParaRPr>
          </a:p>
        </p:txBody>
      </p:sp>
    </p:spTree>
    <p:extLst>
      <p:ext uri="{BB962C8B-B14F-4D97-AF65-F5344CB8AC3E}">
        <p14:creationId xmlns:p14="http://schemas.microsoft.com/office/powerpoint/2010/main" val="3756223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8" name="TextBox 7"/>
          <p:cNvSpPr txBox="1"/>
          <p:nvPr/>
        </p:nvSpPr>
        <p:spPr>
          <a:xfrm>
            <a:off x="7145625" y="1075442"/>
            <a:ext cx="5152392" cy="5693866"/>
          </a:xfrm>
          <a:prstGeom prst="rect">
            <a:avLst/>
          </a:prstGeom>
          <a:noFill/>
        </p:spPr>
        <p:txBody>
          <a:bodyPr wrap="square" rtlCol="0">
            <a:spAutoFit/>
          </a:bodyPr>
          <a:lstStyle/>
          <a:p>
            <a:r>
              <a:rPr lang="en-US" sz="2800" b="1">
                <a:solidFill>
                  <a:schemeClr val="bg1"/>
                </a:solidFill>
              </a:rPr>
              <a:t>The Rating has been grouped into 3 categories. The Good rating has the highest category of 2325 which is good for Edsigh Ed Tech, then the Fair Rating is next totalling 1333 and just 18 Bad rating from the learners.There should be further enquiry frm the 18 learners on what they want to see improved for a better rating.</a:t>
            </a:r>
            <a:endParaRPr lang="en-US" sz="2800" b="1"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1878"/>
            <a:ext cx="7145625" cy="6076122"/>
          </a:xfrm>
          <a:prstGeom prst="rect">
            <a:avLst/>
          </a:prstGeom>
        </p:spPr>
      </p:pic>
    </p:spTree>
    <p:extLst>
      <p:ext uri="{BB962C8B-B14F-4D97-AF65-F5344CB8AC3E}">
        <p14:creationId xmlns:p14="http://schemas.microsoft.com/office/powerpoint/2010/main" val="337064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77387"/>
            <a:ext cx="12192002" cy="3366960"/>
          </a:xfrm>
          <a:prstGeom prst="rect">
            <a:avLst/>
          </a:prstGeom>
        </p:spPr>
      </p:pic>
      <p:sp>
        <p:nvSpPr>
          <p:cNvPr id="6" name="TextBox 5"/>
          <p:cNvSpPr txBox="1"/>
          <p:nvPr/>
        </p:nvSpPr>
        <p:spPr>
          <a:xfrm>
            <a:off x="0" y="4127789"/>
            <a:ext cx="12192002" cy="2246769"/>
          </a:xfrm>
          <a:prstGeom prst="rect">
            <a:avLst/>
          </a:prstGeom>
          <a:noFill/>
        </p:spPr>
        <p:txBody>
          <a:bodyPr wrap="square" rtlCol="0">
            <a:spAutoFit/>
          </a:bodyPr>
          <a:lstStyle/>
          <a:p>
            <a:r>
              <a:rPr lang="en-US" sz="2800" b="1" dirty="0">
                <a:solidFill>
                  <a:schemeClr val="bg1"/>
                </a:solidFill>
              </a:rPr>
              <a:t>September and December have the lowest counts of </a:t>
            </a:r>
            <a:r>
              <a:rPr lang="en-US" sz="2800" b="1" dirty="0" smtClean="0">
                <a:solidFill>
                  <a:schemeClr val="bg1"/>
                </a:solidFill>
              </a:rPr>
              <a:t>learners this </a:t>
            </a:r>
            <a:r>
              <a:rPr lang="en-US" sz="2800" b="1" dirty="0">
                <a:solidFill>
                  <a:schemeClr val="bg1"/>
                </a:solidFill>
              </a:rPr>
              <a:t>could be attributed to new academic session and festive holidays</a:t>
            </a:r>
            <a:r>
              <a:rPr lang="en-US" sz="2800" b="1" dirty="0" smtClean="0">
                <a:solidFill>
                  <a:schemeClr val="bg1"/>
                </a:solidFill>
              </a:rPr>
              <a:t>, more </a:t>
            </a:r>
            <a:r>
              <a:rPr lang="en-US" sz="2800" b="1" dirty="0">
                <a:solidFill>
                  <a:schemeClr val="bg1"/>
                </a:solidFill>
              </a:rPr>
              <a:t>online marketing campaigns should be done, and </a:t>
            </a:r>
            <a:r>
              <a:rPr lang="en-US" sz="2800" b="1" dirty="0" smtClean="0">
                <a:solidFill>
                  <a:schemeClr val="bg1"/>
                </a:solidFill>
              </a:rPr>
              <a:t>targeted </a:t>
            </a:r>
            <a:r>
              <a:rPr lang="en-US" sz="2800" b="1" dirty="0">
                <a:solidFill>
                  <a:schemeClr val="bg1"/>
                </a:solidFill>
              </a:rPr>
              <a:t>at the right audience. May has the highest count , followed by March and April</a:t>
            </a:r>
            <a:r>
              <a:rPr lang="en-US" dirty="0">
                <a:solidFill>
                  <a:schemeClr val="bg1"/>
                </a:solidFill>
              </a:rPr>
              <a:t>.</a:t>
            </a:r>
          </a:p>
        </p:txBody>
      </p:sp>
    </p:spTree>
    <p:extLst>
      <p:ext uri="{BB962C8B-B14F-4D97-AF65-F5344CB8AC3E}">
        <p14:creationId xmlns:p14="http://schemas.microsoft.com/office/powerpoint/2010/main" val="196357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34414"/>
            <a:ext cx="12192000" cy="4262203"/>
          </a:xfrm>
          <a:prstGeom prst="rect">
            <a:avLst/>
          </a:prstGeom>
        </p:spPr>
      </p:pic>
      <p:sp>
        <p:nvSpPr>
          <p:cNvPr id="7" name="Rectangle 6"/>
          <p:cNvSpPr/>
          <p:nvPr/>
        </p:nvSpPr>
        <p:spPr>
          <a:xfrm>
            <a:off x="-4" y="4051704"/>
            <a:ext cx="12192002" cy="2862322"/>
          </a:xfrm>
          <a:prstGeom prst="rect">
            <a:avLst/>
          </a:prstGeom>
        </p:spPr>
        <p:txBody>
          <a:bodyPr wrap="square">
            <a:spAutoFit/>
          </a:bodyPr>
          <a:lstStyle/>
          <a:p>
            <a:r>
              <a:rPr lang="en-US" b="1" dirty="0">
                <a:solidFill>
                  <a:schemeClr val="bg1"/>
                </a:solidFill>
              </a:rPr>
              <a:t>From the 1st graph of Number of </a:t>
            </a:r>
            <a:r>
              <a:rPr lang="en-US" b="1" dirty="0" smtClean="0">
                <a:solidFill>
                  <a:schemeClr val="bg1"/>
                </a:solidFill>
              </a:rPr>
              <a:t>subscribers </a:t>
            </a:r>
            <a:r>
              <a:rPr lang="en-US" b="1" dirty="0">
                <a:solidFill>
                  <a:schemeClr val="bg1"/>
                </a:solidFill>
              </a:rPr>
              <a:t>and price, we can denote that majority of its subscriber numbers is btw 0-50,000 , with the highest price 200 dollars having more concentration, with a few outliers in the price 0 which is free. From the 2nd graph, the rating is grouped (Good, Fair and Bad rating) and its relationship with the price. The good and fair rating courses have high prices. while the courses with bad rating have lower prices. Learners are ready to pay even high prices as long as they get value. From the 3rd graph, we clearly see Subjects and the Prices, and it </a:t>
            </a:r>
            <a:r>
              <a:rPr lang="en-US" b="1" dirty="0" smtClean="0">
                <a:solidFill>
                  <a:schemeClr val="bg1"/>
                </a:solidFill>
              </a:rPr>
              <a:t>can be </a:t>
            </a:r>
            <a:r>
              <a:rPr lang="en-US" b="1" dirty="0">
                <a:solidFill>
                  <a:schemeClr val="bg1"/>
                </a:solidFill>
              </a:rPr>
              <a:t>clearly concluded that Web Development has the highest prices</a:t>
            </a:r>
            <a:r>
              <a:rPr lang="en-US" b="1" dirty="0" smtClean="0">
                <a:solidFill>
                  <a:schemeClr val="bg1"/>
                </a:solidFill>
              </a:rPr>
              <a:t>, followed </a:t>
            </a:r>
            <a:r>
              <a:rPr lang="en-US" b="1" dirty="0">
                <a:solidFill>
                  <a:schemeClr val="bg1"/>
                </a:solidFill>
              </a:rPr>
              <a:t>by Business Finance</a:t>
            </a:r>
            <a:r>
              <a:rPr lang="en-US" b="1" dirty="0" smtClean="0">
                <a:solidFill>
                  <a:schemeClr val="bg1"/>
                </a:solidFill>
              </a:rPr>
              <a:t>, next </a:t>
            </a:r>
            <a:r>
              <a:rPr lang="en-US" b="1" dirty="0">
                <a:solidFill>
                  <a:schemeClr val="bg1"/>
                </a:solidFill>
              </a:rPr>
              <a:t>is the Graphics Design and the Musical Instruments has the lowest prices From the 4th graph, the relationship btw the content duration and price</a:t>
            </a:r>
            <a:r>
              <a:rPr lang="en-US" b="1" dirty="0" smtClean="0">
                <a:solidFill>
                  <a:schemeClr val="bg1"/>
                </a:solidFill>
              </a:rPr>
              <a:t>. There </a:t>
            </a:r>
            <a:r>
              <a:rPr lang="en-US" b="1" dirty="0">
                <a:solidFill>
                  <a:schemeClr val="bg1"/>
                </a:solidFill>
              </a:rPr>
              <a:t>is more concentration of content duration from 0-20mins for all the various prices available. It can also be noticed a lot of outliers across the graph.</a:t>
            </a:r>
          </a:p>
        </p:txBody>
      </p:sp>
    </p:spTree>
    <p:extLst>
      <p:ext uri="{BB962C8B-B14F-4D97-AF65-F5344CB8AC3E}">
        <p14:creationId xmlns:p14="http://schemas.microsoft.com/office/powerpoint/2010/main" val="45656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 y="447188"/>
            <a:ext cx="7854712" cy="6410812"/>
          </a:xfrm>
          <a:prstGeom prst="rect">
            <a:avLst/>
          </a:prstGeom>
        </p:spPr>
      </p:pic>
      <p:sp>
        <p:nvSpPr>
          <p:cNvPr id="6" name="TextBox 5"/>
          <p:cNvSpPr txBox="1"/>
          <p:nvPr/>
        </p:nvSpPr>
        <p:spPr>
          <a:xfrm>
            <a:off x="8002396" y="932413"/>
            <a:ext cx="4041913" cy="5262979"/>
          </a:xfrm>
          <a:prstGeom prst="rect">
            <a:avLst/>
          </a:prstGeom>
          <a:noFill/>
        </p:spPr>
        <p:txBody>
          <a:bodyPr wrap="square" rtlCol="0">
            <a:spAutoFit/>
          </a:bodyPr>
          <a:lstStyle/>
          <a:p>
            <a:r>
              <a:rPr lang="en-US" sz="2400" b="1" dirty="0">
                <a:solidFill>
                  <a:schemeClr val="bg1"/>
                </a:solidFill>
              </a:rPr>
              <a:t>Business Finance is the highest paid subject</a:t>
            </a:r>
            <a:r>
              <a:rPr lang="en-US" sz="2400" b="1" dirty="0" smtClean="0">
                <a:solidFill>
                  <a:schemeClr val="bg1"/>
                </a:solidFill>
              </a:rPr>
              <a:t>, followed </a:t>
            </a:r>
            <a:r>
              <a:rPr lang="en-US" sz="2400" b="1" dirty="0">
                <a:solidFill>
                  <a:schemeClr val="bg1"/>
                </a:solidFill>
              </a:rPr>
              <a:t>by Web Development, and Graphic Design is the least paid subject. While the free courses are generally low (100 and less)across all the subjects with web development topping the free course types and graphics design still as the least even for free.</a:t>
            </a:r>
          </a:p>
        </p:txBody>
      </p:sp>
    </p:spTree>
    <p:extLst>
      <p:ext uri="{BB962C8B-B14F-4D97-AF65-F5344CB8AC3E}">
        <p14:creationId xmlns:p14="http://schemas.microsoft.com/office/powerpoint/2010/main" val="257271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p:cNvSpPr txBox="1"/>
          <p:nvPr/>
        </p:nvSpPr>
        <p:spPr>
          <a:xfrm>
            <a:off x="7873513" y="897994"/>
            <a:ext cx="4041913" cy="5509200"/>
          </a:xfrm>
          <a:prstGeom prst="rect">
            <a:avLst/>
          </a:prstGeom>
          <a:noFill/>
        </p:spPr>
        <p:txBody>
          <a:bodyPr wrap="square" rtlCol="0">
            <a:spAutoFit/>
          </a:bodyPr>
          <a:lstStyle/>
          <a:p>
            <a:r>
              <a:rPr lang="en-US" sz="1600" b="1" dirty="0">
                <a:solidFill>
                  <a:schemeClr val="bg1"/>
                </a:solidFill>
              </a:rPr>
              <a:t>The relationship btw the subjects and their rating groups shows clearly that the Business Finance and Web Development have the highest good ratings. I will recommend Musical </a:t>
            </a:r>
            <a:r>
              <a:rPr lang="en-US" sz="1600" b="1" dirty="0" smtClean="0">
                <a:solidFill>
                  <a:schemeClr val="bg1"/>
                </a:solidFill>
              </a:rPr>
              <a:t>Instrument and </a:t>
            </a:r>
            <a:r>
              <a:rPr lang="en-US" sz="1600" b="1" dirty="0">
                <a:solidFill>
                  <a:schemeClr val="bg1"/>
                </a:solidFill>
              </a:rPr>
              <a:t>Graphic Design will need to be revamped, get feedback from the learners to improve both subjects, in terms of getting more paid learners and higher ratings</a:t>
            </a:r>
            <a:r>
              <a:rPr lang="en-US" sz="1600" b="1" dirty="0" smtClean="0">
                <a:solidFill>
                  <a:schemeClr val="bg1"/>
                </a:solidFill>
              </a:rPr>
              <a:t>. There </a:t>
            </a:r>
            <a:r>
              <a:rPr lang="en-US" sz="1600" b="1" dirty="0">
                <a:solidFill>
                  <a:schemeClr val="bg1"/>
                </a:solidFill>
              </a:rPr>
              <a:t>were no significant bad ratings.</a:t>
            </a:r>
          </a:p>
          <a:p>
            <a:endParaRPr lang="en-US" sz="1600" b="1" dirty="0">
              <a:solidFill>
                <a:schemeClr val="bg1"/>
              </a:solidFill>
            </a:endParaRPr>
          </a:p>
          <a:p>
            <a:r>
              <a:rPr lang="en-US" sz="1600" b="1" dirty="0">
                <a:solidFill>
                  <a:schemeClr val="bg1"/>
                </a:solidFill>
              </a:rPr>
              <a:t>Rating vs the prices, the least prices from 0-20 seem to have good ratings while the higher and expensive price that would yield more revenue have very low price count. There is really no significant Bad rating in Edsigh Tech which is commendable. More effort has to be on </a:t>
            </a:r>
            <a:r>
              <a:rPr lang="en-US" sz="1600" b="1" dirty="0" smtClean="0">
                <a:solidFill>
                  <a:schemeClr val="bg1"/>
                </a:solidFill>
              </a:rPr>
              <a:t>increasing </a:t>
            </a:r>
            <a:r>
              <a:rPr lang="en-US" sz="1600" b="1" dirty="0">
                <a:solidFill>
                  <a:schemeClr val="bg1"/>
                </a:solidFill>
              </a:rPr>
              <a:t>the price counts for the expensive and high priced courses.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447188"/>
            <a:ext cx="7781559" cy="6410812"/>
          </a:xfrm>
          <a:prstGeom prst="rect">
            <a:avLst/>
          </a:prstGeom>
        </p:spPr>
      </p:pic>
    </p:spTree>
    <p:extLst>
      <p:ext uri="{BB962C8B-B14F-4D97-AF65-F5344CB8AC3E}">
        <p14:creationId xmlns:p14="http://schemas.microsoft.com/office/powerpoint/2010/main" val="297798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p:cNvSpPr txBox="1"/>
          <p:nvPr/>
        </p:nvSpPr>
        <p:spPr>
          <a:xfrm>
            <a:off x="8004865" y="1194210"/>
            <a:ext cx="4041913" cy="4708981"/>
          </a:xfrm>
          <a:prstGeom prst="rect">
            <a:avLst/>
          </a:prstGeom>
          <a:noFill/>
        </p:spPr>
        <p:txBody>
          <a:bodyPr wrap="square" rtlCol="0">
            <a:spAutoFit/>
          </a:bodyPr>
          <a:lstStyle/>
          <a:p>
            <a:r>
              <a:rPr lang="en-US" sz="2000" b="1" dirty="0">
                <a:solidFill>
                  <a:schemeClr val="bg1"/>
                </a:solidFill>
              </a:rPr>
              <a:t>The relationship btw the level and </a:t>
            </a:r>
            <a:r>
              <a:rPr lang="en-US" sz="2000" b="1" dirty="0" smtClean="0">
                <a:solidFill>
                  <a:schemeClr val="bg1"/>
                </a:solidFill>
              </a:rPr>
              <a:t>prices, the </a:t>
            </a:r>
            <a:r>
              <a:rPr lang="en-US" sz="2000" b="1" dirty="0">
                <a:solidFill>
                  <a:schemeClr val="bg1"/>
                </a:solidFill>
              </a:rPr>
              <a:t>3 levels (All </a:t>
            </a:r>
            <a:r>
              <a:rPr lang="en-US" sz="2000" b="1" dirty="0" smtClean="0">
                <a:solidFill>
                  <a:schemeClr val="bg1"/>
                </a:solidFill>
              </a:rPr>
              <a:t>levels, beginner level, intermediate </a:t>
            </a:r>
            <a:r>
              <a:rPr lang="en-US" sz="2000" b="1" dirty="0">
                <a:solidFill>
                  <a:schemeClr val="bg1"/>
                </a:solidFill>
              </a:rPr>
              <a:t>level) all have the highest counts for the Price (</a:t>
            </a:r>
            <a:r>
              <a:rPr lang="en-US" sz="2000" b="1" dirty="0" smtClean="0">
                <a:solidFill>
                  <a:schemeClr val="bg1"/>
                </a:solidFill>
              </a:rPr>
              <a:t>least price </a:t>
            </a:r>
            <a:r>
              <a:rPr lang="en-US" sz="2000" b="1" dirty="0">
                <a:solidFill>
                  <a:schemeClr val="bg1"/>
                </a:solidFill>
              </a:rPr>
              <a:t>$50 and below). That cannot help to increase revenue generated in Edsigh Ed-Tech. The prices will need to be reviewed especially for the 2 high demand subjects(Business Finance &amp; Web Development). Also it can be noticed that both the Intermediate and Expert level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 y="547178"/>
            <a:ext cx="7854712" cy="6310822"/>
          </a:xfrm>
          <a:prstGeom prst="rect">
            <a:avLst/>
          </a:prstGeom>
        </p:spPr>
      </p:pic>
    </p:spTree>
    <p:extLst>
      <p:ext uri="{BB962C8B-B14F-4D97-AF65-F5344CB8AC3E}">
        <p14:creationId xmlns:p14="http://schemas.microsoft.com/office/powerpoint/2010/main" val="231449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p:cNvSpPr txBox="1"/>
          <p:nvPr/>
        </p:nvSpPr>
        <p:spPr>
          <a:xfrm>
            <a:off x="7165708" y="692215"/>
            <a:ext cx="4844480" cy="6001643"/>
          </a:xfrm>
          <a:prstGeom prst="rect">
            <a:avLst/>
          </a:prstGeom>
          <a:noFill/>
        </p:spPr>
        <p:txBody>
          <a:bodyPr wrap="square" rtlCol="0">
            <a:spAutoFit/>
          </a:bodyPr>
          <a:lstStyle/>
          <a:p>
            <a:r>
              <a:rPr lang="en-US" sz="3200" b="1" dirty="0" smtClean="0">
                <a:solidFill>
                  <a:schemeClr val="bg1"/>
                </a:solidFill>
              </a:rPr>
              <a:t>The relationship between the number of lectures and the content duration shows majority of the lectures (0-300) had shorter content duration of 0-50 minutes. It can be said that the learners prefer shorter content duration rather than the lengthy ones.</a:t>
            </a:r>
            <a:endParaRPr lang="en-US" sz="3200" b="1"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28074"/>
            <a:ext cx="6983898" cy="6329926"/>
          </a:xfrm>
          <a:prstGeom prst="rect">
            <a:avLst/>
          </a:prstGeom>
        </p:spPr>
      </p:pic>
    </p:spTree>
    <p:extLst>
      <p:ext uri="{BB962C8B-B14F-4D97-AF65-F5344CB8AC3E}">
        <p14:creationId xmlns:p14="http://schemas.microsoft.com/office/powerpoint/2010/main" val="1156437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68510"/>
            <a:ext cx="12192002" cy="4073236"/>
          </a:xfrm>
          <a:prstGeom prst="rect">
            <a:avLst/>
          </a:prstGeom>
        </p:spPr>
      </p:pic>
      <p:sp>
        <p:nvSpPr>
          <p:cNvPr id="7" name="Rectangle 6"/>
          <p:cNvSpPr/>
          <p:nvPr/>
        </p:nvSpPr>
        <p:spPr>
          <a:xfrm>
            <a:off x="125895" y="4610256"/>
            <a:ext cx="12311269" cy="1569660"/>
          </a:xfrm>
          <a:prstGeom prst="rect">
            <a:avLst/>
          </a:prstGeom>
        </p:spPr>
        <p:txBody>
          <a:bodyPr wrap="square">
            <a:spAutoFit/>
          </a:bodyPr>
          <a:lstStyle/>
          <a:p>
            <a:r>
              <a:rPr lang="en-US" sz="2400" b="1" dirty="0">
                <a:solidFill>
                  <a:schemeClr val="bg1"/>
                </a:solidFill>
              </a:rPr>
              <a:t>Due to the numerous Course titles, lets focus on the top 10 counts.8 out of the 10 top course titles fall under the Web Development, seems most learners have a preference for Web Development. Though there are 1 course title in Musical Instruments and Graphics Design respectively.</a:t>
            </a:r>
          </a:p>
        </p:txBody>
      </p:sp>
    </p:spTree>
    <p:extLst>
      <p:ext uri="{BB962C8B-B14F-4D97-AF65-F5344CB8AC3E}">
        <p14:creationId xmlns:p14="http://schemas.microsoft.com/office/powerpoint/2010/main" val="3724477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30856"/>
            <a:ext cx="7772415" cy="6527144"/>
          </a:xfrm>
          <a:prstGeom prst="rect">
            <a:avLst/>
          </a:prstGeom>
        </p:spPr>
      </p:pic>
      <p:sp>
        <p:nvSpPr>
          <p:cNvPr id="6" name="Rectangle 5"/>
          <p:cNvSpPr/>
          <p:nvPr/>
        </p:nvSpPr>
        <p:spPr>
          <a:xfrm>
            <a:off x="7772413" y="795131"/>
            <a:ext cx="5474751" cy="5632311"/>
          </a:xfrm>
          <a:prstGeom prst="rect">
            <a:avLst/>
          </a:prstGeom>
        </p:spPr>
        <p:txBody>
          <a:bodyPr wrap="square">
            <a:spAutoFit/>
          </a:bodyPr>
          <a:lstStyle/>
          <a:p>
            <a:r>
              <a:rPr lang="en-US" sz="2400" b="1" dirty="0">
                <a:solidFill>
                  <a:schemeClr val="bg1"/>
                </a:solidFill>
              </a:rPr>
              <a:t>The 1st and 2nd quarter seem </a:t>
            </a:r>
            <a:endParaRPr lang="en-US" sz="2400" b="1" dirty="0" smtClean="0">
              <a:solidFill>
                <a:schemeClr val="bg1"/>
              </a:solidFill>
            </a:endParaRPr>
          </a:p>
          <a:p>
            <a:r>
              <a:rPr lang="en-US" sz="2400" b="1" dirty="0" smtClean="0">
                <a:solidFill>
                  <a:schemeClr val="bg1"/>
                </a:solidFill>
              </a:rPr>
              <a:t>to </a:t>
            </a:r>
            <a:r>
              <a:rPr lang="en-US" sz="2400" b="1" dirty="0">
                <a:solidFill>
                  <a:schemeClr val="bg1"/>
                </a:solidFill>
              </a:rPr>
              <a:t>have had the </a:t>
            </a:r>
            <a:r>
              <a:rPr lang="en-US" sz="2400" b="1" dirty="0" smtClean="0">
                <a:solidFill>
                  <a:schemeClr val="bg1"/>
                </a:solidFill>
              </a:rPr>
              <a:t>highest count</a:t>
            </a:r>
          </a:p>
          <a:p>
            <a:r>
              <a:rPr lang="en-US" sz="2400" b="1" dirty="0" smtClean="0">
                <a:solidFill>
                  <a:schemeClr val="bg1"/>
                </a:solidFill>
              </a:rPr>
              <a:t> </a:t>
            </a:r>
            <a:r>
              <a:rPr lang="en-US" sz="2400" b="1" dirty="0">
                <a:solidFill>
                  <a:schemeClr val="bg1"/>
                </a:solidFill>
              </a:rPr>
              <a:t>of learners with </a:t>
            </a:r>
            <a:r>
              <a:rPr lang="en-US" sz="2400" b="1" dirty="0" smtClean="0">
                <a:solidFill>
                  <a:schemeClr val="bg1"/>
                </a:solidFill>
              </a:rPr>
              <a:t>Business</a:t>
            </a:r>
          </a:p>
          <a:p>
            <a:r>
              <a:rPr lang="en-US" sz="2400" b="1" dirty="0" smtClean="0">
                <a:solidFill>
                  <a:schemeClr val="bg1"/>
                </a:solidFill>
              </a:rPr>
              <a:t> </a:t>
            </a:r>
            <a:r>
              <a:rPr lang="en-US" sz="2400" b="1" dirty="0">
                <a:solidFill>
                  <a:schemeClr val="bg1"/>
                </a:solidFill>
              </a:rPr>
              <a:t>Finance and Web </a:t>
            </a:r>
            <a:endParaRPr lang="en-US" sz="2400" b="1" dirty="0" smtClean="0">
              <a:solidFill>
                <a:schemeClr val="bg1"/>
              </a:solidFill>
            </a:endParaRPr>
          </a:p>
          <a:p>
            <a:r>
              <a:rPr lang="en-US" sz="2400" b="1" dirty="0" smtClean="0">
                <a:solidFill>
                  <a:schemeClr val="bg1"/>
                </a:solidFill>
              </a:rPr>
              <a:t>development </a:t>
            </a:r>
            <a:r>
              <a:rPr lang="en-US" sz="2400" b="1" dirty="0">
                <a:solidFill>
                  <a:schemeClr val="bg1"/>
                </a:solidFill>
              </a:rPr>
              <a:t>respectively</a:t>
            </a:r>
            <a:r>
              <a:rPr lang="en-US" sz="2400" b="1" dirty="0" smtClean="0">
                <a:solidFill>
                  <a:schemeClr val="bg1"/>
                </a:solidFill>
              </a:rPr>
              <a:t>.</a:t>
            </a:r>
          </a:p>
          <a:p>
            <a:r>
              <a:rPr lang="en-US" sz="2400" b="1" dirty="0" smtClean="0">
                <a:solidFill>
                  <a:schemeClr val="bg1"/>
                </a:solidFill>
              </a:rPr>
              <a:t> </a:t>
            </a:r>
            <a:r>
              <a:rPr lang="en-US" sz="2400" b="1" dirty="0">
                <a:solidFill>
                  <a:schemeClr val="bg1"/>
                </a:solidFill>
              </a:rPr>
              <a:t>The 3rd </a:t>
            </a:r>
            <a:r>
              <a:rPr lang="en-US" sz="2400" b="1" dirty="0" smtClean="0">
                <a:solidFill>
                  <a:schemeClr val="bg1"/>
                </a:solidFill>
              </a:rPr>
              <a:t>quarter </a:t>
            </a:r>
            <a:r>
              <a:rPr lang="en-US" sz="2400" b="1" dirty="0">
                <a:solidFill>
                  <a:schemeClr val="bg1"/>
                </a:solidFill>
              </a:rPr>
              <a:t>had </a:t>
            </a:r>
            <a:r>
              <a:rPr lang="en-US" sz="2400" b="1" dirty="0" smtClean="0">
                <a:solidFill>
                  <a:schemeClr val="bg1"/>
                </a:solidFill>
              </a:rPr>
              <a:t>Graphic</a:t>
            </a:r>
          </a:p>
          <a:p>
            <a:r>
              <a:rPr lang="en-US" sz="2400" b="1" dirty="0" smtClean="0">
                <a:solidFill>
                  <a:schemeClr val="bg1"/>
                </a:solidFill>
              </a:rPr>
              <a:t> </a:t>
            </a:r>
            <a:r>
              <a:rPr lang="en-US" sz="2400" b="1" dirty="0">
                <a:solidFill>
                  <a:schemeClr val="bg1"/>
                </a:solidFill>
              </a:rPr>
              <a:t>Design and Musical </a:t>
            </a:r>
            <a:endParaRPr lang="en-US" sz="2400" b="1" dirty="0" smtClean="0">
              <a:solidFill>
                <a:schemeClr val="bg1"/>
              </a:solidFill>
            </a:endParaRPr>
          </a:p>
          <a:p>
            <a:r>
              <a:rPr lang="en-US" sz="2400" b="1" dirty="0" smtClean="0">
                <a:solidFill>
                  <a:schemeClr val="bg1"/>
                </a:solidFill>
              </a:rPr>
              <a:t>Instrument </a:t>
            </a:r>
            <a:r>
              <a:rPr lang="en-US" sz="2400" b="1" dirty="0">
                <a:solidFill>
                  <a:schemeClr val="bg1"/>
                </a:solidFill>
              </a:rPr>
              <a:t>having the </a:t>
            </a:r>
            <a:r>
              <a:rPr lang="en-US" sz="2400" b="1" dirty="0" smtClean="0">
                <a:solidFill>
                  <a:schemeClr val="bg1"/>
                </a:solidFill>
              </a:rPr>
              <a:t>lowest</a:t>
            </a:r>
          </a:p>
          <a:p>
            <a:r>
              <a:rPr lang="en-US" sz="2400" b="1" dirty="0" smtClean="0">
                <a:solidFill>
                  <a:schemeClr val="bg1"/>
                </a:solidFill>
              </a:rPr>
              <a:t> </a:t>
            </a:r>
            <a:r>
              <a:rPr lang="en-US" sz="2400" b="1" dirty="0">
                <a:solidFill>
                  <a:schemeClr val="bg1"/>
                </a:solidFill>
              </a:rPr>
              <a:t>counts, followed by the </a:t>
            </a:r>
            <a:r>
              <a:rPr lang="en-US" sz="2400" b="1" dirty="0" smtClean="0">
                <a:solidFill>
                  <a:schemeClr val="bg1"/>
                </a:solidFill>
              </a:rPr>
              <a:t>4</a:t>
            </a:r>
            <a:r>
              <a:rPr lang="en-US" sz="2400" b="1" baseline="30000" dirty="0" smtClean="0">
                <a:solidFill>
                  <a:schemeClr val="bg1"/>
                </a:solidFill>
              </a:rPr>
              <a:t>th</a:t>
            </a:r>
            <a:endParaRPr lang="en-US" sz="2400" b="1" dirty="0" smtClean="0">
              <a:solidFill>
                <a:schemeClr val="bg1"/>
              </a:solidFill>
            </a:endParaRPr>
          </a:p>
          <a:p>
            <a:r>
              <a:rPr lang="en-US" sz="2400" b="1" dirty="0" smtClean="0">
                <a:solidFill>
                  <a:schemeClr val="bg1"/>
                </a:solidFill>
              </a:rPr>
              <a:t> </a:t>
            </a:r>
            <a:r>
              <a:rPr lang="en-US" sz="2400" b="1" dirty="0">
                <a:solidFill>
                  <a:schemeClr val="bg1"/>
                </a:solidFill>
              </a:rPr>
              <a:t>quarter</a:t>
            </a:r>
            <a:r>
              <a:rPr lang="en-US" sz="2400" b="1" dirty="0" smtClean="0">
                <a:solidFill>
                  <a:schemeClr val="bg1"/>
                </a:solidFill>
              </a:rPr>
              <a:t>. More </a:t>
            </a:r>
            <a:r>
              <a:rPr lang="en-US" sz="2400" b="1" dirty="0">
                <a:solidFill>
                  <a:schemeClr val="bg1"/>
                </a:solidFill>
              </a:rPr>
              <a:t>marketing </a:t>
            </a:r>
            <a:endParaRPr lang="en-US" sz="2400" b="1" dirty="0" smtClean="0">
              <a:solidFill>
                <a:schemeClr val="bg1"/>
              </a:solidFill>
            </a:endParaRPr>
          </a:p>
          <a:p>
            <a:r>
              <a:rPr lang="en-US" sz="2400" b="1" dirty="0" smtClean="0">
                <a:solidFill>
                  <a:schemeClr val="bg1"/>
                </a:solidFill>
              </a:rPr>
              <a:t>campaigns </a:t>
            </a:r>
            <a:r>
              <a:rPr lang="en-US" sz="2400" b="1" dirty="0">
                <a:solidFill>
                  <a:schemeClr val="bg1"/>
                </a:solidFill>
              </a:rPr>
              <a:t>would be highly recommended like adverts </a:t>
            </a:r>
            <a:endParaRPr lang="en-US" sz="2400" b="1" dirty="0" smtClean="0">
              <a:solidFill>
                <a:schemeClr val="bg1"/>
              </a:solidFill>
            </a:endParaRPr>
          </a:p>
          <a:p>
            <a:r>
              <a:rPr lang="en-US" sz="2400" b="1" dirty="0" smtClean="0">
                <a:solidFill>
                  <a:schemeClr val="bg1"/>
                </a:solidFill>
              </a:rPr>
              <a:t>on </a:t>
            </a:r>
            <a:r>
              <a:rPr lang="en-US" sz="2400" b="1" dirty="0">
                <a:solidFill>
                  <a:schemeClr val="bg1"/>
                </a:solidFill>
              </a:rPr>
              <a:t>social media, digital </a:t>
            </a:r>
            <a:endParaRPr lang="en-US" sz="2400" b="1" dirty="0" smtClean="0">
              <a:solidFill>
                <a:schemeClr val="bg1"/>
              </a:solidFill>
            </a:endParaRPr>
          </a:p>
          <a:p>
            <a:r>
              <a:rPr lang="en-US" sz="2400" b="1" dirty="0" smtClean="0">
                <a:solidFill>
                  <a:schemeClr val="bg1"/>
                </a:solidFill>
              </a:rPr>
              <a:t>marketing </a:t>
            </a:r>
            <a:r>
              <a:rPr lang="en-US" sz="2400" b="1" dirty="0">
                <a:solidFill>
                  <a:schemeClr val="bg1"/>
                </a:solidFill>
              </a:rPr>
              <a:t>to get more </a:t>
            </a:r>
            <a:endParaRPr lang="en-US" sz="2400" b="1" dirty="0" smtClean="0">
              <a:solidFill>
                <a:schemeClr val="bg1"/>
              </a:solidFill>
            </a:endParaRPr>
          </a:p>
          <a:p>
            <a:r>
              <a:rPr lang="en-US" sz="2400" b="1" dirty="0" smtClean="0">
                <a:solidFill>
                  <a:schemeClr val="bg1"/>
                </a:solidFill>
              </a:rPr>
              <a:t>learners </a:t>
            </a:r>
            <a:r>
              <a:rPr lang="en-US" sz="2400" b="1" dirty="0">
                <a:solidFill>
                  <a:schemeClr val="bg1"/>
                </a:solidFill>
              </a:rPr>
              <a:t>aware of Edsigh Tech.</a:t>
            </a:r>
          </a:p>
        </p:txBody>
      </p:sp>
    </p:spTree>
    <p:extLst>
      <p:ext uri="{BB962C8B-B14F-4D97-AF65-F5344CB8AC3E}">
        <p14:creationId xmlns:p14="http://schemas.microsoft.com/office/powerpoint/2010/main" val="62219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Rectangle 5"/>
          <p:cNvSpPr/>
          <p:nvPr/>
        </p:nvSpPr>
        <p:spPr>
          <a:xfrm>
            <a:off x="7772413" y="795131"/>
            <a:ext cx="5474751" cy="461665"/>
          </a:xfrm>
          <a:prstGeom prst="rect">
            <a:avLst/>
          </a:prstGeom>
        </p:spPr>
        <p:txBody>
          <a:bodyPr wrap="square">
            <a:spAutoFit/>
          </a:bodyPr>
          <a:lstStyle/>
          <a:p>
            <a:endParaRPr lang="en-US" sz="2400" b="1"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47188"/>
            <a:ext cx="7485219" cy="6410812"/>
          </a:xfrm>
          <a:prstGeom prst="rect">
            <a:avLst/>
          </a:prstGeom>
        </p:spPr>
      </p:pic>
      <p:sp>
        <p:nvSpPr>
          <p:cNvPr id="9" name="Rectangle 8"/>
          <p:cNvSpPr/>
          <p:nvPr/>
        </p:nvSpPr>
        <p:spPr>
          <a:xfrm>
            <a:off x="7938052" y="795131"/>
            <a:ext cx="6096000" cy="5324535"/>
          </a:xfrm>
          <a:prstGeom prst="rect">
            <a:avLst/>
          </a:prstGeom>
        </p:spPr>
        <p:txBody>
          <a:bodyPr>
            <a:spAutoFit/>
          </a:bodyPr>
          <a:lstStyle/>
          <a:p>
            <a:r>
              <a:rPr lang="en-US" sz="2000" b="1" dirty="0" smtClean="0">
                <a:solidFill>
                  <a:schemeClr val="bg1"/>
                </a:solidFill>
              </a:rPr>
              <a:t>Looking at the revenue </a:t>
            </a:r>
          </a:p>
          <a:p>
            <a:r>
              <a:rPr lang="en-US" sz="2000" b="1" dirty="0" smtClean="0">
                <a:solidFill>
                  <a:schemeClr val="bg1"/>
                </a:solidFill>
              </a:rPr>
              <a:t>over the years, from 2011 </a:t>
            </a:r>
          </a:p>
          <a:p>
            <a:r>
              <a:rPr lang="en-US" sz="2000" b="1" dirty="0" smtClean="0">
                <a:solidFill>
                  <a:schemeClr val="bg1"/>
                </a:solidFill>
              </a:rPr>
              <a:t>to 2012 the early years of the </a:t>
            </a:r>
          </a:p>
          <a:p>
            <a:r>
              <a:rPr lang="en-US" sz="2000" b="1" dirty="0" smtClean="0">
                <a:solidFill>
                  <a:schemeClr val="bg1"/>
                </a:solidFill>
              </a:rPr>
              <a:t>business there was a </a:t>
            </a:r>
          </a:p>
          <a:p>
            <a:r>
              <a:rPr lang="en-US" sz="2000" b="1" dirty="0" smtClean="0">
                <a:solidFill>
                  <a:schemeClr val="bg1"/>
                </a:solidFill>
              </a:rPr>
              <a:t>stagnation of 0.1, and </a:t>
            </a:r>
          </a:p>
          <a:p>
            <a:r>
              <a:rPr lang="en-US" sz="2000" b="1" dirty="0" smtClean="0">
                <a:solidFill>
                  <a:schemeClr val="bg1"/>
                </a:solidFill>
              </a:rPr>
              <a:t>from 2012-2014 there was a </a:t>
            </a:r>
          </a:p>
          <a:p>
            <a:r>
              <a:rPr lang="en-US" sz="2000" b="1" dirty="0" smtClean="0">
                <a:solidFill>
                  <a:schemeClr val="bg1"/>
                </a:solidFill>
              </a:rPr>
              <a:t>significant growth from 0.1</a:t>
            </a:r>
          </a:p>
          <a:p>
            <a:r>
              <a:rPr lang="en-US" sz="2000" b="1" dirty="0" smtClean="0">
                <a:solidFill>
                  <a:schemeClr val="bg1"/>
                </a:solidFill>
              </a:rPr>
              <a:t> to 1.1, from 2014 to 2015</a:t>
            </a:r>
          </a:p>
          <a:p>
            <a:r>
              <a:rPr lang="en-US" sz="2000" b="1" dirty="0" smtClean="0">
                <a:solidFill>
                  <a:schemeClr val="bg1"/>
                </a:solidFill>
              </a:rPr>
              <a:t> there was a huge spike</a:t>
            </a:r>
          </a:p>
          <a:p>
            <a:r>
              <a:rPr lang="en-US" sz="2000" b="1" dirty="0" smtClean="0">
                <a:solidFill>
                  <a:schemeClr val="bg1"/>
                </a:solidFill>
              </a:rPr>
              <a:t> in its revenue from 1.1 to </a:t>
            </a:r>
          </a:p>
          <a:p>
            <a:r>
              <a:rPr lang="en-US" sz="2000" b="1" dirty="0" smtClean="0">
                <a:solidFill>
                  <a:schemeClr val="bg1"/>
                </a:solidFill>
              </a:rPr>
              <a:t>3.0 its all time high, then </a:t>
            </a:r>
          </a:p>
          <a:p>
            <a:r>
              <a:rPr lang="en-US" sz="2000" b="1" dirty="0" smtClean="0">
                <a:solidFill>
                  <a:schemeClr val="bg1"/>
                </a:solidFill>
              </a:rPr>
              <a:t>in 2015 to 2016 there was</a:t>
            </a:r>
          </a:p>
          <a:p>
            <a:r>
              <a:rPr lang="en-US" sz="2000" b="1" dirty="0" smtClean="0">
                <a:solidFill>
                  <a:schemeClr val="bg1"/>
                </a:solidFill>
              </a:rPr>
              <a:t> a slight decline from 3,0 </a:t>
            </a:r>
          </a:p>
          <a:p>
            <a:r>
              <a:rPr lang="en-US" sz="2000" b="1" dirty="0" smtClean="0">
                <a:solidFill>
                  <a:schemeClr val="bg1"/>
                </a:solidFill>
              </a:rPr>
              <a:t>to 2.2, and later part of </a:t>
            </a:r>
          </a:p>
          <a:p>
            <a:r>
              <a:rPr lang="en-US" sz="2000" b="1" dirty="0" smtClean="0">
                <a:solidFill>
                  <a:schemeClr val="bg1"/>
                </a:solidFill>
              </a:rPr>
              <a:t>2016 to 2017 a drastic</a:t>
            </a:r>
          </a:p>
          <a:p>
            <a:r>
              <a:rPr lang="en-US" sz="2000" b="1" dirty="0" smtClean="0">
                <a:solidFill>
                  <a:schemeClr val="bg1"/>
                </a:solidFill>
              </a:rPr>
              <a:t> decline in their revenue</a:t>
            </a:r>
          </a:p>
          <a:p>
            <a:r>
              <a:rPr lang="en-US" sz="2000" b="1" dirty="0" smtClean="0">
                <a:solidFill>
                  <a:schemeClr val="bg1"/>
                </a:solidFill>
              </a:rPr>
              <a:t> from bout 2.2 to about 1.0.</a:t>
            </a:r>
            <a:endParaRPr lang="en-US" sz="2000" b="1" dirty="0">
              <a:solidFill>
                <a:schemeClr val="bg1"/>
              </a:solidFill>
            </a:endParaRPr>
          </a:p>
        </p:txBody>
      </p:sp>
    </p:spTree>
    <p:extLst>
      <p:ext uri="{BB962C8B-B14F-4D97-AF65-F5344CB8AC3E}">
        <p14:creationId xmlns:p14="http://schemas.microsoft.com/office/powerpoint/2010/main" val="238264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a:off x="662609" y="305068"/>
            <a:ext cx="11529391" cy="6247864"/>
          </a:xfrm>
          <a:prstGeom prst="rect">
            <a:avLst/>
          </a:prstGeom>
          <a:noFill/>
        </p:spPr>
        <p:txBody>
          <a:bodyPr wrap="square" rtlCol="0">
            <a:spAutoFit/>
          </a:bodyPr>
          <a:lstStyle/>
          <a:p>
            <a:r>
              <a:rPr lang="en-US" sz="4000" b="1" dirty="0" smtClean="0">
                <a:solidFill>
                  <a:schemeClr val="bg1"/>
                </a:solidFill>
              </a:rPr>
              <a:t>                             About Us:</a:t>
            </a:r>
            <a:endParaRPr lang="en-US" sz="2400" b="1" dirty="0" smtClean="0">
              <a:solidFill>
                <a:schemeClr val="bg1"/>
              </a:solidFill>
            </a:endParaRPr>
          </a:p>
          <a:p>
            <a:r>
              <a:rPr lang="en-US" sz="2400" b="1" dirty="0" smtClean="0">
                <a:solidFill>
                  <a:schemeClr val="bg1"/>
                </a:solidFill>
              </a:rPr>
              <a:t>EdSigh </a:t>
            </a:r>
            <a:r>
              <a:rPr lang="en-US" sz="2400" b="1" dirty="0">
                <a:solidFill>
                  <a:schemeClr val="bg1"/>
                </a:solidFill>
              </a:rPr>
              <a:t>Ed-Tech is a globally recognized online learning</a:t>
            </a:r>
          </a:p>
          <a:p>
            <a:r>
              <a:rPr lang="en-US" sz="2400" b="1" dirty="0">
                <a:solidFill>
                  <a:schemeClr val="bg1"/>
                </a:solidFill>
              </a:rPr>
              <a:t>platform that provides a wide range of courses on a variety of topics.</a:t>
            </a:r>
          </a:p>
          <a:p>
            <a:r>
              <a:rPr lang="en-US" sz="2400" b="1" dirty="0">
                <a:solidFill>
                  <a:schemeClr val="bg1"/>
                </a:solidFill>
              </a:rPr>
              <a:t>Since its inception in 2010, EdSigh Ed-Tech has grown to become one of</a:t>
            </a:r>
          </a:p>
          <a:p>
            <a:r>
              <a:rPr lang="en-US" sz="2400" b="1" dirty="0">
                <a:solidFill>
                  <a:schemeClr val="bg1"/>
                </a:solidFill>
              </a:rPr>
              <a:t>the world's largest e-learning platforms, serving millions of students</a:t>
            </a:r>
          </a:p>
          <a:p>
            <a:r>
              <a:rPr lang="en-US" sz="2400" b="1" dirty="0">
                <a:solidFill>
                  <a:schemeClr val="bg1"/>
                </a:solidFill>
              </a:rPr>
              <a:t>and teachers worldwide.</a:t>
            </a:r>
          </a:p>
          <a:p>
            <a:endParaRPr lang="en-US" sz="2400" b="1" dirty="0">
              <a:solidFill>
                <a:schemeClr val="bg1"/>
              </a:solidFill>
            </a:endParaRPr>
          </a:p>
          <a:p>
            <a:r>
              <a:rPr lang="en-US" sz="2400" b="1" dirty="0">
                <a:solidFill>
                  <a:schemeClr val="bg1"/>
                </a:solidFill>
              </a:rPr>
              <a:t>EdSigh Ed-Tech's primary goal is to make education</a:t>
            </a:r>
          </a:p>
          <a:p>
            <a:r>
              <a:rPr lang="en-US" sz="2400" b="1" dirty="0">
                <a:solidFill>
                  <a:schemeClr val="bg1"/>
                </a:solidFill>
              </a:rPr>
              <a:t>accessible and affordable to anyone with an internet connection.</a:t>
            </a:r>
          </a:p>
          <a:p>
            <a:r>
              <a:rPr lang="en-US" sz="2400" b="1" dirty="0">
                <a:solidFill>
                  <a:schemeClr val="bg1"/>
                </a:solidFill>
              </a:rPr>
              <a:t>Teachers create and publish their courses on the platform, and</a:t>
            </a:r>
          </a:p>
          <a:p>
            <a:r>
              <a:rPr lang="en-US" sz="2400" b="1" dirty="0">
                <a:solidFill>
                  <a:schemeClr val="bg1"/>
                </a:solidFill>
              </a:rPr>
              <a:t>students can enroll based on their interests and learning goals.</a:t>
            </a:r>
          </a:p>
          <a:p>
            <a:endParaRPr lang="en-US" sz="2400" b="1" dirty="0">
              <a:solidFill>
                <a:schemeClr val="bg1"/>
              </a:solidFill>
            </a:endParaRPr>
          </a:p>
          <a:p>
            <a:r>
              <a:rPr lang="en-US" sz="2400" b="1" dirty="0">
                <a:solidFill>
                  <a:schemeClr val="bg1"/>
                </a:solidFill>
              </a:rPr>
              <a:t>EdSigh Ed-Tech offers certifications and training in courses,</a:t>
            </a:r>
          </a:p>
          <a:p>
            <a:r>
              <a:rPr lang="en-US" sz="2400" b="1" dirty="0">
                <a:solidFill>
                  <a:schemeClr val="bg1"/>
                </a:solidFill>
              </a:rPr>
              <a:t>such as Business Finance, Graphics Design, Musical Instruments, and</a:t>
            </a:r>
          </a:p>
          <a:p>
            <a:r>
              <a:rPr lang="en-US" sz="2400" b="1" dirty="0">
                <a:solidFill>
                  <a:schemeClr val="bg1"/>
                </a:solidFill>
              </a:rPr>
              <a:t>Web Development. EdSigh Ed-Tech 's extensive course catalog ranges</a:t>
            </a:r>
          </a:p>
          <a:p>
            <a:r>
              <a:rPr lang="en-US" sz="2400" b="1" dirty="0">
                <a:solidFill>
                  <a:schemeClr val="bg1"/>
                </a:solidFill>
              </a:rPr>
              <a:t>from technology to business, art to personal growth.</a:t>
            </a:r>
          </a:p>
        </p:txBody>
      </p:sp>
    </p:spTree>
    <p:extLst>
      <p:ext uri="{BB962C8B-B14F-4D97-AF65-F5344CB8AC3E}">
        <p14:creationId xmlns:p14="http://schemas.microsoft.com/office/powerpoint/2010/main" val="3204799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Rectangle 5"/>
          <p:cNvSpPr/>
          <p:nvPr/>
        </p:nvSpPr>
        <p:spPr>
          <a:xfrm>
            <a:off x="7772413" y="795131"/>
            <a:ext cx="5474751" cy="461665"/>
          </a:xfrm>
          <a:prstGeom prst="rect">
            <a:avLst/>
          </a:prstGeom>
        </p:spPr>
        <p:txBody>
          <a:bodyPr wrap="square">
            <a:spAutoFit/>
          </a:bodyPr>
          <a:lstStyle/>
          <a:p>
            <a:endParaRPr lang="en-US" sz="2400" b="1"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447187"/>
            <a:ext cx="7750441" cy="6410813"/>
          </a:xfrm>
          <a:prstGeom prst="rect">
            <a:avLst/>
          </a:prstGeom>
        </p:spPr>
      </p:pic>
      <p:sp>
        <p:nvSpPr>
          <p:cNvPr id="5" name="Rectangle 4"/>
          <p:cNvSpPr/>
          <p:nvPr/>
        </p:nvSpPr>
        <p:spPr>
          <a:xfrm>
            <a:off x="7750438" y="486943"/>
            <a:ext cx="6096000" cy="6124754"/>
          </a:xfrm>
          <a:prstGeom prst="rect">
            <a:avLst/>
          </a:prstGeom>
        </p:spPr>
        <p:txBody>
          <a:bodyPr>
            <a:spAutoFit/>
          </a:bodyPr>
          <a:lstStyle/>
          <a:p>
            <a:r>
              <a:rPr lang="en-US" sz="2800" b="1" dirty="0">
                <a:solidFill>
                  <a:schemeClr val="bg1"/>
                </a:solidFill>
              </a:rPr>
              <a:t>There was an increase </a:t>
            </a:r>
            <a:endParaRPr lang="en-US" sz="2800" b="1" dirty="0" smtClean="0">
              <a:solidFill>
                <a:schemeClr val="bg1"/>
              </a:solidFill>
            </a:endParaRPr>
          </a:p>
          <a:p>
            <a:r>
              <a:rPr lang="en-US" sz="2800" b="1" dirty="0" smtClean="0">
                <a:solidFill>
                  <a:schemeClr val="bg1"/>
                </a:solidFill>
              </a:rPr>
              <a:t>in </a:t>
            </a:r>
            <a:r>
              <a:rPr lang="en-US" sz="2800" b="1" dirty="0">
                <a:solidFill>
                  <a:schemeClr val="bg1"/>
                </a:solidFill>
              </a:rPr>
              <a:t>subscribers </a:t>
            </a:r>
            <a:r>
              <a:rPr lang="en-US" sz="2800" b="1" dirty="0" smtClean="0">
                <a:solidFill>
                  <a:schemeClr val="bg1"/>
                </a:solidFill>
              </a:rPr>
              <a:t>from </a:t>
            </a:r>
            <a:r>
              <a:rPr lang="en-US" sz="2800" b="1" dirty="0">
                <a:solidFill>
                  <a:schemeClr val="bg1"/>
                </a:solidFill>
              </a:rPr>
              <a:t>the </a:t>
            </a:r>
            <a:endParaRPr lang="en-US" sz="2800" b="1" dirty="0" smtClean="0">
              <a:solidFill>
                <a:schemeClr val="bg1"/>
              </a:solidFill>
            </a:endParaRPr>
          </a:p>
          <a:p>
            <a:r>
              <a:rPr lang="en-US" sz="2800" b="1" dirty="0" smtClean="0">
                <a:solidFill>
                  <a:schemeClr val="bg1"/>
                </a:solidFill>
              </a:rPr>
              <a:t>1st </a:t>
            </a:r>
            <a:r>
              <a:rPr lang="en-US" sz="2800" b="1" dirty="0">
                <a:solidFill>
                  <a:schemeClr val="bg1"/>
                </a:solidFill>
              </a:rPr>
              <a:t>year 2011-2012, </a:t>
            </a:r>
            <a:endParaRPr lang="en-US" sz="2800" b="1" dirty="0" smtClean="0">
              <a:solidFill>
                <a:schemeClr val="bg1"/>
              </a:solidFill>
            </a:endParaRPr>
          </a:p>
          <a:p>
            <a:r>
              <a:rPr lang="en-US" sz="2800" b="1" dirty="0" smtClean="0">
                <a:solidFill>
                  <a:schemeClr val="bg1"/>
                </a:solidFill>
              </a:rPr>
              <a:t>though </a:t>
            </a:r>
            <a:r>
              <a:rPr lang="en-US" sz="2800" b="1" dirty="0">
                <a:solidFill>
                  <a:schemeClr val="bg1"/>
                </a:solidFill>
              </a:rPr>
              <a:t>it </a:t>
            </a:r>
            <a:r>
              <a:rPr lang="en-US" sz="2800" b="1" dirty="0" smtClean="0">
                <a:solidFill>
                  <a:schemeClr val="bg1"/>
                </a:solidFill>
              </a:rPr>
              <a:t>didn’t </a:t>
            </a:r>
            <a:r>
              <a:rPr lang="en-US" sz="2800" b="1" dirty="0">
                <a:solidFill>
                  <a:schemeClr val="bg1"/>
                </a:solidFill>
              </a:rPr>
              <a:t>reflect </a:t>
            </a:r>
            <a:r>
              <a:rPr lang="en-US" sz="2800" b="1" dirty="0" smtClean="0">
                <a:solidFill>
                  <a:schemeClr val="bg1"/>
                </a:solidFill>
              </a:rPr>
              <a:t>in</a:t>
            </a:r>
          </a:p>
          <a:p>
            <a:r>
              <a:rPr lang="en-US" sz="2800" b="1" dirty="0" smtClean="0">
                <a:solidFill>
                  <a:schemeClr val="bg1"/>
                </a:solidFill>
              </a:rPr>
              <a:t> </a:t>
            </a:r>
            <a:r>
              <a:rPr lang="en-US" sz="2800" b="1" dirty="0">
                <a:solidFill>
                  <a:schemeClr val="bg1"/>
                </a:solidFill>
              </a:rPr>
              <a:t>the </a:t>
            </a:r>
            <a:r>
              <a:rPr lang="en-US" sz="2800" b="1" dirty="0" smtClean="0">
                <a:solidFill>
                  <a:schemeClr val="bg1"/>
                </a:solidFill>
              </a:rPr>
              <a:t>revenue from </a:t>
            </a:r>
            <a:r>
              <a:rPr lang="en-US" sz="2800" b="1" dirty="0">
                <a:solidFill>
                  <a:schemeClr val="bg1"/>
                </a:solidFill>
              </a:rPr>
              <a:t>2011 </a:t>
            </a:r>
            <a:r>
              <a:rPr lang="en-US" sz="2800" b="1" dirty="0" smtClean="0">
                <a:solidFill>
                  <a:schemeClr val="bg1"/>
                </a:solidFill>
              </a:rPr>
              <a:t>to</a:t>
            </a:r>
          </a:p>
          <a:p>
            <a:r>
              <a:rPr lang="en-US" sz="2800" b="1" dirty="0" smtClean="0">
                <a:solidFill>
                  <a:schemeClr val="bg1"/>
                </a:solidFill>
              </a:rPr>
              <a:t> </a:t>
            </a:r>
            <a:r>
              <a:rPr lang="en-US" sz="2800" b="1" dirty="0">
                <a:solidFill>
                  <a:schemeClr val="bg1"/>
                </a:solidFill>
              </a:rPr>
              <a:t>2012 there might </a:t>
            </a:r>
            <a:endParaRPr lang="en-US" sz="2800" b="1" dirty="0" smtClean="0">
              <a:solidFill>
                <a:schemeClr val="bg1"/>
              </a:solidFill>
            </a:endParaRPr>
          </a:p>
          <a:p>
            <a:r>
              <a:rPr lang="en-US" sz="2800" b="1" dirty="0" smtClean="0">
                <a:solidFill>
                  <a:schemeClr val="bg1"/>
                </a:solidFill>
              </a:rPr>
              <a:t>have </a:t>
            </a:r>
            <a:r>
              <a:rPr lang="en-US" sz="2800" b="1" dirty="0">
                <a:solidFill>
                  <a:schemeClr val="bg1"/>
                </a:solidFill>
              </a:rPr>
              <a:t>been a lot of </a:t>
            </a:r>
            <a:r>
              <a:rPr lang="en-US" sz="2800" b="1" dirty="0" smtClean="0">
                <a:solidFill>
                  <a:schemeClr val="bg1"/>
                </a:solidFill>
              </a:rPr>
              <a:t>free</a:t>
            </a:r>
          </a:p>
          <a:p>
            <a:r>
              <a:rPr lang="en-US" sz="2800" b="1" dirty="0" smtClean="0">
                <a:solidFill>
                  <a:schemeClr val="bg1"/>
                </a:solidFill>
              </a:rPr>
              <a:t> </a:t>
            </a:r>
            <a:r>
              <a:rPr lang="en-US" sz="2800" b="1" dirty="0">
                <a:solidFill>
                  <a:schemeClr val="bg1"/>
                </a:solidFill>
              </a:rPr>
              <a:t>classes given</a:t>
            </a:r>
            <a:r>
              <a:rPr lang="en-US" sz="2800" b="1" dirty="0" smtClean="0">
                <a:solidFill>
                  <a:schemeClr val="bg1"/>
                </a:solidFill>
              </a:rPr>
              <a:t>. The</a:t>
            </a:r>
          </a:p>
          <a:p>
            <a:r>
              <a:rPr lang="en-US" sz="2800" b="1" dirty="0" smtClean="0">
                <a:solidFill>
                  <a:schemeClr val="bg1"/>
                </a:solidFill>
              </a:rPr>
              <a:t> </a:t>
            </a:r>
            <a:r>
              <a:rPr lang="en-US" sz="2800" b="1" dirty="0">
                <a:solidFill>
                  <a:schemeClr val="bg1"/>
                </a:solidFill>
              </a:rPr>
              <a:t>subscribers kept </a:t>
            </a:r>
            <a:endParaRPr lang="en-US" sz="2800" b="1" dirty="0" smtClean="0">
              <a:solidFill>
                <a:schemeClr val="bg1"/>
              </a:solidFill>
            </a:endParaRPr>
          </a:p>
          <a:p>
            <a:r>
              <a:rPr lang="en-US" sz="2800" b="1" dirty="0" smtClean="0">
                <a:solidFill>
                  <a:schemeClr val="bg1"/>
                </a:solidFill>
              </a:rPr>
              <a:t>increasing </a:t>
            </a:r>
            <a:r>
              <a:rPr lang="en-US" sz="2800" b="1" dirty="0">
                <a:solidFill>
                  <a:schemeClr val="bg1"/>
                </a:solidFill>
              </a:rPr>
              <a:t>from </a:t>
            </a:r>
            <a:r>
              <a:rPr lang="en-US" sz="2800" b="1" dirty="0" smtClean="0">
                <a:solidFill>
                  <a:schemeClr val="bg1"/>
                </a:solidFill>
              </a:rPr>
              <a:t>2012-</a:t>
            </a:r>
          </a:p>
          <a:p>
            <a:r>
              <a:rPr lang="en-US" sz="2800" b="1" dirty="0" smtClean="0">
                <a:solidFill>
                  <a:schemeClr val="bg1"/>
                </a:solidFill>
              </a:rPr>
              <a:t>2015</a:t>
            </a:r>
            <a:r>
              <a:rPr lang="en-US" sz="2800" b="1" dirty="0">
                <a:solidFill>
                  <a:schemeClr val="bg1"/>
                </a:solidFill>
              </a:rPr>
              <a:t>. The later part </a:t>
            </a:r>
            <a:r>
              <a:rPr lang="en-US" sz="2800" b="1" dirty="0" smtClean="0">
                <a:solidFill>
                  <a:schemeClr val="bg1"/>
                </a:solidFill>
              </a:rPr>
              <a:t>of</a:t>
            </a:r>
          </a:p>
          <a:p>
            <a:r>
              <a:rPr lang="en-US" sz="2800" b="1" dirty="0" smtClean="0">
                <a:solidFill>
                  <a:schemeClr val="bg1"/>
                </a:solidFill>
              </a:rPr>
              <a:t> </a:t>
            </a:r>
            <a:r>
              <a:rPr lang="en-US" sz="2800" b="1" dirty="0">
                <a:solidFill>
                  <a:schemeClr val="bg1"/>
                </a:solidFill>
              </a:rPr>
              <a:t>2015 to 2017 the </a:t>
            </a:r>
            <a:endParaRPr lang="en-US" sz="2800" b="1" dirty="0" smtClean="0">
              <a:solidFill>
                <a:schemeClr val="bg1"/>
              </a:solidFill>
            </a:endParaRPr>
          </a:p>
          <a:p>
            <a:r>
              <a:rPr lang="en-US" sz="2800" b="1" dirty="0" smtClean="0">
                <a:solidFill>
                  <a:schemeClr val="bg1"/>
                </a:solidFill>
              </a:rPr>
              <a:t>subscribers </a:t>
            </a:r>
            <a:r>
              <a:rPr lang="en-US" sz="2800" b="1" dirty="0">
                <a:solidFill>
                  <a:schemeClr val="bg1"/>
                </a:solidFill>
              </a:rPr>
              <a:t>have </a:t>
            </a:r>
            <a:r>
              <a:rPr lang="en-US" sz="2800" b="1" dirty="0" smtClean="0">
                <a:solidFill>
                  <a:schemeClr val="bg1"/>
                </a:solidFill>
              </a:rPr>
              <a:t>been</a:t>
            </a:r>
          </a:p>
          <a:p>
            <a:r>
              <a:rPr lang="en-US" sz="2800" b="1" dirty="0" smtClean="0">
                <a:solidFill>
                  <a:schemeClr val="bg1"/>
                </a:solidFill>
              </a:rPr>
              <a:t> declining.</a:t>
            </a:r>
            <a:endParaRPr lang="en-US" sz="2800" b="1" dirty="0">
              <a:solidFill>
                <a:schemeClr val="bg1"/>
              </a:solidFill>
            </a:endParaRPr>
          </a:p>
        </p:txBody>
      </p:sp>
    </p:spTree>
    <p:extLst>
      <p:ext uri="{BB962C8B-B14F-4D97-AF65-F5344CB8AC3E}">
        <p14:creationId xmlns:p14="http://schemas.microsoft.com/office/powerpoint/2010/main" val="2725867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Rectangle 5"/>
          <p:cNvSpPr/>
          <p:nvPr/>
        </p:nvSpPr>
        <p:spPr>
          <a:xfrm>
            <a:off x="7772413" y="795131"/>
            <a:ext cx="5474751" cy="461665"/>
          </a:xfrm>
          <a:prstGeom prst="rect">
            <a:avLst/>
          </a:prstGeom>
        </p:spPr>
        <p:txBody>
          <a:bodyPr wrap="square">
            <a:spAutoFit/>
          </a:bodyPr>
          <a:lstStyle/>
          <a:p>
            <a:endParaRPr lang="en-US" sz="2400" b="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5043"/>
            <a:ext cx="7355770" cy="6592957"/>
          </a:xfrm>
          <a:prstGeom prst="rect">
            <a:avLst/>
          </a:prstGeom>
        </p:spPr>
      </p:pic>
      <p:sp>
        <p:nvSpPr>
          <p:cNvPr id="8" name="Rectangle 7"/>
          <p:cNvSpPr/>
          <p:nvPr/>
        </p:nvSpPr>
        <p:spPr>
          <a:xfrm>
            <a:off x="7355770" y="117693"/>
            <a:ext cx="6096000" cy="6740307"/>
          </a:xfrm>
          <a:prstGeom prst="rect">
            <a:avLst/>
          </a:prstGeom>
        </p:spPr>
        <p:txBody>
          <a:bodyPr>
            <a:spAutoFit/>
          </a:bodyPr>
          <a:lstStyle/>
          <a:p>
            <a:r>
              <a:rPr lang="en-US" sz="2400" b="1" dirty="0">
                <a:solidFill>
                  <a:schemeClr val="bg1"/>
                </a:solidFill>
              </a:rPr>
              <a:t>From inception 2011 </a:t>
            </a:r>
            <a:r>
              <a:rPr lang="en-US" sz="2400" b="1" dirty="0" smtClean="0">
                <a:solidFill>
                  <a:schemeClr val="bg1"/>
                </a:solidFill>
              </a:rPr>
              <a:t>up </a:t>
            </a:r>
            <a:r>
              <a:rPr lang="en-US" sz="2400" b="1" dirty="0">
                <a:solidFill>
                  <a:schemeClr val="bg1"/>
                </a:solidFill>
              </a:rPr>
              <a:t>till 2012</a:t>
            </a:r>
            <a:r>
              <a:rPr lang="en-US" sz="2400" b="1" dirty="0" smtClean="0">
                <a:solidFill>
                  <a:schemeClr val="bg1"/>
                </a:solidFill>
              </a:rPr>
              <a:t>,</a:t>
            </a:r>
          </a:p>
          <a:p>
            <a:r>
              <a:rPr lang="en-US" sz="2400" b="1" dirty="0" smtClean="0">
                <a:solidFill>
                  <a:schemeClr val="bg1"/>
                </a:solidFill>
              </a:rPr>
              <a:t> </a:t>
            </a:r>
            <a:r>
              <a:rPr lang="en-US" sz="2400" b="1" dirty="0">
                <a:solidFill>
                  <a:schemeClr val="bg1"/>
                </a:solidFill>
              </a:rPr>
              <a:t>the price count dropped </a:t>
            </a:r>
            <a:r>
              <a:rPr lang="en-US" sz="2400" b="1" dirty="0" smtClean="0">
                <a:solidFill>
                  <a:schemeClr val="bg1"/>
                </a:solidFill>
              </a:rPr>
              <a:t>to</a:t>
            </a:r>
          </a:p>
          <a:p>
            <a:r>
              <a:rPr lang="en-US" sz="2400" b="1" dirty="0" smtClean="0">
                <a:solidFill>
                  <a:schemeClr val="bg1"/>
                </a:solidFill>
              </a:rPr>
              <a:t> </a:t>
            </a:r>
            <a:r>
              <a:rPr lang="en-US" sz="2400" b="1" dirty="0">
                <a:solidFill>
                  <a:schemeClr val="bg1"/>
                </a:solidFill>
              </a:rPr>
              <a:t>attract learners since they </a:t>
            </a:r>
            <a:endParaRPr lang="en-US" sz="2400" b="1" dirty="0" smtClean="0">
              <a:solidFill>
                <a:schemeClr val="bg1"/>
              </a:solidFill>
            </a:endParaRPr>
          </a:p>
          <a:p>
            <a:r>
              <a:rPr lang="en-US" sz="2400" b="1" dirty="0" smtClean="0">
                <a:solidFill>
                  <a:schemeClr val="bg1"/>
                </a:solidFill>
              </a:rPr>
              <a:t>were </a:t>
            </a:r>
            <a:r>
              <a:rPr lang="en-US" sz="2400" b="1" dirty="0">
                <a:solidFill>
                  <a:schemeClr val="bg1"/>
                </a:solidFill>
              </a:rPr>
              <a:t>new in the market. In </a:t>
            </a:r>
            <a:r>
              <a:rPr lang="en-US" sz="2400" b="1" dirty="0" smtClean="0">
                <a:solidFill>
                  <a:schemeClr val="bg1"/>
                </a:solidFill>
              </a:rPr>
              <a:t>2012</a:t>
            </a:r>
          </a:p>
          <a:p>
            <a:r>
              <a:rPr lang="en-US" sz="2400" b="1" dirty="0" smtClean="0">
                <a:solidFill>
                  <a:schemeClr val="bg1"/>
                </a:solidFill>
              </a:rPr>
              <a:t> </a:t>
            </a:r>
            <a:r>
              <a:rPr lang="en-US" sz="2400" b="1" dirty="0">
                <a:solidFill>
                  <a:schemeClr val="bg1"/>
                </a:solidFill>
              </a:rPr>
              <a:t>it went back up to about </a:t>
            </a:r>
            <a:r>
              <a:rPr lang="en-US" sz="2400" b="1" dirty="0" smtClean="0">
                <a:solidFill>
                  <a:schemeClr val="bg1"/>
                </a:solidFill>
              </a:rPr>
              <a:t>55</a:t>
            </a:r>
          </a:p>
          <a:p>
            <a:r>
              <a:rPr lang="en-US" sz="2400" b="1" dirty="0" smtClean="0">
                <a:solidFill>
                  <a:schemeClr val="bg1"/>
                </a:solidFill>
              </a:rPr>
              <a:t> </a:t>
            </a:r>
            <a:r>
              <a:rPr lang="en-US" sz="2400" b="1" dirty="0">
                <a:solidFill>
                  <a:schemeClr val="bg1"/>
                </a:solidFill>
              </a:rPr>
              <a:t>price count, then came down </a:t>
            </a:r>
            <a:endParaRPr lang="en-US" sz="2400" b="1" dirty="0" smtClean="0">
              <a:solidFill>
                <a:schemeClr val="bg1"/>
              </a:solidFill>
            </a:endParaRPr>
          </a:p>
          <a:p>
            <a:r>
              <a:rPr lang="en-US" sz="2400" b="1" dirty="0" smtClean="0">
                <a:solidFill>
                  <a:schemeClr val="bg1"/>
                </a:solidFill>
              </a:rPr>
              <a:t>from </a:t>
            </a:r>
            <a:r>
              <a:rPr lang="en-US" sz="2400" b="1" dirty="0">
                <a:solidFill>
                  <a:schemeClr val="bg1"/>
                </a:solidFill>
              </a:rPr>
              <a:t>2013 -2014. It can be </a:t>
            </a:r>
            <a:endParaRPr lang="en-US" sz="2400" b="1" dirty="0" smtClean="0">
              <a:solidFill>
                <a:schemeClr val="bg1"/>
              </a:solidFill>
            </a:endParaRPr>
          </a:p>
          <a:p>
            <a:r>
              <a:rPr lang="en-US" sz="2400" b="1" dirty="0" smtClean="0">
                <a:solidFill>
                  <a:schemeClr val="bg1"/>
                </a:solidFill>
              </a:rPr>
              <a:t>noticed </a:t>
            </a:r>
            <a:r>
              <a:rPr lang="en-US" sz="2400" b="1" dirty="0">
                <a:solidFill>
                  <a:schemeClr val="bg1"/>
                </a:solidFill>
              </a:rPr>
              <a:t>that despite the </a:t>
            </a:r>
            <a:r>
              <a:rPr lang="en-US" sz="2400" b="1" dirty="0" smtClean="0">
                <a:solidFill>
                  <a:schemeClr val="bg1"/>
                </a:solidFill>
              </a:rPr>
              <a:t>price</a:t>
            </a:r>
          </a:p>
          <a:p>
            <a:r>
              <a:rPr lang="en-US" sz="2400" b="1" dirty="0" smtClean="0">
                <a:solidFill>
                  <a:schemeClr val="bg1"/>
                </a:solidFill>
              </a:rPr>
              <a:t> </a:t>
            </a:r>
            <a:r>
              <a:rPr lang="en-US" sz="2400" b="1" dirty="0">
                <a:solidFill>
                  <a:schemeClr val="bg1"/>
                </a:solidFill>
              </a:rPr>
              <a:t>decrease from 2011- 2014 ,</a:t>
            </a:r>
            <a:r>
              <a:rPr lang="en-US" sz="2400" b="1" dirty="0" smtClean="0">
                <a:solidFill>
                  <a:schemeClr val="bg1"/>
                </a:solidFill>
              </a:rPr>
              <a:t>the</a:t>
            </a:r>
          </a:p>
          <a:p>
            <a:r>
              <a:rPr lang="en-US" sz="2400" b="1" dirty="0" smtClean="0">
                <a:solidFill>
                  <a:schemeClr val="bg1"/>
                </a:solidFill>
              </a:rPr>
              <a:t> </a:t>
            </a:r>
            <a:r>
              <a:rPr lang="en-US" sz="2400" b="1" dirty="0">
                <a:solidFill>
                  <a:schemeClr val="bg1"/>
                </a:solidFill>
              </a:rPr>
              <a:t>number of subscribers still </a:t>
            </a:r>
            <a:endParaRPr lang="en-US" sz="2400" b="1" dirty="0" smtClean="0">
              <a:solidFill>
                <a:schemeClr val="bg1"/>
              </a:solidFill>
            </a:endParaRPr>
          </a:p>
          <a:p>
            <a:r>
              <a:rPr lang="en-US" sz="2400" b="1" dirty="0" smtClean="0">
                <a:solidFill>
                  <a:schemeClr val="bg1"/>
                </a:solidFill>
              </a:rPr>
              <a:t>increased. From </a:t>
            </a:r>
            <a:r>
              <a:rPr lang="en-US" sz="2400" b="1" dirty="0">
                <a:solidFill>
                  <a:schemeClr val="bg1"/>
                </a:solidFill>
              </a:rPr>
              <a:t>2014 -2015, </a:t>
            </a:r>
            <a:endParaRPr lang="en-US" sz="2400" b="1" dirty="0" smtClean="0">
              <a:solidFill>
                <a:schemeClr val="bg1"/>
              </a:solidFill>
            </a:endParaRPr>
          </a:p>
          <a:p>
            <a:r>
              <a:rPr lang="en-US" sz="2400" b="1" dirty="0" smtClean="0">
                <a:solidFill>
                  <a:schemeClr val="bg1"/>
                </a:solidFill>
              </a:rPr>
              <a:t>despite </a:t>
            </a:r>
            <a:r>
              <a:rPr lang="en-US" sz="2400" b="1" dirty="0">
                <a:solidFill>
                  <a:schemeClr val="bg1"/>
                </a:solidFill>
              </a:rPr>
              <a:t>the increase in price </a:t>
            </a:r>
            <a:endParaRPr lang="en-US" sz="2400" b="1" dirty="0" smtClean="0">
              <a:solidFill>
                <a:schemeClr val="bg1"/>
              </a:solidFill>
            </a:endParaRPr>
          </a:p>
          <a:p>
            <a:r>
              <a:rPr lang="en-US" sz="2400" b="1" dirty="0" smtClean="0">
                <a:solidFill>
                  <a:schemeClr val="bg1"/>
                </a:solidFill>
              </a:rPr>
              <a:t>count </a:t>
            </a:r>
            <a:r>
              <a:rPr lang="en-US" sz="2400" b="1" dirty="0">
                <a:solidFill>
                  <a:schemeClr val="bg1"/>
                </a:solidFill>
              </a:rPr>
              <a:t>from 50 to </a:t>
            </a:r>
            <a:r>
              <a:rPr lang="en-US" sz="2400" b="1" dirty="0" smtClean="0">
                <a:solidFill>
                  <a:schemeClr val="bg1"/>
                </a:solidFill>
              </a:rPr>
              <a:t>about </a:t>
            </a:r>
            <a:r>
              <a:rPr lang="en-US" sz="2400" b="1" dirty="0">
                <a:solidFill>
                  <a:schemeClr val="bg1"/>
                </a:solidFill>
              </a:rPr>
              <a:t>65, </a:t>
            </a:r>
            <a:r>
              <a:rPr lang="en-US" sz="2400" b="1" dirty="0" smtClean="0">
                <a:solidFill>
                  <a:schemeClr val="bg1"/>
                </a:solidFill>
              </a:rPr>
              <a:t>the</a:t>
            </a:r>
          </a:p>
          <a:p>
            <a:r>
              <a:rPr lang="en-US" sz="2400" b="1" dirty="0" smtClean="0">
                <a:solidFill>
                  <a:schemeClr val="bg1"/>
                </a:solidFill>
              </a:rPr>
              <a:t> </a:t>
            </a:r>
            <a:r>
              <a:rPr lang="en-US" sz="2400" b="1" dirty="0">
                <a:solidFill>
                  <a:schemeClr val="bg1"/>
                </a:solidFill>
              </a:rPr>
              <a:t>number of subscribers </a:t>
            </a:r>
            <a:r>
              <a:rPr lang="en-US" sz="2400" b="1" dirty="0" smtClean="0">
                <a:solidFill>
                  <a:schemeClr val="bg1"/>
                </a:solidFill>
              </a:rPr>
              <a:t>still</a:t>
            </a:r>
          </a:p>
          <a:p>
            <a:r>
              <a:rPr lang="en-US" sz="2400" b="1" dirty="0" smtClean="0">
                <a:solidFill>
                  <a:schemeClr val="bg1"/>
                </a:solidFill>
              </a:rPr>
              <a:t> </a:t>
            </a:r>
            <a:r>
              <a:rPr lang="en-US" sz="2400" b="1" dirty="0">
                <a:solidFill>
                  <a:schemeClr val="bg1"/>
                </a:solidFill>
              </a:rPr>
              <a:t>increased. Also from 2016 </a:t>
            </a:r>
            <a:r>
              <a:rPr lang="en-US" sz="2400" b="1" dirty="0" smtClean="0">
                <a:solidFill>
                  <a:schemeClr val="bg1"/>
                </a:solidFill>
              </a:rPr>
              <a:t>to</a:t>
            </a:r>
          </a:p>
          <a:p>
            <a:r>
              <a:rPr lang="en-US" sz="2400" b="1" dirty="0" smtClean="0">
                <a:solidFill>
                  <a:schemeClr val="bg1"/>
                </a:solidFill>
              </a:rPr>
              <a:t> </a:t>
            </a:r>
            <a:r>
              <a:rPr lang="en-US" sz="2400" b="1" dirty="0">
                <a:solidFill>
                  <a:schemeClr val="bg1"/>
                </a:solidFill>
              </a:rPr>
              <a:t>2017, with the price count </a:t>
            </a:r>
            <a:endParaRPr lang="en-US" sz="2400" b="1" dirty="0" smtClean="0">
              <a:solidFill>
                <a:schemeClr val="bg1"/>
              </a:solidFill>
            </a:endParaRPr>
          </a:p>
          <a:p>
            <a:r>
              <a:rPr lang="en-US" sz="2400" b="1" dirty="0" smtClean="0">
                <a:solidFill>
                  <a:schemeClr val="bg1"/>
                </a:solidFill>
              </a:rPr>
              <a:t>increase </a:t>
            </a:r>
            <a:r>
              <a:rPr lang="en-US" sz="2400" b="1" dirty="0">
                <a:solidFill>
                  <a:schemeClr val="bg1"/>
                </a:solidFill>
              </a:rPr>
              <a:t>the number of </a:t>
            </a:r>
            <a:endParaRPr lang="en-US" sz="2400" b="1" dirty="0" smtClean="0">
              <a:solidFill>
                <a:schemeClr val="bg1"/>
              </a:solidFill>
            </a:endParaRPr>
          </a:p>
          <a:p>
            <a:r>
              <a:rPr lang="en-US" sz="2400" b="1" dirty="0" smtClean="0">
                <a:solidFill>
                  <a:schemeClr val="bg1"/>
                </a:solidFill>
              </a:rPr>
              <a:t>subscribers </a:t>
            </a:r>
            <a:r>
              <a:rPr lang="en-US" sz="2400" b="1" dirty="0">
                <a:solidFill>
                  <a:schemeClr val="bg1"/>
                </a:solidFill>
              </a:rPr>
              <a:t>declined drastically.</a:t>
            </a:r>
          </a:p>
        </p:txBody>
      </p:sp>
    </p:spTree>
    <p:extLst>
      <p:ext uri="{BB962C8B-B14F-4D97-AF65-F5344CB8AC3E}">
        <p14:creationId xmlns:p14="http://schemas.microsoft.com/office/powerpoint/2010/main" val="696390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Rectangle 5"/>
          <p:cNvSpPr/>
          <p:nvPr/>
        </p:nvSpPr>
        <p:spPr>
          <a:xfrm>
            <a:off x="7772413" y="795131"/>
            <a:ext cx="5474751" cy="461665"/>
          </a:xfrm>
          <a:prstGeom prst="rect">
            <a:avLst/>
          </a:prstGeom>
        </p:spPr>
        <p:txBody>
          <a:bodyPr wrap="square">
            <a:spAutoFit/>
          </a:bodyPr>
          <a:lstStyle/>
          <a:p>
            <a:endParaRPr lang="en-US" sz="2400" b="1" dirty="0">
              <a:solidFill>
                <a:schemeClr val="bg1"/>
              </a:solidFill>
            </a:endParaRPr>
          </a:p>
        </p:txBody>
      </p:sp>
      <p:sp>
        <p:nvSpPr>
          <p:cNvPr id="8" name="Rectangle 7"/>
          <p:cNvSpPr/>
          <p:nvPr/>
        </p:nvSpPr>
        <p:spPr>
          <a:xfrm>
            <a:off x="7355770" y="117693"/>
            <a:ext cx="6096000" cy="461665"/>
          </a:xfrm>
          <a:prstGeom prst="rect">
            <a:avLst/>
          </a:prstGeom>
        </p:spPr>
        <p:txBody>
          <a:bodyPr>
            <a:spAutoFit/>
          </a:bodyPr>
          <a:lstStyle/>
          <a:p>
            <a:r>
              <a:rPr lang="en-US" sz="2400" b="1" dirty="0" smtClean="0">
                <a:solidFill>
                  <a:schemeClr val="bg1"/>
                </a:solidFill>
              </a:rPr>
              <a:t>.</a:t>
            </a:r>
            <a:endParaRPr lang="en-US" sz="2400" b="1"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7" y="58846"/>
            <a:ext cx="7188021" cy="6858000"/>
          </a:xfrm>
          <a:prstGeom prst="rect">
            <a:avLst/>
          </a:prstGeom>
        </p:spPr>
      </p:pic>
      <p:sp>
        <p:nvSpPr>
          <p:cNvPr id="5" name="Rectangle 4"/>
          <p:cNvSpPr/>
          <p:nvPr/>
        </p:nvSpPr>
        <p:spPr>
          <a:xfrm>
            <a:off x="7188021" y="333112"/>
            <a:ext cx="6096000" cy="6124754"/>
          </a:xfrm>
          <a:prstGeom prst="rect">
            <a:avLst/>
          </a:prstGeom>
        </p:spPr>
        <p:txBody>
          <a:bodyPr>
            <a:spAutoFit/>
          </a:bodyPr>
          <a:lstStyle/>
          <a:p>
            <a:r>
              <a:rPr lang="en-US" sz="2800" b="1" dirty="0">
                <a:solidFill>
                  <a:schemeClr val="bg1"/>
                </a:solidFill>
              </a:rPr>
              <a:t>The </a:t>
            </a:r>
            <a:r>
              <a:rPr lang="en-US" sz="2800" b="1" dirty="0" smtClean="0">
                <a:solidFill>
                  <a:schemeClr val="bg1"/>
                </a:solidFill>
              </a:rPr>
              <a:t>heat map </a:t>
            </a:r>
            <a:r>
              <a:rPr lang="en-US" sz="2800" b="1" dirty="0">
                <a:solidFill>
                  <a:schemeClr val="bg1"/>
                </a:solidFill>
              </a:rPr>
              <a:t>shows both negative and positive </a:t>
            </a:r>
            <a:endParaRPr lang="en-US" sz="2800" b="1" dirty="0" smtClean="0">
              <a:solidFill>
                <a:schemeClr val="bg1"/>
              </a:solidFill>
            </a:endParaRPr>
          </a:p>
          <a:p>
            <a:r>
              <a:rPr lang="en-US" sz="2800" b="1" dirty="0" smtClean="0">
                <a:solidFill>
                  <a:schemeClr val="bg1"/>
                </a:solidFill>
              </a:rPr>
              <a:t>correlations </a:t>
            </a:r>
            <a:r>
              <a:rPr lang="en-US" sz="2800" b="1" dirty="0">
                <a:solidFill>
                  <a:schemeClr val="bg1"/>
                </a:solidFill>
              </a:rPr>
              <a:t>in the various features. The correlation btw </a:t>
            </a:r>
            <a:endParaRPr lang="en-US" sz="2800" b="1" dirty="0" smtClean="0">
              <a:solidFill>
                <a:schemeClr val="bg1"/>
              </a:solidFill>
            </a:endParaRPr>
          </a:p>
          <a:p>
            <a:r>
              <a:rPr lang="en-US" sz="2800" b="1" dirty="0" smtClean="0">
                <a:solidFill>
                  <a:schemeClr val="bg1"/>
                </a:solidFill>
              </a:rPr>
              <a:t>Price </a:t>
            </a:r>
            <a:r>
              <a:rPr lang="en-US" sz="2800" b="1" dirty="0">
                <a:solidFill>
                  <a:schemeClr val="bg1"/>
                </a:solidFill>
              </a:rPr>
              <a:t>and number of </a:t>
            </a:r>
            <a:endParaRPr lang="en-US" sz="2800" b="1" dirty="0" smtClean="0">
              <a:solidFill>
                <a:schemeClr val="bg1"/>
              </a:solidFill>
            </a:endParaRPr>
          </a:p>
          <a:p>
            <a:r>
              <a:rPr lang="en-US" sz="2800" b="1" dirty="0" smtClean="0">
                <a:solidFill>
                  <a:schemeClr val="bg1"/>
                </a:solidFill>
              </a:rPr>
              <a:t>subscribers </a:t>
            </a:r>
            <a:r>
              <a:rPr lang="en-US" sz="2800" b="1" dirty="0">
                <a:solidFill>
                  <a:schemeClr val="bg1"/>
                </a:solidFill>
              </a:rPr>
              <a:t>is at 0.05 which is quite weak. Month </a:t>
            </a:r>
            <a:r>
              <a:rPr lang="en-US" sz="2800" b="1" dirty="0" smtClean="0">
                <a:solidFill>
                  <a:schemeClr val="bg1"/>
                </a:solidFill>
              </a:rPr>
              <a:t>Published</a:t>
            </a:r>
          </a:p>
          <a:p>
            <a:r>
              <a:rPr lang="en-US" sz="2800" b="1" dirty="0" smtClean="0">
                <a:solidFill>
                  <a:schemeClr val="bg1"/>
                </a:solidFill>
              </a:rPr>
              <a:t> </a:t>
            </a:r>
            <a:r>
              <a:rPr lang="en-US" sz="2800" b="1" dirty="0">
                <a:solidFill>
                  <a:schemeClr val="bg1"/>
                </a:solidFill>
              </a:rPr>
              <a:t>and quarter had the </a:t>
            </a:r>
            <a:endParaRPr lang="en-US" sz="2800" b="1" dirty="0" smtClean="0">
              <a:solidFill>
                <a:schemeClr val="bg1"/>
              </a:solidFill>
            </a:endParaRPr>
          </a:p>
          <a:p>
            <a:r>
              <a:rPr lang="en-US" sz="2800" b="1" dirty="0" smtClean="0">
                <a:solidFill>
                  <a:schemeClr val="bg1"/>
                </a:solidFill>
              </a:rPr>
              <a:t>strongest </a:t>
            </a:r>
            <a:r>
              <a:rPr lang="en-US" sz="2800" b="1" dirty="0">
                <a:solidFill>
                  <a:schemeClr val="bg1"/>
                </a:solidFill>
              </a:rPr>
              <a:t>correlation of 0.97</a:t>
            </a:r>
            <a:r>
              <a:rPr lang="en-US" sz="2800" b="1" dirty="0" smtClean="0">
                <a:solidFill>
                  <a:schemeClr val="bg1"/>
                </a:solidFill>
              </a:rPr>
              <a:t>,</a:t>
            </a:r>
          </a:p>
          <a:p>
            <a:r>
              <a:rPr lang="en-US" sz="2800" b="1" dirty="0" smtClean="0">
                <a:solidFill>
                  <a:schemeClr val="bg1"/>
                </a:solidFill>
              </a:rPr>
              <a:t> </a:t>
            </a:r>
            <a:r>
              <a:rPr lang="en-US" sz="2800" b="1" dirty="0">
                <a:solidFill>
                  <a:schemeClr val="bg1"/>
                </a:solidFill>
              </a:rPr>
              <a:t>then Course Id and year </a:t>
            </a:r>
            <a:endParaRPr lang="en-US" sz="2800" b="1" dirty="0" smtClean="0">
              <a:solidFill>
                <a:schemeClr val="bg1"/>
              </a:solidFill>
            </a:endParaRPr>
          </a:p>
          <a:p>
            <a:r>
              <a:rPr lang="en-US" sz="2800" b="1" dirty="0" smtClean="0">
                <a:solidFill>
                  <a:schemeClr val="bg1"/>
                </a:solidFill>
              </a:rPr>
              <a:t>have </a:t>
            </a:r>
            <a:r>
              <a:rPr lang="en-US" sz="2800" b="1" dirty="0">
                <a:solidFill>
                  <a:schemeClr val="bg1"/>
                </a:solidFill>
              </a:rPr>
              <a:t>a correlation of 0.93</a:t>
            </a:r>
            <a:r>
              <a:rPr lang="en-US" sz="2800" b="1" dirty="0" smtClean="0">
                <a:solidFill>
                  <a:schemeClr val="bg1"/>
                </a:solidFill>
              </a:rPr>
              <a:t>,</a:t>
            </a:r>
          </a:p>
          <a:p>
            <a:r>
              <a:rPr lang="en-US" sz="2800" b="1" dirty="0" smtClean="0">
                <a:solidFill>
                  <a:schemeClr val="bg1"/>
                </a:solidFill>
              </a:rPr>
              <a:t> </a:t>
            </a:r>
            <a:r>
              <a:rPr lang="en-US" sz="2800" b="1" dirty="0">
                <a:solidFill>
                  <a:schemeClr val="bg1"/>
                </a:solidFill>
              </a:rPr>
              <a:t>also number of lectures and content duration have a correlation of </a:t>
            </a:r>
            <a:r>
              <a:rPr lang="en-US" sz="2800" b="1" dirty="0" smtClean="0">
                <a:solidFill>
                  <a:schemeClr val="bg1"/>
                </a:solidFill>
              </a:rPr>
              <a:t>0.8.</a:t>
            </a:r>
            <a:endParaRPr lang="en-US" sz="2800" b="1" dirty="0">
              <a:solidFill>
                <a:schemeClr val="bg1"/>
              </a:solidFill>
            </a:endParaRPr>
          </a:p>
        </p:txBody>
      </p:sp>
    </p:spTree>
    <p:extLst>
      <p:ext uri="{BB962C8B-B14F-4D97-AF65-F5344CB8AC3E}">
        <p14:creationId xmlns:p14="http://schemas.microsoft.com/office/powerpoint/2010/main" val="717393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8" name="Rectangle 7"/>
          <p:cNvSpPr/>
          <p:nvPr/>
        </p:nvSpPr>
        <p:spPr>
          <a:xfrm>
            <a:off x="7355770" y="117693"/>
            <a:ext cx="6096000" cy="461665"/>
          </a:xfrm>
          <a:prstGeom prst="rect">
            <a:avLst/>
          </a:prstGeom>
        </p:spPr>
        <p:txBody>
          <a:bodyPr>
            <a:spAutoFit/>
          </a:bodyPr>
          <a:lstStyle/>
          <a:p>
            <a:r>
              <a:rPr lang="en-US" sz="2400" b="1" dirty="0" smtClean="0">
                <a:solidFill>
                  <a:schemeClr val="bg1"/>
                </a:solidFill>
              </a:rPr>
              <a:t>.</a:t>
            </a:r>
            <a:endParaRPr lang="en-US" sz="2400" b="1" dirty="0">
              <a:solidFill>
                <a:schemeClr val="bg1"/>
              </a:solidFill>
            </a:endParaRPr>
          </a:p>
        </p:txBody>
      </p:sp>
      <p:sp>
        <p:nvSpPr>
          <p:cNvPr id="7" name="Rectangle 6"/>
          <p:cNvSpPr/>
          <p:nvPr/>
        </p:nvSpPr>
        <p:spPr>
          <a:xfrm>
            <a:off x="-1" y="0"/>
            <a:ext cx="12192000" cy="6986528"/>
          </a:xfrm>
          <a:prstGeom prst="rect">
            <a:avLst/>
          </a:prstGeom>
        </p:spPr>
        <p:txBody>
          <a:bodyPr wrap="square">
            <a:spAutoFit/>
          </a:bodyPr>
          <a:lstStyle/>
          <a:p>
            <a:r>
              <a:rPr lang="en-US" sz="1600" b="1" dirty="0">
                <a:solidFill>
                  <a:schemeClr val="bg1"/>
                </a:solidFill>
              </a:rPr>
              <a:t>Recommendation</a:t>
            </a:r>
          </a:p>
          <a:p>
            <a:r>
              <a:rPr lang="en-US" sz="1600" b="1" dirty="0">
                <a:solidFill>
                  <a:schemeClr val="bg1"/>
                </a:solidFill>
              </a:rPr>
              <a:t>In leveraging the data to gain insights and improve efficiency in Edsigh Ed-Tech, a few recommendations can be given</a:t>
            </a:r>
          </a:p>
          <a:p>
            <a:r>
              <a:rPr lang="en-US" sz="1600" b="1" dirty="0">
                <a:solidFill>
                  <a:schemeClr val="bg1"/>
                </a:solidFill>
              </a:rPr>
              <a:t>Edsigh Ed Tech seems to be known for their tech courses . The Web development subject did better than the others and learners gave a good rating for it, also the learners </a:t>
            </a:r>
            <a:r>
              <a:rPr lang="en-US" sz="1600" b="1" dirty="0" smtClean="0">
                <a:solidFill>
                  <a:schemeClr val="bg1"/>
                </a:solidFill>
              </a:rPr>
              <a:t>didn’t </a:t>
            </a:r>
            <a:r>
              <a:rPr lang="en-US" sz="1600" b="1" dirty="0">
                <a:solidFill>
                  <a:schemeClr val="bg1"/>
                </a:solidFill>
              </a:rPr>
              <a:t>really mind the price of the courses, rather they seemed to be more on the value. Majority of the learners are from all levels and beginner stage. There were a number of Course titles under the 4 main subjects and from using the top 10 course titles</a:t>
            </a:r>
            <a:r>
              <a:rPr lang="en-US" sz="1600" b="1" dirty="0" smtClean="0">
                <a:solidFill>
                  <a:schemeClr val="bg1"/>
                </a:solidFill>
              </a:rPr>
              <a:t>, it </a:t>
            </a:r>
            <a:r>
              <a:rPr lang="en-US" sz="1600" b="1" dirty="0">
                <a:solidFill>
                  <a:schemeClr val="bg1"/>
                </a:solidFill>
              </a:rPr>
              <a:t>was deduced that 8 titles were under the Web Development  </a:t>
            </a:r>
          </a:p>
          <a:p>
            <a:r>
              <a:rPr lang="en-US" sz="1600" b="1" dirty="0">
                <a:solidFill>
                  <a:schemeClr val="bg1"/>
                </a:solidFill>
              </a:rPr>
              <a:t>I will recommend that Edsigh Tech develops more tech courses/subjects like Data Science, Data Analysis and so many more to help increase their subscribers as well as revenue.</a:t>
            </a:r>
          </a:p>
          <a:p>
            <a:endParaRPr lang="en-US" sz="1600" b="1" dirty="0">
              <a:solidFill>
                <a:schemeClr val="bg1"/>
              </a:solidFill>
            </a:endParaRPr>
          </a:p>
          <a:p>
            <a:r>
              <a:rPr lang="en-US" sz="1600" b="1" dirty="0">
                <a:solidFill>
                  <a:schemeClr val="bg1"/>
                </a:solidFill>
              </a:rPr>
              <a:t>Secondly, I will recommend that a marketing campaign budget be used for aggressive marketing online that is well targeted on major online platforms for prospective learners to know about Edsigh Ed Tech, then a free trial class can be given after which learners begin to pay for the classes. From their data, the paid classes of 3365 learners dominated the free classes of 311 learners, which shows subscribers are ready and willing to pay for value. There has to be an increase in the subscribers to impact on the revenue.</a:t>
            </a:r>
          </a:p>
          <a:p>
            <a:endParaRPr lang="en-US" sz="1600" b="1" dirty="0">
              <a:solidFill>
                <a:schemeClr val="bg1"/>
              </a:solidFill>
            </a:endParaRPr>
          </a:p>
          <a:p>
            <a:r>
              <a:rPr lang="en-US" sz="1600" b="1" dirty="0">
                <a:solidFill>
                  <a:schemeClr val="bg1"/>
                </a:solidFill>
              </a:rPr>
              <a:t>The relationship btw the revenue, number of </a:t>
            </a:r>
            <a:r>
              <a:rPr lang="en-US" sz="1600" b="1" dirty="0" smtClean="0">
                <a:solidFill>
                  <a:schemeClr val="bg1"/>
                </a:solidFill>
              </a:rPr>
              <a:t>subscribers </a:t>
            </a:r>
            <a:r>
              <a:rPr lang="en-US" sz="1600" b="1" dirty="0">
                <a:solidFill>
                  <a:schemeClr val="bg1"/>
                </a:solidFill>
              </a:rPr>
              <a:t>,price with the Year Published</a:t>
            </a:r>
          </a:p>
          <a:p>
            <a:r>
              <a:rPr lang="en-US" sz="1600" b="1" dirty="0">
                <a:solidFill>
                  <a:schemeClr val="bg1"/>
                </a:solidFill>
              </a:rPr>
              <a:t>Both the revenue and the number of subscribers are positively correlated, the higher the subscribers are the more revenue is made on a yearly basis</a:t>
            </a:r>
            <a:r>
              <a:rPr lang="en-US" sz="1600" b="1" dirty="0" smtClean="0">
                <a:solidFill>
                  <a:schemeClr val="bg1"/>
                </a:solidFill>
              </a:rPr>
              <a:t>. For </a:t>
            </a:r>
            <a:r>
              <a:rPr lang="en-US" sz="1600" b="1" dirty="0">
                <a:solidFill>
                  <a:schemeClr val="bg1"/>
                </a:solidFill>
              </a:rPr>
              <a:t>the future survival of Edsigh Ed Tech they must get more learners subscribe to the subjects. Through advertising, </a:t>
            </a:r>
            <a:r>
              <a:rPr lang="en-US" sz="1600" b="1" dirty="0" smtClean="0">
                <a:solidFill>
                  <a:schemeClr val="bg1"/>
                </a:solidFill>
              </a:rPr>
              <a:t>referrals </a:t>
            </a:r>
            <a:r>
              <a:rPr lang="en-US" sz="1600" b="1" dirty="0">
                <a:solidFill>
                  <a:schemeClr val="bg1"/>
                </a:solidFill>
              </a:rPr>
              <a:t>from their existing learners with some form of benefit for both parties. Get discounts</a:t>
            </a:r>
            <a:r>
              <a:rPr lang="en-US" sz="1600" b="1" dirty="0" smtClean="0">
                <a:solidFill>
                  <a:schemeClr val="bg1"/>
                </a:solidFill>
              </a:rPr>
              <a:t>, gifts, freebies </a:t>
            </a:r>
            <a:r>
              <a:rPr lang="en-US" sz="1600" b="1" dirty="0">
                <a:solidFill>
                  <a:schemeClr val="bg1"/>
                </a:solidFill>
              </a:rPr>
              <a:t>for every 2 </a:t>
            </a:r>
            <a:r>
              <a:rPr lang="en-US" sz="1600" b="1" dirty="0" smtClean="0">
                <a:solidFill>
                  <a:schemeClr val="bg1"/>
                </a:solidFill>
              </a:rPr>
              <a:t>referrals </a:t>
            </a:r>
            <a:r>
              <a:rPr lang="en-US" sz="1600" b="1" dirty="0">
                <a:solidFill>
                  <a:schemeClr val="bg1"/>
                </a:solidFill>
              </a:rPr>
              <a:t>the existing learners introduce.</a:t>
            </a:r>
          </a:p>
          <a:p>
            <a:endParaRPr lang="en-US" sz="1600" b="1" dirty="0">
              <a:solidFill>
                <a:schemeClr val="bg1"/>
              </a:solidFill>
            </a:endParaRPr>
          </a:p>
          <a:p>
            <a:r>
              <a:rPr lang="en-US" sz="1600" b="1" dirty="0">
                <a:solidFill>
                  <a:schemeClr val="bg1"/>
                </a:solidFill>
              </a:rPr>
              <a:t>The relationship btw the price and the number of subscribers, is not dependent of each other, in 2012 and 2014 when prices came down, the number of subscribers for both years increased significantly from 0.5 to 2. Learners are willing to pay the price set, whether higher or lower as long as they can get value for the courses. The price can also be reviewed upwards and benchmarked with other Ed Tech schools to be sure the price is competitive enough to increase their revenue, and most importantly more value on the courses should be given, within the short content duration of max of 50-60 </a:t>
            </a:r>
            <a:r>
              <a:rPr lang="en-US" sz="1600" b="1" dirty="0" smtClean="0">
                <a:solidFill>
                  <a:schemeClr val="bg1"/>
                </a:solidFill>
              </a:rPr>
              <a:t>minutes</a:t>
            </a:r>
            <a:r>
              <a:rPr lang="en-US" sz="1600" b="1" dirty="0">
                <a:solidFill>
                  <a:schemeClr val="bg1"/>
                </a:solidFill>
              </a:rPr>
              <a:t>.</a:t>
            </a:r>
          </a:p>
        </p:txBody>
      </p:sp>
    </p:spTree>
    <p:extLst>
      <p:ext uri="{BB962C8B-B14F-4D97-AF65-F5344CB8AC3E}">
        <p14:creationId xmlns:p14="http://schemas.microsoft.com/office/powerpoint/2010/main" val="44212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a:off x="662609" y="305068"/>
            <a:ext cx="11529391" cy="5847755"/>
          </a:xfrm>
          <a:prstGeom prst="rect">
            <a:avLst/>
          </a:prstGeom>
          <a:noFill/>
        </p:spPr>
        <p:txBody>
          <a:bodyPr wrap="square" rtlCol="0">
            <a:spAutoFit/>
          </a:bodyPr>
          <a:lstStyle/>
          <a:p>
            <a:r>
              <a:rPr lang="en-US" sz="4000" b="1" dirty="0" smtClean="0">
                <a:solidFill>
                  <a:schemeClr val="bg1"/>
                </a:solidFill>
              </a:rPr>
              <a:t>                  </a:t>
            </a:r>
            <a:r>
              <a:rPr lang="en-US" sz="5400" b="1" dirty="0" smtClean="0">
                <a:solidFill>
                  <a:schemeClr val="bg1"/>
                </a:solidFill>
              </a:rPr>
              <a:t>Problem Overview</a:t>
            </a:r>
            <a:endParaRPr lang="en-US" sz="3600" b="1" dirty="0" smtClean="0">
              <a:solidFill>
                <a:schemeClr val="bg1"/>
              </a:solidFill>
            </a:endParaRPr>
          </a:p>
          <a:p>
            <a:r>
              <a:rPr lang="en-US" sz="4400" b="1" dirty="0" smtClean="0">
                <a:solidFill>
                  <a:schemeClr val="bg1"/>
                </a:solidFill>
              </a:rPr>
              <a:t>Leveraging </a:t>
            </a:r>
            <a:r>
              <a:rPr lang="en-US" sz="4400" b="1" dirty="0">
                <a:solidFill>
                  <a:schemeClr val="bg1"/>
                </a:solidFill>
              </a:rPr>
              <a:t>the power of their data to gain</a:t>
            </a:r>
          </a:p>
          <a:p>
            <a:r>
              <a:rPr lang="en-US" sz="4400" b="1" dirty="0">
                <a:solidFill>
                  <a:schemeClr val="bg1"/>
                </a:solidFill>
              </a:rPr>
              <a:t>insights into the business and improve</a:t>
            </a:r>
          </a:p>
          <a:p>
            <a:r>
              <a:rPr lang="en-US" sz="4400" b="1" dirty="0">
                <a:solidFill>
                  <a:schemeClr val="bg1"/>
                </a:solidFill>
              </a:rPr>
              <a:t>their efficiency.</a:t>
            </a:r>
          </a:p>
          <a:p>
            <a:endParaRPr lang="en-US" sz="4400" b="1" dirty="0">
              <a:solidFill>
                <a:schemeClr val="bg1"/>
              </a:solidFill>
            </a:endParaRPr>
          </a:p>
          <a:p>
            <a:r>
              <a:rPr lang="en-US" sz="4400" b="1" dirty="0">
                <a:solidFill>
                  <a:schemeClr val="bg1"/>
                </a:solidFill>
              </a:rPr>
              <a:t>EdSigh Ed-Tech seeks to understand the</a:t>
            </a:r>
          </a:p>
          <a:p>
            <a:r>
              <a:rPr lang="en-US" sz="4400" b="1" dirty="0">
                <a:solidFill>
                  <a:schemeClr val="bg1"/>
                </a:solidFill>
              </a:rPr>
              <a:t>performance of each course.</a:t>
            </a:r>
          </a:p>
        </p:txBody>
      </p:sp>
    </p:spTree>
    <p:extLst>
      <p:ext uri="{BB962C8B-B14F-4D97-AF65-F5344CB8AC3E}">
        <p14:creationId xmlns:p14="http://schemas.microsoft.com/office/powerpoint/2010/main" val="28713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a:off x="331303" y="447188"/>
            <a:ext cx="11529391" cy="6001643"/>
          </a:xfrm>
          <a:prstGeom prst="rect">
            <a:avLst/>
          </a:prstGeom>
          <a:noFill/>
        </p:spPr>
        <p:txBody>
          <a:bodyPr wrap="square" rtlCol="0">
            <a:spAutoFit/>
          </a:bodyPr>
          <a:lstStyle/>
          <a:p>
            <a:pPr algn="ctr"/>
            <a:r>
              <a:rPr lang="en-US" sz="4800" b="1" dirty="0" smtClean="0">
                <a:solidFill>
                  <a:schemeClr val="bg1"/>
                </a:solidFill>
              </a:rPr>
              <a:t>The </a:t>
            </a:r>
            <a:r>
              <a:rPr lang="en-US" sz="4800" b="1" dirty="0">
                <a:solidFill>
                  <a:schemeClr val="bg1"/>
                </a:solidFill>
              </a:rPr>
              <a:t>Goal of the notebook is to:</a:t>
            </a:r>
          </a:p>
          <a:p>
            <a:endParaRPr lang="en-US" sz="4800" b="1" dirty="0">
              <a:solidFill>
                <a:schemeClr val="bg1"/>
              </a:solidFill>
            </a:endParaRPr>
          </a:p>
          <a:p>
            <a:pPr algn="ctr"/>
            <a:r>
              <a:rPr lang="en-US" sz="4800" b="1" dirty="0">
                <a:solidFill>
                  <a:schemeClr val="bg1"/>
                </a:solidFill>
              </a:rPr>
              <a:t>Explore every feature in the dataset</a:t>
            </a:r>
          </a:p>
          <a:p>
            <a:pPr algn="ctr"/>
            <a:r>
              <a:rPr lang="en-US" sz="4800" b="1" dirty="0">
                <a:solidFill>
                  <a:schemeClr val="bg1"/>
                </a:solidFill>
              </a:rPr>
              <a:t>and uncover where potential</a:t>
            </a:r>
          </a:p>
          <a:p>
            <a:pPr algn="ctr"/>
            <a:r>
              <a:rPr lang="en-US" sz="4800" b="1" dirty="0">
                <a:solidFill>
                  <a:schemeClr val="bg1"/>
                </a:solidFill>
              </a:rPr>
              <a:t>opportunities to increase business</a:t>
            </a:r>
          </a:p>
          <a:p>
            <a:pPr algn="ctr"/>
            <a:r>
              <a:rPr lang="en-US" sz="4800" b="1" dirty="0">
                <a:solidFill>
                  <a:schemeClr val="bg1"/>
                </a:solidFill>
              </a:rPr>
              <a:t>revenue lie; e.g. Explore the</a:t>
            </a:r>
          </a:p>
          <a:p>
            <a:pPr algn="ctr"/>
            <a:r>
              <a:rPr lang="en-US" sz="4800" b="1" dirty="0">
                <a:solidFill>
                  <a:schemeClr val="bg1"/>
                </a:solidFill>
              </a:rPr>
              <a:t>relationship between price and</a:t>
            </a:r>
          </a:p>
          <a:p>
            <a:pPr algn="ctr"/>
            <a:r>
              <a:rPr lang="en-US" sz="4800" b="1" dirty="0">
                <a:solidFill>
                  <a:schemeClr val="bg1"/>
                </a:solidFill>
              </a:rPr>
              <a:t>Num_Subscribers.</a:t>
            </a:r>
            <a:endParaRPr lang="en-US" sz="5400" b="1" dirty="0">
              <a:solidFill>
                <a:schemeClr val="bg1"/>
              </a:solidFill>
            </a:endParaRPr>
          </a:p>
        </p:txBody>
      </p:sp>
    </p:spTree>
    <p:extLst>
      <p:ext uri="{BB962C8B-B14F-4D97-AF65-F5344CB8AC3E}">
        <p14:creationId xmlns:p14="http://schemas.microsoft.com/office/powerpoint/2010/main" val="232231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a:off x="331303" y="447188"/>
            <a:ext cx="11529391" cy="1569660"/>
          </a:xfrm>
          <a:prstGeom prst="rect">
            <a:avLst/>
          </a:prstGeom>
          <a:noFill/>
        </p:spPr>
        <p:txBody>
          <a:bodyPr wrap="square" rtlCol="0">
            <a:spAutoFit/>
          </a:bodyPr>
          <a:lstStyle/>
          <a:p>
            <a:pPr algn="ctr"/>
            <a:r>
              <a:rPr lang="en-US" sz="4800" b="1" dirty="0" smtClean="0">
                <a:solidFill>
                  <a:schemeClr val="bg1"/>
                </a:solidFill>
              </a:rPr>
              <a:t>Exploratory Data Analysis:</a:t>
            </a:r>
            <a:endParaRPr lang="en-US" sz="4800" b="1" dirty="0">
              <a:solidFill>
                <a:schemeClr val="bg1"/>
              </a:solidFill>
            </a:endParaRPr>
          </a:p>
          <a:p>
            <a:pPr algn="ctr"/>
            <a:r>
              <a:rPr lang="en-US" sz="4800" b="1" dirty="0" smtClean="0">
                <a:solidFill>
                  <a:schemeClr val="bg1"/>
                </a:solidFill>
              </a:rPr>
              <a:t>There is no missing data.</a:t>
            </a:r>
            <a:endParaRPr lang="en-US" sz="4800" b="1" dirty="0">
              <a:solidFill>
                <a:schemeClr val="bg1"/>
              </a:solidFill>
            </a:endParaRPr>
          </a:p>
        </p:txBody>
      </p:sp>
      <p:sp>
        <p:nvSpPr>
          <p:cNvPr id="6" name="TextBox 5"/>
          <p:cNvSpPr txBox="1"/>
          <p:nvPr/>
        </p:nvSpPr>
        <p:spPr>
          <a:xfrm>
            <a:off x="1934815" y="2464036"/>
            <a:ext cx="8322365" cy="2585323"/>
          </a:xfrm>
          <a:prstGeom prst="rect">
            <a:avLst/>
          </a:prstGeom>
          <a:noFill/>
        </p:spPr>
        <p:txBody>
          <a:bodyPr wrap="square" rtlCol="0">
            <a:spAutoFit/>
          </a:bodyPr>
          <a:lstStyle/>
          <a:p>
            <a:pPr marL="685800" indent="-685800">
              <a:buFont typeface="Arial" panose="020B0604020202020204" pitchFamily="34" charset="0"/>
              <a:buChar char="•"/>
            </a:pPr>
            <a:r>
              <a:rPr lang="en-US" sz="5400" b="1" dirty="0" smtClean="0">
                <a:solidFill>
                  <a:schemeClr val="bg1"/>
                </a:solidFill>
              </a:rPr>
              <a:t>Univariate Analysis</a:t>
            </a:r>
          </a:p>
          <a:p>
            <a:pPr marL="685800" indent="-685800">
              <a:buFont typeface="Arial" panose="020B0604020202020204" pitchFamily="34" charset="0"/>
              <a:buChar char="•"/>
            </a:pPr>
            <a:r>
              <a:rPr lang="en-US" sz="5400" b="1" dirty="0" smtClean="0">
                <a:solidFill>
                  <a:schemeClr val="bg1"/>
                </a:solidFill>
              </a:rPr>
              <a:t>Bivariate Analysis</a:t>
            </a:r>
          </a:p>
          <a:p>
            <a:pPr marL="685800" indent="-685800">
              <a:buFont typeface="Arial" panose="020B0604020202020204" pitchFamily="34" charset="0"/>
              <a:buChar char="•"/>
            </a:pPr>
            <a:r>
              <a:rPr lang="en-US" sz="5400" b="1" dirty="0" smtClean="0">
                <a:solidFill>
                  <a:schemeClr val="bg1"/>
                </a:solidFill>
              </a:rPr>
              <a:t>Multivariate Analysis</a:t>
            </a:r>
          </a:p>
        </p:txBody>
      </p:sp>
    </p:spTree>
    <p:extLst>
      <p:ext uri="{BB962C8B-B14F-4D97-AF65-F5344CB8AC3E}">
        <p14:creationId xmlns:p14="http://schemas.microsoft.com/office/powerpoint/2010/main" val="167833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p:cNvSpPr txBox="1"/>
          <p:nvPr/>
        </p:nvSpPr>
        <p:spPr>
          <a:xfrm>
            <a:off x="1934816" y="304407"/>
            <a:ext cx="8322365" cy="923330"/>
          </a:xfrm>
          <a:prstGeom prst="rect">
            <a:avLst/>
          </a:prstGeom>
          <a:noFill/>
        </p:spPr>
        <p:txBody>
          <a:bodyPr wrap="square" rtlCol="0">
            <a:spAutoFit/>
          </a:bodyPr>
          <a:lstStyle/>
          <a:p>
            <a:r>
              <a:rPr lang="en-US" sz="5400" b="1" dirty="0" smtClean="0">
                <a:solidFill>
                  <a:schemeClr val="bg1"/>
                </a:solidFill>
              </a:rPr>
              <a:t>   Univariate Analysis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22688"/>
            <a:ext cx="6777167" cy="5630263"/>
          </a:xfrm>
          <a:prstGeom prst="rect">
            <a:avLst/>
          </a:prstGeom>
        </p:spPr>
      </p:pic>
      <p:sp>
        <p:nvSpPr>
          <p:cNvPr id="7" name="TextBox 6"/>
          <p:cNvSpPr txBox="1"/>
          <p:nvPr/>
        </p:nvSpPr>
        <p:spPr>
          <a:xfrm>
            <a:off x="6777167" y="2006230"/>
            <a:ext cx="5943602" cy="3539430"/>
          </a:xfrm>
          <a:prstGeom prst="rect">
            <a:avLst/>
          </a:prstGeom>
          <a:noFill/>
        </p:spPr>
        <p:txBody>
          <a:bodyPr wrap="square" rtlCol="0">
            <a:spAutoFit/>
          </a:bodyPr>
          <a:lstStyle/>
          <a:p>
            <a:r>
              <a:rPr lang="en-US" sz="2800" b="1" dirty="0">
                <a:solidFill>
                  <a:schemeClr val="bg1"/>
                </a:solidFill>
              </a:rPr>
              <a:t>There are no outliers in the </a:t>
            </a:r>
            <a:endParaRPr lang="en-US" sz="2800" b="1" dirty="0" smtClean="0">
              <a:solidFill>
                <a:schemeClr val="bg1"/>
              </a:solidFill>
            </a:endParaRPr>
          </a:p>
          <a:p>
            <a:r>
              <a:rPr lang="en-US" sz="2800" b="1" dirty="0" smtClean="0">
                <a:solidFill>
                  <a:schemeClr val="bg1"/>
                </a:solidFill>
              </a:rPr>
              <a:t>prices </a:t>
            </a:r>
            <a:r>
              <a:rPr lang="en-US" sz="2800" b="1" dirty="0">
                <a:solidFill>
                  <a:schemeClr val="bg1"/>
                </a:solidFill>
              </a:rPr>
              <a:t>of courses </a:t>
            </a:r>
            <a:endParaRPr lang="en-US" sz="2800" b="1" dirty="0" smtClean="0">
              <a:solidFill>
                <a:schemeClr val="bg1"/>
              </a:solidFill>
            </a:endParaRPr>
          </a:p>
          <a:p>
            <a:r>
              <a:rPr lang="en-US" sz="2800" b="1" dirty="0" smtClean="0">
                <a:solidFill>
                  <a:schemeClr val="bg1"/>
                </a:solidFill>
              </a:rPr>
              <a:t>at </a:t>
            </a:r>
            <a:r>
              <a:rPr lang="en-US" sz="2800" b="1" dirty="0">
                <a:solidFill>
                  <a:schemeClr val="bg1"/>
                </a:solidFill>
              </a:rPr>
              <a:t>Edsigh. Concentration of prices </a:t>
            </a:r>
            <a:r>
              <a:rPr lang="en-US" sz="2800" b="1" dirty="0" smtClean="0">
                <a:solidFill>
                  <a:schemeClr val="bg1"/>
                </a:solidFill>
              </a:rPr>
              <a:t>range</a:t>
            </a:r>
          </a:p>
          <a:p>
            <a:r>
              <a:rPr lang="en-US" sz="2800" b="1" dirty="0" smtClean="0">
                <a:solidFill>
                  <a:schemeClr val="bg1"/>
                </a:solidFill>
              </a:rPr>
              <a:t> </a:t>
            </a:r>
            <a:r>
              <a:rPr lang="en-US" sz="2800" b="1" dirty="0">
                <a:solidFill>
                  <a:schemeClr val="bg1"/>
                </a:solidFill>
              </a:rPr>
              <a:t>from 25 to 100 dollars, the </a:t>
            </a:r>
            <a:r>
              <a:rPr lang="en-US" sz="2800" b="1" dirty="0" smtClean="0">
                <a:solidFill>
                  <a:schemeClr val="bg1"/>
                </a:solidFill>
              </a:rPr>
              <a:t>minimum </a:t>
            </a:r>
            <a:r>
              <a:rPr lang="en-US" sz="2800" b="1" dirty="0">
                <a:solidFill>
                  <a:schemeClr val="bg1"/>
                </a:solidFill>
              </a:rPr>
              <a:t>price </a:t>
            </a:r>
            <a:endParaRPr lang="en-US" sz="2800" b="1" dirty="0" smtClean="0">
              <a:solidFill>
                <a:schemeClr val="bg1"/>
              </a:solidFill>
            </a:endParaRPr>
          </a:p>
          <a:p>
            <a:r>
              <a:rPr lang="en-US" sz="2800" b="1" dirty="0" smtClean="0">
                <a:solidFill>
                  <a:schemeClr val="bg1"/>
                </a:solidFill>
              </a:rPr>
              <a:t>at </a:t>
            </a:r>
            <a:r>
              <a:rPr lang="en-US" sz="2800" b="1" dirty="0">
                <a:solidFill>
                  <a:schemeClr val="bg1"/>
                </a:solidFill>
              </a:rPr>
              <a:t>0 and maximum price at </a:t>
            </a:r>
            <a:endParaRPr lang="en-US" sz="2800" b="1" dirty="0" smtClean="0">
              <a:solidFill>
                <a:schemeClr val="bg1"/>
              </a:solidFill>
            </a:endParaRPr>
          </a:p>
          <a:p>
            <a:r>
              <a:rPr lang="en-US" sz="2800" b="1" dirty="0" smtClean="0">
                <a:solidFill>
                  <a:schemeClr val="bg1"/>
                </a:solidFill>
              </a:rPr>
              <a:t>200 </a:t>
            </a:r>
            <a:r>
              <a:rPr lang="en-US" sz="2800" b="1" dirty="0">
                <a:solidFill>
                  <a:schemeClr val="bg1"/>
                </a:solidFill>
              </a:rPr>
              <a:t>dollars.</a:t>
            </a:r>
            <a:endParaRPr lang="en-US" sz="2800" b="1" dirty="0" smtClean="0">
              <a:solidFill>
                <a:schemeClr val="bg1"/>
              </a:solidFill>
            </a:endParaRPr>
          </a:p>
        </p:txBody>
      </p:sp>
    </p:spTree>
    <p:extLst>
      <p:ext uri="{BB962C8B-B14F-4D97-AF65-F5344CB8AC3E}">
        <p14:creationId xmlns:p14="http://schemas.microsoft.com/office/powerpoint/2010/main" val="273996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7736"/>
            <a:ext cx="7580244" cy="5630263"/>
          </a:xfrm>
          <a:prstGeom prst="rect">
            <a:avLst/>
          </a:prstGeom>
        </p:spPr>
      </p:pic>
      <p:sp>
        <p:nvSpPr>
          <p:cNvPr id="8" name="TextBox 7"/>
          <p:cNvSpPr txBox="1"/>
          <p:nvPr/>
        </p:nvSpPr>
        <p:spPr>
          <a:xfrm>
            <a:off x="7580244" y="2008285"/>
            <a:ext cx="5970106" cy="4031873"/>
          </a:xfrm>
          <a:prstGeom prst="rect">
            <a:avLst/>
          </a:prstGeom>
          <a:noFill/>
        </p:spPr>
        <p:txBody>
          <a:bodyPr wrap="square" rtlCol="0">
            <a:spAutoFit/>
          </a:bodyPr>
          <a:lstStyle/>
          <a:p>
            <a:r>
              <a:rPr lang="en-US" sz="3200" b="1" dirty="0">
                <a:solidFill>
                  <a:schemeClr val="bg1"/>
                </a:solidFill>
              </a:rPr>
              <a:t>We have 1200 students </a:t>
            </a:r>
            <a:endParaRPr lang="en-US" sz="3200" b="1" dirty="0" smtClean="0">
              <a:solidFill>
                <a:schemeClr val="bg1"/>
              </a:solidFill>
            </a:endParaRPr>
          </a:p>
          <a:p>
            <a:r>
              <a:rPr lang="en-US" sz="3200" b="1" dirty="0" smtClean="0">
                <a:solidFill>
                  <a:schemeClr val="bg1"/>
                </a:solidFill>
              </a:rPr>
              <a:t>enroll </a:t>
            </a:r>
            <a:r>
              <a:rPr lang="en-US" sz="3200" b="1" dirty="0">
                <a:solidFill>
                  <a:schemeClr val="bg1"/>
                </a:solidFill>
              </a:rPr>
              <a:t>for Web </a:t>
            </a:r>
            <a:r>
              <a:rPr lang="en-US" sz="3200" b="1" dirty="0" smtClean="0">
                <a:solidFill>
                  <a:schemeClr val="bg1"/>
                </a:solidFill>
              </a:rPr>
              <a:t>Develop</a:t>
            </a:r>
          </a:p>
          <a:p>
            <a:r>
              <a:rPr lang="en-US" sz="3200" b="1" dirty="0">
                <a:solidFill>
                  <a:schemeClr val="bg1"/>
                </a:solidFill>
              </a:rPr>
              <a:t>-</a:t>
            </a:r>
            <a:r>
              <a:rPr lang="en-US" sz="3200" b="1" dirty="0" err="1" smtClean="0">
                <a:solidFill>
                  <a:schemeClr val="bg1"/>
                </a:solidFill>
              </a:rPr>
              <a:t>ment</a:t>
            </a:r>
            <a:r>
              <a:rPr lang="en-US" sz="3200" b="1" dirty="0" smtClean="0">
                <a:solidFill>
                  <a:schemeClr val="bg1"/>
                </a:solidFill>
              </a:rPr>
              <a:t> </a:t>
            </a:r>
            <a:r>
              <a:rPr lang="en-US" sz="3200" b="1" dirty="0">
                <a:solidFill>
                  <a:schemeClr val="bg1"/>
                </a:solidFill>
              </a:rPr>
              <a:t>, followed </a:t>
            </a:r>
            <a:endParaRPr lang="en-US" sz="3200" b="1" dirty="0" smtClean="0">
              <a:solidFill>
                <a:schemeClr val="bg1"/>
              </a:solidFill>
            </a:endParaRPr>
          </a:p>
          <a:p>
            <a:r>
              <a:rPr lang="en-US" sz="3200" b="1" dirty="0" smtClean="0">
                <a:solidFill>
                  <a:schemeClr val="bg1"/>
                </a:solidFill>
              </a:rPr>
              <a:t>closely </a:t>
            </a:r>
            <a:r>
              <a:rPr lang="en-US" sz="3200" b="1" dirty="0">
                <a:solidFill>
                  <a:schemeClr val="bg1"/>
                </a:solidFill>
              </a:rPr>
              <a:t>by Business </a:t>
            </a:r>
            <a:endParaRPr lang="en-US" sz="3200" b="1" dirty="0" smtClean="0">
              <a:solidFill>
                <a:schemeClr val="bg1"/>
              </a:solidFill>
            </a:endParaRPr>
          </a:p>
          <a:p>
            <a:r>
              <a:rPr lang="en-US" sz="3200" b="1" dirty="0" smtClean="0">
                <a:solidFill>
                  <a:schemeClr val="bg1"/>
                </a:solidFill>
              </a:rPr>
              <a:t>Finance </a:t>
            </a:r>
            <a:r>
              <a:rPr lang="en-US" sz="3200" b="1" dirty="0">
                <a:solidFill>
                  <a:schemeClr val="bg1"/>
                </a:solidFill>
              </a:rPr>
              <a:t>and Graphics Design had the lowest numbers of close to </a:t>
            </a:r>
            <a:endParaRPr lang="en-US" sz="3200" b="1" dirty="0" smtClean="0">
              <a:solidFill>
                <a:schemeClr val="bg1"/>
              </a:solidFill>
            </a:endParaRPr>
          </a:p>
          <a:p>
            <a:r>
              <a:rPr lang="en-US" sz="3200" b="1" dirty="0" smtClean="0">
                <a:solidFill>
                  <a:schemeClr val="bg1"/>
                </a:solidFill>
              </a:rPr>
              <a:t>600 </a:t>
            </a:r>
            <a:r>
              <a:rPr lang="en-US" sz="3200" b="1" dirty="0">
                <a:solidFill>
                  <a:schemeClr val="bg1"/>
                </a:solidFill>
              </a:rPr>
              <a:t>students.</a:t>
            </a:r>
            <a:endParaRPr lang="en-US" sz="3200" b="1" dirty="0" smtClean="0">
              <a:solidFill>
                <a:schemeClr val="bg1"/>
              </a:solidFill>
            </a:endParaRPr>
          </a:p>
        </p:txBody>
      </p:sp>
    </p:spTree>
    <p:extLst>
      <p:ext uri="{BB962C8B-B14F-4D97-AF65-F5344CB8AC3E}">
        <p14:creationId xmlns:p14="http://schemas.microsoft.com/office/powerpoint/2010/main" val="165958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8" name="TextBox 7"/>
          <p:cNvSpPr txBox="1"/>
          <p:nvPr/>
        </p:nvSpPr>
        <p:spPr>
          <a:xfrm>
            <a:off x="7145625" y="1075442"/>
            <a:ext cx="5152392" cy="5632311"/>
          </a:xfrm>
          <a:prstGeom prst="rect">
            <a:avLst/>
          </a:prstGeom>
          <a:noFill/>
        </p:spPr>
        <p:txBody>
          <a:bodyPr wrap="square" rtlCol="0">
            <a:spAutoFit/>
          </a:bodyPr>
          <a:lstStyle/>
          <a:p>
            <a:r>
              <a:rPr lang="en-US" sz="3600" b="1" dirty="0">
                <a:solidFill>
                  <a:schemeClr val="bg1"/>
                </a:solidFill>
              </a:rPr>
              <a:t>All level has the highest percentage of 52.3%, followed by 34.5% for the Beginner level, the intermediate level is at </a:t>
            </a:r>
            <a:endParaRPr lang="en-US" sz="3600" b="1" dirty="0" smtClean="0">
              <a:solidFill>
                <a:schemeClr val="bg1"/>
              </a:solidFill>
            </a:endParaRPr>
          </a:p>
          <a:p>
            <a:r>
              <a:rPr lang="en-US" sz="3600" b="1" dirty="0" smtClean="0">
                <a:solidFill>
                  <a:schemeClr val="bg1"/>
                </a:solidFill>
              </a:rPr>
              <a:t>11.4</a:t>
            </a:r>
            <a:r>
              <a:rPr lang="en-US" sz="3600" b="1" dirty="0">
                <a:solidFill>
                  <a:schemeClr val="bg1"/>
                </a:solidFill>
              </a:rPr>
              <a:t>% while the lowest percentage is that of the Experts at 1.5</a:t>
            </a:r>
            <a:r>
              <a:rPr lang="en-US" sz="3600" b="1" dirty="0" smtClean="0">
                <a:solidFill>
                  <a:schemeClr val="bg1"/>
                </a:solidFill>
              </a:rPr>
              <a:t>%</a:t>
            </a:r>
            <a:endParaRPr lang="en-US" sz="3600" b="1"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7164"/>
            <a:ext cx="7180717" cy="5850835"/>
          </a:xfrm>
          <a:prstGeom prst="rect">
            <a:avLst/>
          </a:prstGeom>
        </p:spPr>
      </p:pic>
    </p:spTree>
    <p:extLst>
      <p:ext uri="{BB962C8B-B14F-4D97-AF65-F5344CB8AC3E}">
        <p14:creationId xmlns:p14="http://schemas.microsoft.com/office/powerpoint/2010/main" val="246927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8" name="TextBox 7"/>
          <p:cNvSpPr txBox="1"/>
          <p:nvPr/>
        </p:nvSpPr>
        <p:spPr>
          <a:xfrm>
            <a:off x="7145625" y="1075442"/>
            <a:ext cx="5152392" cy="5262979"/>
          </a:xfrm>
          <a:prstGeom prst="rect">
            <a:avLst/>
          </a:prstGeom>
          <a:noFill/>
        </p:spPr>
        <p:txBody>
          <a:bodyPr wrap="square" rtlCol="0">
            <a:spAutoFit/>
          </a:bodyPr>
          <a:lstStyle/>
          <a:p>
            <a:r>
              <a:rPr lang="en-US" sz="2800" b="1" dirty="0">
                <a:solidFill>
                  <a:schemeClr val="bg1"/>
                </a:solidFill>
              </a:rPr>
              <a:t>A majority of the course types are paid for </a:t>
            </a:r>
            <a:r>
              <a:rPr lang="en-US" sz="2800" b="1" dirty="0" smtClean="0">
                <a:solidFill>
                  <a:schemeClr val="bg1"/>
                </a:solidFill>
              </a:rPr>
              <a:t>totaling </a:t>
            </a:r>
            <a:r>
              <a:rPr lang="en-US" sz="2800" b="1" dirty="0">
                <a:solidFill>
                  <a:schemeClr val="bg1"/>
                </a:solidFill>
              </a:rPr>
              <a:t>3365 while 311 courses are free</a:t>
            </a:r>
            <a:r>
              <a:rPr lang="en-US" sz="2800" b="1" dirty="0" smtClean="0">
                <a:solidFill>
                  <a:schemeClr val="bg1"/>
                </a:solidFill>
              </a:rPr>
              <a:t>. This </a:t>
            </a:r>
            <a:r>
              <a:rPr lang="en-US" sz="2800" b="1" dirty="0">
                <a:solidFill>
                  <a:schemeClr val="bg1"/>
                </a:solidFill>
              </a:rPr>
              <a:t>should be good for the revenue of Edsigh Ed-Tech. I would advise that the free classes are given as some form of rewards either when students bring </a:t>
            </a:r>
            <a:r>
              <a:rPr lang="en-US" sz="2800" b="1" dirty="0" smtClean="0">
                <a:solidFill>
                  <a:schemeClr val="bg1"/>
                </a:solidFill>
              </a:rPr>
              <a:t>referrals, </a:t>
            </a:r>
            <a:r>
              <a:rPr lang="en-US" sz="2800" b="1" dirty="0">
                <a:solidFill>
                  <a:schemeClr val="bg1"/>
                </a:solidFill>
              </a:rPr>
              <a:t>so that way its a win-win situation for both parties</a:t>
            </a:r>
            <a:r>
              <a:rPr lang="en-US" sz="2800" b="1" dirty="0" smtClean="0">
                <a:solidFill>
                  <a:schemeClr val="bg1"/>
                </a:solidFill>
              </a:rPr>
              <a:t>.</a:t>
            </a:r>
            <a:endParaRPr lang="en-US" sz="2800" b="1"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1148"/>
            <a:ext cx="7145625" cy="5956852"/>
          </a:xfrm>
          <a:prstGeom prst="rect">
            <a:avLst/>
          </a:prstGeom>
        </p:spPr>
      </p:pic>
    </p:spTree>
    <p:extLst>
      <p:ext uri="{BB962C8B-B14F-4D97-AF65-F5344CB8AC3E}">
        <p14:creationId xmlns:p14="http://schemas.microsoft.com/office/powerpoint/2010/main" val="3428918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183</TotalTime>
  <Words>1924</Words>
  <Application>Microsoft Office PowerPoint</Application>
  <PresentationFormat>Widescreen</PresentationFormat>
  <Paragraphs>153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2</vt:lpstr>
      <vt:lpstr>Quotable</vt:lpstr>
      <vt:lpstr>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HP</dc:creator>
  <cp:lastModifiedBy>HP</cp:lastModifiedBy>
  <cp:revision>13</cp:revision>
  <dcterms:created xsi:type="dcterms:W3CDTF">2023-07-13T17:46:19Z</dcterms:created>
  <dcterms:modified xsi:type="dcterms:W3CDTF">2023-07-13T20:49:47Z</dcterms:modified>
</cp:coreProperties>
</file>