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8"/>
  </p:notesMasterIdLst>
  <p:handoutMasterIdLst>
    <p:handoutMasterId r:id="rId19"/>
  </p:handoutMasterIdLst>
  <p:sldIdLst>
    <p:sldId id="257" r:id="rId5"/>
    <p:sldId id="284" r:id="rId6"/>
    <p:sldId id="273" r:id="rId7"/>
    <p:sldId id="274" r:id="rId8"/>
    <p:sldId id="275" r:id="rId9"/>
    <p:sldId id="276" r:id="rId10"/>
    <p:sldId id="277" r:id="rId11"/>
    <p:sldId id="278" r:id="rId12"/>
    <p:sldId id="279" r:id="rId13"/>
    <p:sldId id="280" r:id="rId14"/>
    <p:sldId id="282" r:id="rId15"/>
    <p:sldId id="285"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1B6D"/>
    <a:srgbClr val="3F09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8"/>
  </p:normalViewPr>
  <p:slideViewPr>
    <p:cSldViewPr snapToGrid="0" snapToObjects="1">
      <p:cViewPr varScale="1">
        <p:scale>
          <a:sx n="69" d="100"/>
          <a:sy n="69" d="100"/>
        </p:scale>
        <p:origin x="780" y="6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2-26T12:02:32.596" idx="1">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2-26T12:02:32.596" idx="2">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02-26T12:02:32.596" idx="3">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2-26T12:02:32.596" idx="4">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02-26T12:02:32.596" idx="5">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02-26T12:02:32.596" idx="6">
    <p:pos x="10" y="10"/>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02-26T12:02:32.596" idx="6">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2-26T12:02:32.596" idx="6">
    <p:pos x="10" y="10"/>
    <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custT="1"/>
      <dgm:spPr/>
      <dgm:t>
        <a:bodyPr/>
        <a:lstStyle/>
        <a:p>
          <a:pPr>
            <a:lnSpc>
              <a:spcPct val="100000"/>
            </a:lnSpc>
          </a:pPr>
          <a:r>
            <a:rPr lang="en-US" sz="5400" dirty="0" smtClean="0">
              <a:solidFill>
                <a:srgbClr val="7030A0"/>
              </a:solidFill>
            </a:rPr>
            <a:t>SHE’RO</a:t>
          </a:r>
          <a:r>
            <a:rPr lang="en-US" sz="4000" dirty="0" smtClean="0">
              <a:solidFill>
                <a:srgbClr val="7030A0"/>
              </a:solidFill>
            </a:rPr>
            <a:t> </a:t>
          </a:r>
          <a:r>
            <a:rPr lang="en-US" sz="4000" dirty="0" smtClean="0">
              <a:solidFill>
                <a:srgbClr val="7030A0"/>
              </a:solidFill>
            </a:rPr>
            <a:t>COMMUNITY SOLUTIONS</a:t>
          </a:r>
          <a:endParaRPr lang="en-US" sz="4000" dirty="0">
            <a:solidFill>
              <a:srgbClr val="7030A0"/>
            </a:solidFill>
          </a:endParaRP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custT="1"/>
      <dgm:spPr/>
      <dgm:t>
        <a:bodyPr/>
        <a:lstStyle/>
        <a:p>
          <a:pPr>
            <a:lnSpc>
              <a:spcPct val="100000"/>
            </a:lnSpc>
          </a:pPr>
          <a:r>
            <a:rPr lang="en-US" sz="3200" dirty="0" smtClean="0"/>
            <a:t>Using technology </a:t>
          </a:r>
          <a:r>
            <a:rPr lang="en-US" sz="3200" dirty="0" smtClean="0"/>
            <a:t>to respond to Gender Based </a:t>
          </a:r>
          <a:r>
            <a:rPr lang="en-US" sz="3200" dirty="0" smtClean="0"/>
            <a:t>Violence.         “Tech Solving Social Issues!”</a:t>
          </a:r>
          <a:endParaRPr lang="en-US" sz="3200" dirty="0"/>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custT="1"/>
      <dgm:spPr/>
      <dgm:t>
        <a:bodyPr/>
        <a:lstStyle/>
        <a:p>
          <a:pPr>
            <a:lnSpc>
              <a:spcPct val="100000"/>
            </a:lnSpc>
          </a:pPr>
          <a:r>
            <a:rPr lang="en-US" sz="2400" b="1" dirty="0" smtClean="0">
              <a:solidFill>
                <a:schemeClr val="accent6">
                  <a:lumMod val="75000"/>
                </a:schemeClr>
              </a:solidFill>
            </a:rPr>
            <a:t>Team:</a:t>
          </a:r>
        </a:p>
        <a:p>
          <a:pPr>
            <a:lnSpc>
              <a:spcPct val="100000"/>
            </a:lnSpc>
          </a:pPr>
          <a:r>
            <a:rPr lang="en-US" sz="1600" b="1" dirty="0" smtClean="0">
              <a:solidFill>
                <a:srgbClr val="002060"/>
              </a:solidFill>
            </a:rPr>
            <a:t>Munenyashaishe Hove 	 Funmilayo Aina          Okoro Uchenna           </a:t>
          </a:r>
          <a:br>
            <a:rPr lang="en-US" sz="1600" b="1" dirty="0" smtClean="0">
              <a:solidFill>
                <a:srgbClr val="002060"/>
              </a:solidFill>
            </a:rPr>
          </a:br>
          <a:r>
            <a:rPr lang="en-US" sz="1600" b="1" dirty="0" smtClean="0">
              <a:solidFill>
                <a:srgbClr val="002060"/>
              </a:solidFill>
            </a:rPr>
            <a:t>Chinenye Vivian                Ibilolila Akahome       Fatimo Ajeboye</a:t>
          </a:r>
          <a:br>
            <a:rPr lang="en-US" sz="1600" b="1" dirty="0" smtClean="0">
              <a:solidFill>
                <a:srgbClr val="002060"/>
              </a:solidFill>
            </a:rPr>
          </a:br>
          <a:r>
            <a:rPr lang="en-US" sz="1600" b="1" dirty="0" smtClean="0">
              <a:solidFill>
                <a:srgbClr val="002060"/>
              </a:solidFill>
            </a:rPr>
            <a:t>Choice Iruh  	Mercy Oluwayotin        Amarachi Ugagbe</a:t>
          </a:r>
          <a:endParaRPr lang="en-US" sz="1600" b="1" dirty="0" smtClean="0">
            <a:solidFill>
              <a:srgbClr val="002060"/>
            </a:solidFill>
          </a:endParaRP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t>
        <a:bodyPr/>
        <a:lstStyle/>
        <a:p>
          <a:endParaRPr lang=""/>
        </a:p>
      </dgm:t>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custLinFactY="300000" custLinFactNeighborX="38049" custLinFactNeighborY="331358"/>
      <dgm:spPr>
        <a:ln>
          <a:noFill/>
        </a:ln>
      </dgm:spPr>
      <dgm:t>
        <a:bodyPr/>
        <a:lstStyle/>
        <a:p>
          <a:endParaRPr lang=""/>
        </a:p>
      </dgm: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custScaleX="121278">
        <dgm:presLayoutVars>
          <dgm:chMax val="0"/>
          <dgm:chPref val="0"/>
        </dgm:presLayoutVars>
      </dgm:prSet>
      <dgm:spPr/>
      <dgm:t>
        <a:bodyPr/>
        <a:lstStyle/>
        <a:p>
          <a:endParaRPr lang=""/>
        </a:p>
      </dgm:t>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custLinFactY="200000" custLinFactNeighborX="8583" custLinFactNeighborY="25408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
        </a:p>
      </dgm:t>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custScaleX="117639">
        <dgm:presLayoutVars>
          <dgm:chMax val="0"/>
          <dgm:chPref val="0"/>
        </dgm:presLayoutVars>
      </dgm:prSet>
      <dgm:spPr/>
      <dgm:t>
        <a:bodyPr/>
        <a:lstStyle/>
        <a:p>
          <a:endParaRPr lang=""/>
        </a:p>
      </dgm:t>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custFlipHor="1" custScaleX="136521" custLinFactX="-101105" custLinFactNeighborX="-200000" custLinFactNeighborY="70834"/>
      <dgm:spPr>
        <a:prstGeom prst="heart">
          <a:avLst/>
        </a:prstGeom>
        <a:solidFill>
          <a:schemeClr val="accent6">
            <a:lumMod val="60000"/>
            <a:lumOff val="40000"/>
          </a:schemeClr>
        </a:solidFill>
        <a:ln>
          <a:noFill/>
        </a:ln>
      </dgm:spPr>
      <dgm:t>
        <a:bodyPr/>
        <a:lstStyle/>
        <a:p>
          <a:endParaRPr lang=""/>
        </a:p>
      </dgm: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custScaleX="128539">
        <dgm:presLayoutVars>
          <dgm:chMax val="0"/>
          <dgm:chPref val="0"/>
        </dgm:presLayoutVars>
      </dgm:prSet>
      <dgm:spPr/>
      <dgm:t>
        <a:bodyPr/>
        <a:lstStyle/>
        <a:p>
          <a:endParaRPr lang=""/>
        </a:p>
      </dgm:t>
    </dgm:pt>
  </dgm:ptLst>
  <dgm:cxnLst>
    <dgm:cxn modelId="{7F970F62-30E3-4F5B-A242-825013BF84A8}" srcId="{7B62DEA7-9DCD-4B2E-9DC5-BE121C266AFD}" destId="{8E185869-F0D4-43E2-B08A-2F3E83EE98F3}" srcOrd="2" destOrd="0" parTransId="{7EE27099-92EA-4EDF-B176-0E355876D272}" sibTransId="{77D0876E-2BA2-4E28-ADB5-9885FCB7156A}"/>
    <dgm:cxn modelId="{111667AB-D41A-4BAE-93F5-9664017E161D}" type="presOf" srcId="{8E185869-F0D4-43E2-B08A-2F3E83EE98F3}" destId="{DEB2A193-A1DC-4B26-848A-CC858F8E32AC}" srcOrd="0" destOrd="0" presId="urn:microsoft.com/office/officeart/2018/2/layout/IconVerticalSolidList"/>
    <dgm:cxn modelId="{7EEBEB1B-497E-4365-84F9-FBB75D7759E5}" srcId="{7B62DEA7-9DCD-4B2E-9DC5-BE121C266AFD}" destId="{4D7D34C7-9466-4514-BF51-7396C17436B5}" srcOrd="1" destOrd="0" parTransId="{37DD6CE0-C2AA-4EB6-9E7D-14AED2127C40}" sibTransId="{483498F9-A0C2-4668-85AB-D8E6E254F73B}"/>
    <dgm:cxn modelId="{F9FCBEAA-6B8B-4272-96AC-743648D41B7F}" type="presOf" srcId="{4D7D34C7-9466-4514-BF51-7396C17436B5}" destId="{24D6C1C7-45DC-4D9D-8D3C-EF806EEEC836}" srcOrd="0" destOrd="0" presId="urn:microsoft.com/office/officeart/2018/2/layout/IconVerticalSolidList"/>
    <dgm:cxn modelId="{FD7AD83B-7876-49C4-96DE-C0E479028947}" type="presOf" srcId="{41CDB9B8-E81E-41E7-AE89-8F6EDFC88D92}" destId="{8ABDDEF2-D3EE-48F5-810E-D8B8D64CB1D1}" srcOrd="0" destOrd="0" presId="urn:microsoft.com/office/officeart/2018/2/layout/IconVerticalSolidList"/>
    <dgm:cxn modelId="{15E4859A-6FE7-4F93-9F13-B5B64ACFADF4}" type="presOf" srcId="{7B62DEA7-9DCD-4B2E-9DC5-BE121C266AFD}" destId="{C54DDAD1-57E2-410C-AC1B-2D57D298F048}" srcOrd="0" destOrd="0" presId="urn:microsoft.com/office/officeart/2018/2/layout/IconVerticalSolidList"/>
    <dgm:cxn modelId="{21EB7847-13AE-4881-9090-909F31360F4E}" srcId="{7B62DEA7-9DCD-4B2E-9DC5-BE121C266AFD}" destId="{41CDB9B8-E81E-41E7-AE89-8F6EDFC88D92}" srcOrd="0" destOrd="0" parTransId="{5D2FF527-BA77-40BE-9414-16FAE46386BB}" sibTransId="{BA791450-8D1E-4A6F-B71D-2984D9E245C4}"/>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371399" y="7056"/>
          <a:ext cx="6714939" cy="130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290133" y="3709216"/>
          <a:ext cx="702136" cy="717050"/>
        </a:xfrm>
        <a:prstGeom prst="rect">
          <a:avLst/>
        </a:prstGeom>
        <a:solidFill>
          <a:schemeClr val="accent3">
            <a:hueOff val="0"/>
            <a:satOff val="0"/>
            <a:lumOff val="0"/>
            <a:alphaOff val="0"/>
          </a:schemeClr>
        </a:soli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563952" y="7056"/>
          <a:ext cx="6332811" cy="130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13" tIns="138113" rIns="138113" bIns="138113" numCol="1" spcCol="1270" anchor="ctr" anchorCtr="0">
          <a:noAutofit/>
        </a:bodyPr>
        <a:lstStyle/>
        <a:p>
          <a:pPr lvl="0" algn="l" defTabSz="2400300">
            <a:lnSpc>
              <a:spcPct val="100000"/>
            </a:lnSpc>
            <a:spcBef>
              <a:spcPct val="0"/>
            </a:spcBef>
            <a:spcAft>
              <a:spcPct val="35000"/>
            </a:spcAft>
          </a:pPr>
          <a:r>
            <a:rPr lang="en-US" sz="5400" kern="1200" dirty="0" smtClean="0">
              <a:solidFill>
                <a:srgbClr val="7030A0"/>
              </a:solidFill>
            </a:rPr>
            <a:t>SHE’RO</a:t>
          </a:r>
          <a:r>
            <a:rPr lang="en-US" sz="4000" kern="1200" dirty="0" smtClean="0">
              <a:solidFill>
                <a:srgbClr val="7030A0"/>
              </a:solidFill>
            </a:rPr>
            <a:t> </a:t>
          </a:r>
          <a:r>
            <a:rPr lang="en-US" sz="4000" kern="1200" dirty="0" smtClean="0">
              <a:solidFill>
                <a:srgbClr val="7030A0"/>
              </a:solidFill>
            </a:rPr>
            <a:t>COMMUNITY SOLUTIONS</a:t>
          </a:r>
          <a:endParaRPr lang="en-US" sz="4000" kern="1200" dirty="0">
            <a:solidFill>
              <a:srgbClr val="7030A0"/>
            </a:solidFill>
          </a:endParaRPr>
        </a:p>
      </dsp:txBody>
      <dsp:txXfrm>
        <a:off x="563952" y="7056"/>
        <a:ext cx="6332811" cy="1305003"/>
      </dsp:txXfrm>
    </dsp:sp>
    <dsp:sp modelId="{E7329DE9-6CBC-4222-BA02-41C8593CFC1E}">
      <dsp:nvSpPr>
        <dsp:cNvPr id="0" name=""/>
        <dsp:cNvSpPr/>
      </dsp:nvSpPr>
      <dsp:spPr>
        <a:xfrm>
          <a:off x="-371399" y="1560631"/>
          <a:ext cx="6714939" cy="130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83242" y="3709216"/>
          <a:ext cx="702136" cy="717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658961" y="1560631"/>
          <a:ext cx="6142792" cy="130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13" tIns="138113" rIns="138113" bIns="138113" numCol="1" spcCol="1270" anchor="ctr" anchorCtr="0">
          <a:noAutofit/>
        </a:bodyPr>
        <a:lstStyle/>
        <a:p>
          <a:pPr lvl="0" algn="l" defTabSz="1422400">
            <a:lnSpc>
              <a:spcPct val="100000"/>
            </a:lnSpc>
            <a:spcBef>
              <a:spcPct val="0"/>
            </a:spcBef>
            <a:spcAft>
              <a:spcPct val="35000"/>
            </a:spcAft>
          </a:pPr>
          <a:r>
            <a:rPr lang="en-US" sz="3200" kern="1200" dirty="0" smtClean="0"/>
            <a:t>Using technology </a:t>
          </a:r>
          <a:r>
            <a:rPr lang="en-US" sz="3200" kern="1200" dirty="0" smtClean="0"/>
            <a:t>to respond to Gender Based </a:t>
          </a:r>
          <a:r>
            <a:rPr lang="en-US" sz="3200" kern="1200" dirty="0" smtClean="0"/>
            <a:t>Violence.         “Tech Solving Social Issues!”</a:t>
          </a:r>
          <a:endParaRPr lang="en-US" sz="3200" kern="1200" dirty="0"/>
        </a:p>
      </dsp:txBody>
      <dsp:txXfrm>
        <a:off x="658961" y="1560631"/>
        <a:ext cx="6142792" cy="1305003"/>
      </dsp:txXfrm>
    </dsp:sp>
    <dsp:sp modelId="{625AEBC4-C6DD-430A-8F95-BBF226EF4AB3}">
      <dsp:nvSpPr>
        <dsp:cNvPr id="0" name=""/>
        <dsp:cNvSpPr/>
      </dsp:nvSpPr>
      <dsp:spPr>
        <a:xfrm>
          <a:off x="-371399" y="3114207"/>
          <a:ext cx="6714939" cy="130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flipH="1">
          <a:off x="-105235" y="3709216"/>
          <a:ext cx="958563" cy="717050"/>
        </a:xfrm>
        <a:prstGeom prst="heart">
          <a:avLst/>
        </a:prstGeom>
        <a:solidFill>
          <a:schemeClr val="accent6">
            <a:lumMod val="60000"/>
            <a:lumOff val="40000"/>
          </a:schemeClr>
        </a:soli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374377" y="3114207"/>
          <a:ext cx="6711961" cy="130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13" tIns="138113" rIns="138113" bIns="138113" numCol="1" spcCol="1270" anchor="ctr" anchorCtr="0">
          <a:noAutofit/>
        </a:bodyPr>
        <a:lstStyle/>
        <a:p>
          <a:pPr lvl="0" algn="l" defTabSz="1066800">
            <a:lnSpc>
              <a:spcPct val="100000"/>
            </a:lnSpc>
            <a:spcBef>
              <a:spcPct val="0"/>
            </a:spcBef>
            <a:spcAft>
              <a:spcPct val="35000"/>
            </a:spcAft>
          </a:pPr>
          <a:r>
            <a:rPr lang="en-US" sz="2400" b="1" kern="1200" dirty="0" smtClean="0">
              <a:solidFill>
                <a:schemeClr val="accent6">
                  <a:lumMod val="75000"/>
                </a:schemeClr>
              </a:solidFill>
            </a:rPr>
            <a:t>Team:</a:t>
          </a:r>
        </a:p>
        <a:p>
          <a:pPr lvl="0" algn="l" defTabSz="1066800">
            <a:lnSpc>
              <a:spcPct val="100000"/>
            </a:lnSpc>
            <a:spcBef>
              <a:spcPct val="0"/>
            </a:spcBef>
            <a:spcAft>
              <a:spcPct val="35000"/>
            </a:spcAft>
          </a:pPr>
          <a:r>
            <a:rPr lang="en-US" sz="1600" b="1" kern="1200" dirty="0" smtClean="0">
              <a:solidFill>
                <a:srgbClr val="002060"/>
              </a:solidFill>
            </a:rPr>
            <a:t>Munenyashaishe Hove 	 Funmilayo Aina          Okoro Uchenna           </a:t>
          </a:r>
          <a:br>
            <a:rPr lang="en-US" sz="1600" b="1" kern="1200" dirty="0" smtClean="0">
              <a:solidFill>
                <a:srgbClr val="002060"/>
              </a:solidFill>
            </a:rPr>
          </a:br>
          <a:r>
            <a:rPr lang="en-US" sz="1600" b="1" kern="1200" dirty="0" smtClean="0">
              <a:solidFill>
                <a:srgbClr val="002060"/>
              </a:solidFill>
            </a:rPr>
            <a:t>Chinenye Vivian                Ibilolila Akahome       Fatimo Ajeboye</a:t>
          </a:r>
          <a:br>
            <a:rPr lang="en-US" sz="1600" b="1" kern="1200" dirty="0" smtClean="0">
              <a:solidFill>
                <a:srgbClr val="002060"/>
              </a:solidFill>
            </a:rPr>
          </a:br>
          <a:r>
            <a:rPr lang="en-US" sz="1600" b="1" kern="1200" dirty="0" smtClean="0">
              <a:solidFill>
                <a:srgbClr val="002060"/>
              </a:solidFill>
            </a:rPr>
            <a:t>Choice Iruh  	Mercy Oluwayotin        Amarachi Ugagbe</a:t>
          </a:r>
          <a:endParaRPr lang="en-US" sz="1600" b="1" kern="1200" dirty="0" smtClean="0">
            <a:solidFill>
              <a:srgbClr val="002060"/>
            </a:solidFill>
          </a:endParaRPr>
        </a:p>
      </dsp:txBody>
      <dsp:txXfrm>
        <a:off x="374377" y="3114207"/>
        <a:ext cx="6711961" cy="13050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6/21/2021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6/21/2021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10</a:t>
            </a:fld>
            <a:endParaRPr lang="en-US" dirty="0"/>
          </a:p>
        </p:txBody>
      </p:sp>
    </p:spTree>
    <p:extLst>
      <p:ext uri="{BB962C8B-B14F-4D97-AF65-F5344CB8AC3E}">
        <p14:creationId xmlns:p14="http://schemas.microsoft.com/office/powerpoint/2010/main" val="64790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latin typeface="Arial Black" panose="020B0A04020102020204" pitchFamily="34" charset="0"/>
              </a:rPr>
              <a:t>Chinenye Vivian our Software Development Lead will now take over to give</a:t>
            </a:r>
            <a:r>
              <a:rPr lang="en-US" sz="1600" b="1" baseline="0" dirty="0" smtClean="0">
                <a:latin typeface="Arial Black" panose="020B0A04020102020204" pitchFamily="34" charset="0"/>
              </a:rPr>
              <a:t> us insights of the application and reporting system.</a:t>
            </a:r>
            <a:endParaRPr lang="en-US" sz="1600" b="1" dirty="0">
              <a:latin typeface="Arial Black" panose="020B0A04020102020204" pitchFamily="34" charset="0"/>
            </a:endParaRPr>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81913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12</a:t>
            </a:fld>
            <a:endParaRPr lang="en-US" dirty="0"/>
          </a:p>
        </p:txBody>
      </p:sp>
    </p:spTree>
    <p:extLst>
      <p:ext uri="{BB962C8B-B14F-4D97-AF65-F5344CB8AC3E}">
        <p14:creationId xmlns:p14="http://schemas.microsoft.com/office/powerpoint/2010/main" val="371295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79747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497408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83806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4267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422412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151330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3547404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181903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554" y="872196"/>
            <a:ext cx="6602610" cy="5371849"/>
          </a:xfrm>
          <a:prstGeom prst="rect">
            <a:avLst/>
          </a:prstGeom>
        </p:spPr>
      </p:pic>
    </p:spTree>
    <p:extLst>
      <p:ext uri="{BB962C8B-B14F-4D97-AF65-F5344CB8AC3E}">
        <p14:creationId xmlns:p14="http://schemas.microsoft.com/office/powerpoint/2010/main" val="154658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a:ln>
            <a:solidFill>
              <a:schemeClr val="bg1"/>
            </a:solidFill>
          </a:ln>
        </p:spPr>
        <p:txBody>
          <a:bodyPr>
            <a:normAutofit fontScale="70000" lnSpcReduction="20000"/>
          </a:bodyPr>
          <a:lstStyle/>
          <a:p>
            <a:pPr algn="just"/>
            <a:r>
              <a:rPr lang="en-US" sz="7700" b="1" dirty="0" smtClean="0">
                <a:solidFill>
                  <a:schemeClr val="accent6">
                    <a:lumMod val="60000"/>
                    <a:lumOff val="40000"/>
                  </a:schemeClr>
                </a:solidFill>
              </a:rPr>
              <a:t>WHAT IS THE BIG IDEA?</a:t>
            </a:r>
            <a:endParaRPr lang="en-US" sz="7700" b="1" dirty="0" smtClean="0">
              <a:solidFill>
                <a:schemeClr val="accent6">
                  <a:lumMod val="60000"/>
                  <a:lumOff val="40000"/>
                </a:schemeClr>
              </a:solidFill>
            </a:endParaRPr>
          </a:p>
          <a:p>
            <a:pPr algn="just"/>
            <a:endParaRPr lang="en-US" sz="3200" b="1" dirty="0">
              <a:solidFill>
                <a:schemeClr val="accent6">
                  <a:lumMod val="60000"/>
                  <a:lumOff val="40000"/>
                </a:schemeClr>
              </a:solidFill>
            </a:endParaRPr>
          </a:p>
          <a:p>
            <a:pPr marL="342900" indent="-342900" algn="just">
              <a:buFont typeface="Wingdings" panose="05000000000000000000" pitchFamily="2" charset="2"/>
              <a:buChar char="v"/>
            </a:pPr>
            <a:r>
              <a:rPr lang="en-US" sz="3600" dirty="0" smtClean="0">
                <a:solidFill>
                  <a:schemeClr val="bg2"/>
                </a:solidFill>
              </a:rPr>
              <a:t>What </a:t>
            </a:r>
            <a:r>
              <a:rPr lang="en-US" sz="3600" dirty="0">
                <a:solidFill>
                  <a:schemeClr val="bg2"/>
                </a:solidFill>
              </a:rPr>
              <a:t>if there was a panic button that a woman can press, that signals red and alerts everyone in the chat box that there’s a woman in trouble in the vicinity and within a matter of seconds even if she cannot make the call herself, a system has been alerted , her GPS location is tracked and the nearest community task force is sent to the </a:t>
            </a:r>
            <a:r>
              <a:rPr lang="en-US" sz="3600" dirty="0" smtClean="0">
                <a:solidFill>
                  <a:schemeClr val="bg2"/>
                </a:solidFill>
              </a:rPr>
              <a:t>rescue</a:t>
            </a:r>
          </a:p>
          <a:p>
            <a:pPr algn="just"/>
            <a:endParaRPr lang="en-US" sz="3600" dirty="0">
              <a:solidFill>
                <a:schemeClr val="bg2"/>
              </a:solidFill>
            </a:endParaRPr>
          </a:p>
          <a:p>
            <a:pPr marL="342900" indent="-342900" algn="just">
              <a:buFont typeface="Wingdings" panose="05000000000000000000" pitchFamily="2" charset="2"/>
              <a:buChar char="v"/>
            </a:pPr>
            <a:r>
              <a:rPr lang="en-US" sz="3600" dirty="0" smtClean="0">
                <a:solidFill>
                  <a:schemeClr val="bg2"/>
                </a:solidFill>
              </a:rPr>
              <a:t>What </a:t>
            </a:r>
            <a:r>
              <a:rPr lang="en-US" sz="3600" dirty="0">
                <a:solidFill>
                  <a:schemeClr val="bg2"/>
                </a:solidFill>
              </a:rPr>
              <a:t>if there was a software an application that can be easily downloaded compatible with most phones, minimal data usage , whereby the mere pressing of a button, if it’s too unsafe for the woman to call or text, the artificially intelligent online watcher sends a notification to a designated taskforce in a telecommunications company , that alerts the security service or police to attend a woman in trouble at a certain location</a:t>
            </a:r>
          </a:p>
          <a:p>
            <a:pPr marL="342900" indent="-342900" algn="just">
              <a:buFont typeface="Wingdings" panose="05000000000000000000" pitchFamily="2" charset="2"/>
              <a:buChar char="v"/>
            </a:pPr>
            <a:endParaRPr lang="en-US" sz="2400" dirty="0">
              <a:solidFill>
                <a:schemeClr val="bg2"/>
              </a:solidFill>
            </a:endParaRPr>
          </a:p>
          <a:p>
            <a:pPr marL="342900" indent="-342900" algn="just">
              <a:buFont typeface="Wingdings" panose="05000000000000000000" pitchFamily="2" charset="2"/>
              <a:buChar char="v"/>
            </a:pPr>
            <a:endParaRPr lang="en-US" sz="2400" dirty="0">
              <a:solidFill>
                <a:schemeClr val="bg2"/>
              </a:solidFill>
            </a:endParaRPr>
          </a:p>
          <a:p>
            <a:pPr marL="342900" indent="-342900" algn="just">
              <a:buFont typeface="Wingdings" panose="05000000000000000000" pitchFamily="2" charset="2"/>
              <a:buChar char="v"/>
            </a:pPr>
            <a:endParaRPr lang="en-US" sz="2400" dirty="0">
              <a:solidFill>
                <a:schemeClr val="bg2"/>
              </a:solidFill>
            </a:endParaRPr>
          </a:p>
          <a:p>
            <a:pPr marL="342900" indent="-342900" algn="just">
              <a:buFont typeface="Wingdings" panose="05000000000000000000" pitchFamily="2" charset="2"/>
              <a:buChar char="v"/>
            </a:pPr>
            <a:endParaRPr lang="en-US" sz="2400" dirty="0">
              <a:solidFill>
                <a:schemeClr val="bg2"/>
              </a:solidFill>
            </a:endParaRPr>
          </a:p>
        </p:txBody>
      </p:sp>
    </p:spTree>
    <p:extLst>
      <p:ext uri="{BB962C8B-B14F-4D97-AF65-F5344CB8AC3E}">
        <p14:creationId xmlns:p14="http://schemas.microsoft.com/office/powerpoint/2010/main" val="356971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a:ln>
            <a:solidFill>
              <a:schemeClr val="bg1"/>
            </a:solidFill>
          </a:ln>
        </p:spPr>
        <p:txBody>
          <a:bodyPr>
            <a:normAutofit fontScale="92500"/>
          </a:bodyPr>
          <a:lstStyle/>
          <a:p>
            <a:pPr marL="342900" indent="-342900" algn="just">
              <a:buFont typeface="Wingdings" panose="05000000000000000000" pitchFamily="2" charset="2"/>
              <a:buChar char="v"/>
            </a:pPr>
            <a:r>
              <a:rPr lang="en-US" sz="3600" dirty="0" smtClean="0">
                <a:solidFill>
                  <a:schemeClr val="bg2"/>
                </a:solidFill>
              </a:rPr>
              <a:t>We </a:t>
            </a:r>
            <a:r>
              <a:rPr lang="en-US" sz="3600" dirty="0">
                <a:solidFill>
                  <a:schemeClr val="bg2"/>
                </a:solidFill>
              </a:rPr>
              <a:t>present to you a 21st century tech solution to minimizing and eliminating violent crimes against women </a:t>
            </a:r>
          </a:p>
          <a:p>
            <a:pPr lvl="0" algn="just"/>
            <a:r>
              <a:rPr lang="en-US" sz="5400" b="1" dirty="0" smtClean="0">
                <a:solidFill>
                  <a:srgbClr val="E28394">
                    <a:lumMod val="60000"/>
                    <a:lumOff val="40000"/>
                  </a:srgbClr>
                </a:solidFill>
              </a:rPr>
              <a:t>THE SHE’RO SELF HELP APPLICATION</a:t>
            </a:r>
            <a:endParaRPr lang="en-US" sz="5400" b="1" dirty="0">
              <a:solidFill>
                <a:srgbClr val="E28394">
                  <a:lumMod val="60000"/>
                  <a:lumOff val="40000"/>
                </a:srgbClr>
              </a:solidFill>
            </a:endParaRPr>
          </a:p>
          <a:p>
            <a:pPr marL="342900" indent="-342900" algn="just">
              <a:buFont typeface="Wingdings" panose="05000000000000000000" pitchFamily="2" charset="2"/>
              <a:buChar char="v"/>
            </a:pPr>
            <a:endParaRPr lang="en-US" sz="3600" dirty="0">
              <a:solidFill>
                <a:schemeClr val="bg2"/>
              </a:solidFill>
            </a:endParaRPr>
          </a:p>
          <a:p>
            <a:pPr marL="342900" indent="-342900" algn="just">
              <a:buFont typeface="Wingdings" panose="05000000000000000000" pitchFamily="2" charset="2"/>
              <a:buChar char="v"/>
            </a:pPr>
            <a:r>
              <a:rPr lang="en-US" sz="3600" dirty="0" smtClean="0">
                <a:solidFill>
                  <a:schemeClr val="bg2"/>
                </a:solidFill>
              </a:rPr>
              <a:t>The </a:t>
            </a:r>
            <a:r>
              <a:rPr lang="en-US" sz="3600" dirty="0">
                <a:solidFill>
                  <a:schemeClr val="bg2"/>
                </a:solidFill>
              </a:rPr>
              <a:t>user friendly efficient justice companion, online artificially intelligent watcher that’s here to protect women who have been failed by the system and by their community</a:t>
            </a:r>
          </a:p>
          <a:p>
            <a:pPr marL="342900" indent="-342900" algn="just">
              <a:buFont typeface="Wingdings" panose="05000000000000000000" pitchFamily="2" charset="2"/>
              <a:buChar char="v"/>
            </a:pPr>
            <a:endParaRPr lang="en-US" sz="3600" dirty="0">
              <a:solidFill>
                <a:schemeClr val="bg2"/>
              </a:solidFill>
            </a:endParaRPr>
          </a:p>
        </p:txBody>
      </p:sp>
    </p:spTree>
    <p:extLst>
      <p:ext uri="{BB962C8B-B14F-4D97-AF65-F5344CB8AC3E}">
        <p14:creationId xmlns:p14="http://schemas.microsoft.com/office/powerpoint/2010/main" val="103196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1782677" cy="6629023"/>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707472" y="93213"/>
            <a:ext cx="11279747" cy="6650303"/>
          </a:xfrm>
          <a:ln>
            <a:solidFill>
              <a:schemeClr val="bg1"/>
            </a:solidFill>
          </a:ln>
        </p:spPr>
        <p:txBody>
          <a:bodyPr>
            <a:normAutofit/>
          </a:bodyPr>
          <a:lstStyle/>
          <a:p>
            <a:pPr algn="just"/>
            <a:r>
              <a:rPr lang="en-US" sz="2800" b="1" u="sng" dirty="0" smtClean="0">
                <a:solidFill>
                  <a:schemeClr val="bg2"/>
                </a:solidFill>
              </a:rPr>
              <a:t>Team Co Management</a:t>
            </a:r>
            <a:r>
              <a:rPr lang="en-US" sz="2800" dirty="0">
                <a:solidFill>
                  <a:schemeClr val="bg2"/>
                </a:solidFill>
              </a:rPr>
              <a:t>	</a:t>
            </a:r>
            <a:endParaRPr lang="en-US" sz="2800" dirty="0" smtClean="0">
              <a:solidFill>
                <a:schemeClr val="bg2"/>
              </a:solidFill>
            </a:endParaRPr>
          </a:p>
          <a:p>
            <a:pPr marL="342900" indent="-342900" algn="just">
              <a:buFont typeface="Wingdings" panose="05000000000000000000" pitchFamily="2" charset="2"/>
              <a:buChar char="v"/>
            </a:pPr>
            <a:r>
              <a:rPr lang="en-US" sz="2400" dirty="0" smtClean="0">
                <a:solidFill>
                  <a:schemeClr val="bg2"/>
                </a:solidFill>
              </a:rPr>
              <a:t>Munenyashaishe Hove (Project Manager)</a:t>
            </a:r>
          </a:p>
          <a:p>
            <a:pPr marL="342900" indent="-342900" algn="just">
              <a:buFont typeface="Wingdings" panose="05000000000000000000" pitchFamily="2" charset="2"/>
              <a:buChar char="v"/>
            </a:pPr>
            <a:r>
              <a:rPr lang="en-US" sz="2400" dirty="0" smtClean="0">
                <a:solidFill>
                  <a:schemeClr val="bg2"/>
                </a:solidFill>
              </a:rPr>
              <a:t> </a:t>
            </a:r>
            <a:r>
              <a:rPr lang="en-US" sz="2400" dirty="0">
                <a:solidFill>
                  <a:schemeClr val="bg2"/>
                </a:solidFill>
              </a:rPr>
              <a:t>Chinenye Vivian  </a:t>
            </a:r>
            <a:r>
              <a:rPr lang="en-US" sz="2400" dirty="0" smtClean="0">
                <a:solidFill>
                  <a:schemeClr val="bg2"/>
                </a:solidFill>
              </a:rPr>
              <a:t>(Software development Lead)              </a:t>
            </a:r>
            <a:endParaRPr lang="en-US" sz="2400" dirty="0">
              <a:solidFill>
                <a:schemeClr val="bg2"/>
              </a:solidFill>
            </a:endParaRPr>
          </a:p>
          <a:p>
            <a:pPr marL="342900" indent="-342900" algn="just">
              <a:buFont typeface="Wingdings" panose="05000000000000000000" pitchFamily="2" charset="2"/>
              <a:buChar char="v"/>
            </a:pPr>
            <a:r>
              <a:rPr lang="en-US" sz="2400" dirty="0">
                <a:solidFill>
                  <a:schemeClr val="bg2"/>
                </a:solidFill>
              </a:rPr>
              <a:t>Choice Iruh </a:t>
            </a:r>
            <a:r>
              <a:rPr lang="en-US" sz="2400" dirty="0" smtClean="0">
                <a:solidFill>
                  <a:schemeClr val="bg2"/>
                </a:solidFill>
              </a:rPr>
              <a:t>(Data Analytics/Research Lead)</a:t>
            </a:r>
          </a:p>
          <a:p>
            <a:pPr algn="just"/>
            <a:endParaRPr lang="en-US" sz="2400" dirty="0" smtClean="0">
              <a:solidFill>
                <a:schemeClr val="bg2"/>
              </a:solidFill>
            </a:endParaRPr>
          </a:p>
          <a:p>
            <a:pPr algn="just"/>
            <a:r>
              <a:rPr lang="en-US" sz="2800" b="1" u="sng" dirty="0" smtClean="0">
                <a:solidFill>
                  <a:schemeClr val="bg2"/>
                </a:solidFill>
              </a:rPr>
              <a:t>Data Cleaning/Statistical Modeling Team</a:t>
            </a:r>
          </a:p>
          <a:p>
            <a:pPr marL="342900" indent="-342900" algn="just">
              <a:buFont typeface="Wingdings" panose="05000000000000000000" pitchFamily="2" charset="2"/>
              <a:buChar char="v"/>
            </a:pPr>
            <a:r>
              <a:rPr lang="en-US" sz="2400" dirty="0" smtClean="0">
                <a:solidFill>
                  <a:schemeClr val="bg2"/>
                </a:solidFill>
              </a:rPr>
              <a:t>Ibilolia Akahome</a:t>
            </a:r>
          </a:p>
          <a:p>
            <a:pPr marL="342900" indent="-342900" algn="just">
              <a:buFont typeface="Wingdings" panose="05000000000000000000" pitchFamily="2" charset="2"/>
              <a:buChar char="v"/>
            </a:pPr>
            <a:r>
              <a:rPr lang="en-US" sz="2400" dirty="0" smtClean="0">
                <a:solidFill>
                  <a:schemeClr val="bg2"/>
                </a:solidFill>
              </a:rPr>
              <a:t>Funmilayo </a:t>
            </a:r>
            <a:r>
              <a:rPr lang="en-US" sz="2400" dirty="0">
                <a:solidFill>
                  <a:schemeClr val="bg2"/>
                </a:solidFill>
              </a:rPr>
              <a:t>Aina        </a:t>
            </a:r>
            <a:endParaRPr lang="en-US" sz="2400" dirty="0" smtClean="0">
              <a:solidFill>
                <a:schemeClr val="bg2"/>
              </a:solidFill>
            </a:endParaRPr>
          </a:p>
          <a:p>
            <a:pPr marL="342900" indent="-342900" algn="just">
              <a:buFont typeface="Wingdings" panose="05000000000000000000" pitchFamily="2" charset="2"/>
              <a:buChar char="v"/>
            </a:pPr>
            <a:r>
              <a:rPr lang="en-US" sz="2400" dirty="0" smtClean="0">
                <a:solidFill>
                  <a:schemeClr val="bg2"/>
                </a:solidFill>
              </a:rPr>
              <a:t> Mercy </a:t>
            </a:r>
            <a:r>
              <a:rPr lang="en-US" sz="2400" dirty="0">
                <a:solidFill>
                  <a:schemeClr val="bg2"/>
                </a:solidFill>
              </a:rPr>
              <a:t>Oluwayotin </a:t>
            </a:r>
            <a:endParaRPr lang="en-US" sz="2400" dirty="0" smtClean="0">
              <a:solidFill>
                <a:schemeClr val="bg2"/>
              </a:solidFill>
            </a:endParaRPr>
          </a:p>
          <a:p>
            <a:pPr algn="just"/>
            <a:endParaRPr lang="en-US" sz="2400" dirty="0" smtClean="0">
              <a:solidFill>
                <a:schemeClr val="bg2"/>
              </a:solidFill>
            </a:endParaRPr>
          </a:p>
          <a:p>
            <a:pPr algn="just"/>
            <a:r>
              <a:rPr lang="en-US" sz="2800" b="1" u="sng" dirty="0" smtClean="0">
                <a:solidFill>
                  <a:schemeClr val="bg2"/>
                </a:solidFill>
              </a:rPr>
              <a:t>Research &amp; Design Team      </a:t>
            </a:r>
            <a:endParaRPr lang="en-US" sz="2800" b="1" u="sng" dirty="0">
              <a:solidFill>
                <a:schemeClr val="bg2"/>
              </a:solidFill>
            </a:endParaRPr>
          </a:p>
          <a:p>
            <a:pPr marL="342900" indent="-342900" algn="just">
              <a:buFont typeface="Wingdings" panose="05000000000000000000" pitchFamily="2" charset="2"/>
              <a:buChar char="v"/>
            </a:pPr>
            <a:r>
              <a:rPr lang="en-US" sz="2400" dirty="0" smtClean="0">
                <a:solidFill>
                  <a:schemeClr val="bg2"/>
                </a:solidFill>
              </a:rPr>
              <a:t>Okoro </a:t>
            </a:r>
            <a:r>
              <a:rPr lang="en-US" sz="2400" dirty="0">
                <a:solidFill>
                  <a:schemeClr val="bg2"/>
                </a:solidFill>
              </a:rPr>
              <a:t>Uchenna           </a:t>
            </a:r>
          </a:p>
          <a:p>
            <a:pPr marL="342900" indent="-342900" algn="just">
              <a:buFont typeface="Wingdings" panose="05000000000000000000" pitchFamily="2" charset="2"/>
              <a:buChar char="v"/>
            </a:pPr>
            <a:r>
              <a:rPr lang="en-US" sz="2400" dirty="0" smtClean="0">
                <a:solidFill>
                  <a:schemeClr val="bg2"/>
                </a:solidFill>
              </a:rPr>
              <a:t>Fatimo Ajeboye</a:t>
            </a:r>
            <a:r>
              <a:rPr lang="en-US" sz="2400" dirty="0">
                <a:solidFill>
                  <a:schemeClr val="bg2"/>
                </a:solidFill>
              </a:rPr>
              <a:t>	</a:t>
            </a:r>
            <a:endParaRPr lang="en-US" sz="2400" dirty="0" smtClean="0">
              <a:solidFill>
                <a:schemeClr val="bg2"/>
              </a:solidFill>
            </a:endParaRPr>
          </a:p>
          <a:p>
            <a:pPr marL="342900" indent="-342900" algn="just">
              <a:buFont typeface="Wingdings" panose="05000000000000000000" pitchFamily="2" charset="2"/>
              <a:buChar char="v"/>
            </a:pPr>
            <a:r>
              <a:rPr lang="en-US" sz="2400" dirty="0" smtClean="0">
                <a:solidFill>
                  <a:schemeClr val="bg2"/>
                </a:solidFill>
              </a:rPr>
              <a:t>Amarachi </a:t>
            </a:r>
            <a:r>
              <a:rPr lang="en-US" sz="2400" dirty="0">
                <a:solidFill>
                  <a:schemeClr val="bg2"/>
                </a:solidFill>
              </a:rPr>
              <a:t>Ugagbe</a:t>
            </a:r>
          </a:p>
          <a:p>
            <a:pPr marL="342900" indent="-342900" algn="just">
              <a:buFont typeface="Wingdings" panose="05000000000000000000" pitchFamily="2" charset="2"/>
              <a:buChar char="v"/>
            </a:pPr>
            <a:endParaRPr lang="en-US" sz="3600" dirty="0">
              <a:solidFill>
                <a:schemeClr val="bg2"/>
              </a:solidFill>
            </a:endParaRPr>
          </a:p>
        </p:txBody>
      </p:sp>
    </p:spTree>
    <p:extLst>
      <p:ext uri="{BB962C8B-B14F-4D97-AF65-F5344CB8AC3E}">
        <p14:creationId xmlns:p14="http://schemas.microsoft.com/office/powerpoint/2010/main" val="96324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858" y="184749"/>
            <a:ext cx="3652771" cy="3146986"/>
          </a:xfrm>
          <a:prstGeom prst="rect">
            <a:avLst/>
          </a:prstGeom>
        </p:spPr>
      </p:pic>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3692" y="0"/>
            <a:ext cx="7228590" cy="6857999"/>
          </a:xfrm>
          <a:solidFill>
            <a:schemeClr val="tx1"/>
          </a:solidFill>
        </p:spPr>
      </p:pic>
      <p:pic>
        <p:nvPicPr>
          <p:cNvPr id="11" name="Picture 10"/>
          <p:cNvPicPr>
            <a:picLocks noChangeAspect="1"/>
          </p:cNvPicPr>
          <p:nvPr/>
        </p:nvPicPr>
        <p:blipFill>
          <a:blip r:embed="rId3"/>
          <a:stretch>
            <a:fillRect/>
          </a:stretch>
        </p:blipFill>
        <p:spPr>
          <a:xfrm>
            <a:off x="7907858" y="3553097"/>
            <a:ext cx="3810330" cy="3552389"/>
          </a:xfrm>
          <a:prstGeom prst="rect">
            <a:avLst/>
          </a:prstGeom>
        </p:spPr>
      </p:pic>
    </p:spTree>
    <p:extLst>
      <p:ext uri="{BB962C8B-B14F-4D97-AF65-F5344CB8AC3E}">
        <p14:creationId xmlns:p14="http://schemas.microsoft.com/office/powerpoint/2010/main" val="221736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772336" y="728664"/>
            <a:ext cx="2943039" cy="585786"/>
          </a:xfrm>
          <a:solidFill>
            <a:schemeClr val="bg1"/>
          </a:solidFill>
        </p:spPr>
        <p:txBody>
          <a:bodyPr vert="horz" lIns="91440" tIns="45720" rIns="91440" bIns="45720" rtlCol="0" anchor="t">
            <a:normAutofit/>
          </a:bodyPr>
          <a:lstStyle/>
          <a:p>
            <a:r>
              <a:rPr lang="en-US" sz="2800" dirty="0" smtClean="0">
                <a:solidFill>
                  <a:srgbClr val="7030A0"/>
                </a:solidFill>
              </a:rPr>
              <a:t>Brought to you by:</a:t>
            </a:r>
            <a:endParaRPr lang="en-US" sz="2800" dirty="0">
              <a:solidFill>
                <a:srgbClr val="7030A0"/>
              </a:solidFill>
            </a:endParaRP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428233237"/>
              </p:ext>
            </p:extLst>
          </p:nvPr>
        </p:nvGraphicFramePr>
        <p:xfrm>
          <a:off x="5100823" y="1700213"/>
          <a:ext cx="6714939" cy="4426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p:cNvPicPr>
            <a:picLocks noGrp="1" noChangeAspect="1"/>
          </p:cNvPicPr>
          <p:nvPr>
            <p:ph sz="half" idx="1"/>
          </p:nvPr>
        </p:nvPicPr>
        <p:blipFill>
          <a:blip r:embed="rId8"/>
          <a:stretch>
            <a:fillRect/>
          </a:stretch>
        </p:blipFill>
        <p:spPr>
          <a:xfrm>
            <a:off x="478095" y="1907177"/>
            <a:ext cx="3616114" cy="3581400"/>
          </a:xfrm>
          <a:prstGeom prst="rect">
            <a:avLst/>
          </a:prstGeom>
        </p:spPr>
      </p:pic>
    </p:spTree>
    <p:extLst>
      <p:ext uri="{BB962C8B-B14F-4D97-AF65-F5344CB8AC3E}">
        <p14:creationId xmlns:p14="http://schemas.microsoft.com/office/powerpoint/2010/main" val="1753598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3F0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974147" y="1540055"/>
            <a:ext cx="8564451" cy="4699681"/>
          </a:xfrm>
        </p:spPr>
        <p:txBody>
          <a:bodyPr>
            <a:normAutofit/>
          </a:bodyPr>
          <a:lstStyle/>
          <a:p>
            <a:pPr algn="l"/>
            <a:r>
              <a:rPr lang="en-US" sz="4800" b="1" dirty="0">
                <a:solidFill>
                  <a:schemeClr val="bg1">
                    <a:lumMod val="95000"/>
                  </a:schemeClr>
                </a:solidFill>
              </a:rPr>
              <a:t>Data Science Analytics: zeroing in on violence against women &amp; girls Vis-a’-Vis Covid-19 Pandemic lockdowns</a:t>
            </a:r>
          </a:p>
          <a:p>
            <a:pPr algn="l"/>
            <a:endParaRPr lang="en-US" dirty="0">
              <a:solidFill>
                <a:schemeClr val="bg2"/>
              </a:solidFill>
            </a:endParaRPr>
          </a:p>
        </p:txBody>
      </p:sp>
    </p:spTree>
    <p:extLst>
      <p:ext uri="{BB962C8B-B14F-4D97-AF65-F5344CB8AC3E}">
        <p14:creationId xmlns:p14="http://schemas.microsoft.com/office/powerpoint/2010/main" val="179912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712890" y="1197735"/>
            <a:ext cx="8564451" cy="4699681"/>
          </a:xfrm>
        </p:spPr>
        <p:txBody>
          <a:bodyPr>
            <a:normAutofit fontScale="92500"/>
          </a:bodyPr>
          <a:lstStyle/>
          <a:p>
            <a:pPr algn="l"/>
            <a:r>
              <a:rPr lang="en-US" sz="4300" b="1" dirty="0" smtClean="0">
                <a:solidFill>
                  <a:schemeClr val="accent4">
                    <a:lumMod val="40000"/>
                    <a:lumOff val="60000"/>
                  </a:schemeClr>
                </a:solidFill>
              </a:rPr>
              <a:t>Background</a:t>
            </a:r>
            <a:endParaRPr lang="en-US" sz="4300" dirty="0">
              <a:solidFill>
                <a:schemeClr val="bg1"/>
              </a:solidFill>
            </a:endParaRPr>
          </a:p>
          <a:p>
            <a:pPr algn="just"/>
            <a:r>
              <a:rPr lang="en-US" dirty="0">
                <a:solidFill>
                  <a:schemeClr val="bg1"/>
                </a:solidFill>
              </a:rPr>
              <a:t>“The outbreak of COVID-19, emerging data and reports from those on the front lines, have shown that all types of violence against women and girls, particularly domestic violence, was reported to have intensified according to the United Nations Women report which sites violence against women as the Shadow Pandemic growing amidst the COVID-19 crisis.</a:t>
            </a:r>
          </a:p>
          <a:p>
            <a:pPr algn="just"/>
            <a:r>
              <a:rPr lang="en-US" dirty="0">
                <a:solidFill>
                  <a:schemeClr val="bg1"/>
                </a:solidFill>
              </a:rPr>
              <a:t>Facts according to UN Women 2020</a:t>
            </a:r>
          </a:p>
          <a:p>
            <a:pPr marL="342900" indent="-342900" algn="just">
              <a:buFont typeface="Wingdings" panose="05000000000000000000" pitchFamily="2" charset="2"/>
              <a:buChar char="v"/>
            </a:pPr>
            <a:r>
              <a:rPr lang="en-US" dirty="0" smtClean="0">
                <a:solidFill>
                  <a:schemeClr val="bg1"/>
                </a:solidFill>
              </a:rPr>
              <a:t>Globally</a:t>
            </a:r>
            <a:r>
              <a:rPr lang="en-US" dirty="0">
                <a:solidFill>
                  <a:schemeClr val="bg1"/>
                </a:solidFill>
              </a:rPr>
              <a:t>, even before the COVID-19 pandemic began, 1 in 3 women experienced physical or sexual violence mostly by an intimate partner</a:t>
            </a:r>
          </a:p>
          <a:p>
            <a:pPr marL="342900" indent="-342900" algn="just">
              <a:buFont typeface="Wingdings" panose="05000000000000000000" pitchFamily="2" charset="2"/>
              <a:buChar char="v"/>
            </a:pPr>
            <a:r>
              <a:rPr lang="en-US" dirty="0" smtClean="0">
                <a:solidFill>
                  <a:schemeClr val="bg1"/>
                </a:solidFill>
              </a:rPr>
              <a:t>Emerging </a:t>
            </a:r>
            <a:r>
              <a:rPr lang="en-US" dirty="0">
                <a:solidFill>
                  <a:schemeClr val="bg1"/>
                </a:solidFill>
              </a:rPr>
              <a:t>data showed an increase in calls to domestic violence helplines in many countries since the outbreak of COVID-19.</a:t>
            </a:r>
          </a:p>
          <a:p>
            <a:pPr marL="342900" indent="-342900" algn="just">
              <a:buFont typeface="Wingdings" panose="05000000000000000000" pitchFamily="2" charset="2"/>
              <a:buChar char="v"/>
            </a:pPr>
            <a:endParaRPr lang="en-US" dirty="0">
              <a:solidFill>
                <a:schemeClr val="bg1"/>
              </a:solidFill>
            </a:endParaRP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62639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p:spPr>
        <p:txBody>
          <a:bodyPr>
            <a:normAutofit/>
          </a:bodyPr>
          <a:lstStyle/>
          <a:p>
            <a:pPr algn="l"/>
            <a:r>
              <a:rPr lang="en-US" sz="4400" b="1" dirty="0" smtClean="0">
                <a:solidFill>
                  <a:schemeClr val="accent4">
                    <a:lumMod val="40000"/>
                    <a:lumOff val="60000"/>
                  </a:schemeClr>
                </a:solidFill>
              </a:rPr>
              <a:t>Hypothesis</a:t>
            </a:r>
            <a:endParaRPr lang="en-US" sz="4400" b="1" dirty="0">
              <a:solidFill>
                <a:schemeClr val="accent4">
                  <a:lumMod val="40000"/>
                  <a:lumOff val="60000"/>
                </a:schemeClr>
              </a:solidFill>
            </a:endParaRPr>
          </a:p>
          <a:p>
            <a:pPr algn="just"/>
            <a:endParaRPr lang="en-US" dirty="0">
              <a:solidFill>
                <a:schemeClr val="bg2"/>
              </a:solidFill>
            </a:endParaRPr>
          </a:p>
          <a:p>
            <a:pPr marL="342900" indent="-342900" algn="just">
              <a:buFont typeface="Wingdings" panose="05000000000000000000" pitchFamily="2" charset="2"/>
              <a:buChar char="v"/>
            </a:pPr>
            <a:r>
              <a:rPr lang="en-US" sz="2800" dirty="0" smtClean="0">
                <a:solidFill>
                  <a:schemeClr val="bg2"/>
                </a:solidFill>
              </a:rPr>
              <a:t>There </a:t>
            </a:r>
            <a:r>
              <a:rPr lang="en-US" sz="2800" dirty="0">
                <a:solidFill>
                  <a:schemeClr val="bg2"/>
                </a:solidFill>
              </a:rPr>
              <a:t>is not enough reliable and safe reporting channels for intimate partner abuse </a:t>
            </a:r>
          </a:p>
          <a:p>
            <a:pPr marL="342900" indent="-342900" algn="just">
              <a:buFont typeface="Wingdings" panose="05000000000000000000" pitchFamily="2" charset="2"/>
              <a:buChar char="v"/>
            </a:pPr>
            <a:r>
              <a:rPr lang="en-US" sz="2800" dirty="0" smtClean="0">
                <a:solidFill>
                  <a:schemeClr val="bg2"/>
                </a:solidFill>
              </a:rPr>
              <a:t>Women </a:t>
            </a:r>
            <a:r>
              <a:rPr lang="en-US" sz="2800" dirty="0">
                <a:solidFill>
                  <a:schemeClr val="bg2"/>
                </a:solidFill>
              </a:rPr>
              <a:t>have no access to information about their rights and the support they can get with issues regarding gender based violence</a:t>
            </a:r>
          </a:p>
          <a:p>
            <a:pPr marL="342900" indent="-342900" algn="just">
              <a:buFont typeface="Wingdings" panose="05000000000000000000" pitchFamily="2" charset="2"/>
              <a:buChar char="v"/>
            </a:pPr>
            <a:r>
              <a:rPr lang="en-US" sz="2800" dirty="0" smtClean="0">
                <a:solidFill>
                  <a:schemeClr val="bg2"/>
                </a:solidFill>
              </a:rPr>
              <a:t>Covid-19 </a:t>
            </a:r>
            <a:r>
              <a:rPr lang="en-US" sz="2800" dirty="0">
                <a:solidFill>
                  <a:schemeClr val="bg2"/>
                </a:solidFill>
              </a:rPr>
              <a:t>along with its restrictions served as a catalyst for increase in domestic and gender based violence</a:t>
            </a: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119299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3F0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p:spPr>
        <p:txBody>
          <a:bodyPr>
            <a:normAutofit/>
          </a:bodyPr>
          <a:lstStyle/>
          <a:p>
            <a:pPr algn="l"/>
            <a:r>
              <a:rPr lang="en-US" sz="4400" b="1" dirty="0" smtClean="0">
                <a:solidFill>
                  <a:schemeClr val="accent4">
                    <a:lumMod val="40000"/>
                    <a:lumOff val="60000"/>
                  </a:schemeClr>
                </a:solidFill>
              </a:rPr>
              <a:t>Problem Statement</a:t>
            </a:r>
            <a:endParaRPr lang="en-US" sz="4400" b="1" dirty="0">
              <a:solidFill>
                <a:schemeClr val="accent4">
                  <a:lumMod val="40000"/>
                  <a:lumOff val="60000"/>
                </a:schemeClr>
              </a:solidFill>
            </a:endParaRPr>
          </a:p>
          <a:p>
            <a:pPr algn="just"/>
            <a:r>
              <a:rPr lang="en-US" sz="2600" dirty="0" smtClean="0">
                <a:solidFill>
                  <a:schemeClr val="bg2"/>
                </a:solidFill>
              </a:rPr>
              <a:t>Regardless </a:t>
            </a:r>
            <a:r>
              <a:rPr lang="en-US" sz="2600" dirty="0">
                <a:solidFill>
                  <a:schemeClr val="bg2"/>
                </a:solidFill>
              </a:rPr>
              <a:t>of the strides made globally and locally in the women’s rights liberation movements and in gender affairs economically, constitutionally and politically; Women and girls are still susceptible to violent crimes, sexual and non-sexual. The Covid-19 pandemic only exposed the degree of its severity( a handful of women particularly in southern Africa died due to intimate partner violence) and how much there is still exceedingly more room for much to be done to actualize progressively the multi-dimensional development as well as the social welfare of women.</a:t>
            </a:r>
          </a:p>
          <a:p>
            <a:pPr algn="just"/>
            <a:endParaRPr lang="en-US" dirty="0">
              <a:solidFill>
                <a:schemeClr val="bg2"/>
              </a:solidFill>
            </a:endParaRPr>
          </a:p>
        </p:txBody>
      </p:sp>
    </p:spTree>
    <p:extLst>
      <p:ext uri="{BB962C8B-B14F-4D97-AF65-F5344CB8AC3E}">
        <p14:creationId xmlns:p14="http://schemas.microsoft.com/office/powerpoint/2010/main" val="73108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F11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a:solidFill>
            <a:schemeClr val="accent6">
              <a:lumMod val="50000"/>
            </a:schemeClr>
          </a:solidFill>
        </p:spPr>
        <p:txBody>
          <a:bodyPr>
            <a:normAutofit lnSpcReduction="10000"/>
          </a:bodyPr>
          <a:lstStyle/>
          <a:p>
            <a:pPr algn="l"/>
            <a:r>
              <a:rPr lang="en-US" sz="4400" b="1" dirty="0">
                <a:solidFill>
                  <a:schemeClr val="accent6">
                    <a:lumMod val="20000"/>
                    <a:lumOff val="80000"/>
                  </a:schemeClr>
                </a:solidFill>
              </a:rPr>
              <a:t>C</a:t>
            </a:r>
            <a:r>
              <a:rPr lang="en-US" sz="4400" b="1" dirty="0" smtClean="0">
                <a:solidFill>
                  <a:schemeClr val="accent6">
                    <a:lumMod val="20000"/>
                    <a:lumOff val="80000"/>
                  </a:schemeClr>
                </a:solidFill>
              </a:rPr>
              <a:t>omprehensive Project Objective</a:t>
            </a:r>
            <a:endParaRPr lang="en-US" sz="4400" b="1" dirty="0">
              <a:solidFill>
                <a:schemeClr val="accent6">
                  <a:lumMod val="20000"/>
                  <a:lumOff val="80000"/>
                </a:schemeClr>
              </a:solidFill>
            </a:endParaRPr>
          </a:p>
          <a:p>
            <a:pPr algn="just"/>
            <a:r>
              <a:rPr lang="en-US" sz="2600" b="1" dirty="0" smtClean="0">
                <a:solidFill>
                  <a:schemeClr val="bg2"/>
                </a:solidFill>
              </a:rPr>
              <a:t>To </a:t>
            </a:r>
            <a:r>
              <a:rPr lang="en-US" sz="2600" b="1" dirty="0">
                <a:solidFill>
                  <a:schemeClr val="bg2"/>
                </a:solidFill>
              </a:rPr>
              <a:t>innovatively provide a technological solution to a social issue affecting women and girls, particularly gender based violence and intimate partner abuse by means of engaging data-science, analytics and programming tools. The process is broken down in three </a:t>
            </a:r>
            <a:r>
              <a:rPr lang="en-US" sz="2600" b="1" dirty="0" smtClean="0">
                <a:solidFill>
                  <a:schemeClr val="bg2"/>
                </a:solidFill>
              </a:rPr>
              <a:t>phases</a:t>
            </a:r>
          </a:p>
          <a:p>
            <a:pPr algn="just"/>
            <a:endParaRPr lang="en-US" sz="2600" b="1" dirty="0">
              <a:solidFill>
                <a:schemeClr val="bg2"/>
              </a:solidFill>
            </a:endParaRPr>
          </a:p>
          <a:p>
            <a:pPr marL="342900" indent="-342900" algn="just">
              <a:buFont typeface="Wingdings" panose="05000000000000000000" pitchFamily="2" charset="2"/>
              <a:buChar char="v"/>
            </a:pPr>
            <a:r>
              <a:rPr lang="en-US" dirty="0" smtClean="0">
                <a:solidFill>
                  <a:schemeClr val="bg2"/>
                </a:solidFill>
              </a:rPr>
              <a:t>To </a:t>
            </a:r>
            <a:r>
              <a:rPr lang="en-US" dirty="0">
                <a:solidFill>
                  <a:schemeClr val="bg2"/>
                </a:solidFill>
              </a:rPr>
              <a:t>conduct a deductive data analysis of abused women and girls during post the enforcement of Covid-19 restrictions &amp; lockdowns zeroing in on countries with data availability in Africa, Nigeria being the largest sample size, zooming in on Egypt, Ghana, South Africa, Kenya.</a:t>
            </a:r>
          </a:p>
          <a:p>
            <a:pPr marL="342900" indent="-342900" algn="just">
              <a:buFont typeface="Wingdings" panose="05000000000000000000" pitchFamily="2" charset="2"/>
              <a:buChar char="v"/>
            </a:pPr>
            <a:r>
              <a:rPr lang="en-US" dirty="0" smtClean="0">
                <a:solidFill>
                  <a:schemeClr val="bg2"/>
                </a:solidFill>
              </a:rPr>
              <a:t>To </a:t>
            </a:r>
            <a:r>
              <a:rPr lang="en-US" dirty="0">
                <a:solidFill>
                  <a:schemeClr val="bg2"/>
                </a:solidFill>
              </a:rPr>
              <a:t>develop a reporting system that populates a data base, collecting data in form of reports that narrates their witnessing of or experience with abuse and intimate partner violence, collecting data demographics as well as key information like mode of abuse and frequency.</a:t>
            </a: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373597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6091707"/>
          </a:xfrm>
          <a:ln>
            <a:solidFill>
              <a:schemeClr val="bg1"/>
            </a:solidFill>
          </a:ln>
        </p:spPr>
        <p:txBody>
          <a:bodyPr>
            <a:normAutofit/>
          </a:bodyPr>
          <a:lstStyle/>
          <a:p>
            <a:pPr algn="just"/>
            <a:endParaRPr lang="en-US" dirty="0">
              <a:solidFill>
                <a:schemeClr val="bg2"/>
              </a:solidFill>
            </a:endParaRPr>
          </a:p>
          <a:p>
            <a:r>
              <a:rPr lang="en-US" sz="3600" b="1" dirty="0" smtClean="0">
                <a:solidFill>
                  <a:schemeClr val="accent5">
                    <a:lumMod val="60000"/>
                    <a:lumOff val="40000"/>
                  </a:schemeClr>
                </a:solidFill>
              </a:rPr>
              <a:t>OBJECTIVE BREAKDOWN CONTINUATION</a:t>
            </a:r>
            <a:endParaRPr lang="en-US" sz="3600" b="1" dirty="0">
              <a:solidFill>
                <a:schemeClr val="accent5">
                  <a:lumMod val="60000"/>
                  <a:lumOff val="40000"/>
                </a:schemeClr>
              </a:solidFill>
            </a:endParaRPr>
          </a:p>
          <a:p>
            <a:pPr marL="342900" indent="-342900" algn="just">
              <a:buFont typeface="Wingdings" panose="05000000000000000000" pitchFamily="2" charset="2"/>
              <a:buChar char="v"/>
            </a:pPr>
            <a:r>
              <a:rPr lang="en-US" dirty="0" smtClean="0">
                <a:solidFill>
                  <a:schemeClr val="bg2"/>
                </a:solidFill>
              </a:rPr>
              <a:t>To </a:t>
            </a:r>
            <a:r>
              <a:rPr lang="en-US" dirty="0">
                <a:solidFill>
                  <a:schemeClr val="bg2"/>
                </a:solidFill>
              </a:rPr>
              <a:t>develop an intelligent technology in form of an application linked to the reporting system data base, which not only reports imminent violence but operates as an emergency hotline and responds to a woman who expresses active and urgent distress and solicits relevant help by sending the woman’s geographical coordinates to the right authorities</a:t>
            </a:r>
            <a:r>
              <a:rPr lang="en-US" dirty="0" smtClean="0">
                <a:solidFill>
                  <a:schemeClr val="bg2"/>
                </a:solidFill>
              </a:rPr>
              <a:t>.</a:t>
            </a:r>
          </a:p>
          <a:p>
            <a:pPr algn="just"/>
            <a:endParaRPr lang="en-US" dirty="0">
              <a:solidFill>
                <a:schemeClr val="bg2"/>
              </a:solidFill>
            </a:endParaRPr>
          </a:p>
          <a:p>
            <a:pPr marL="342900" indent="-342900" algn="just">
              <a:buFont typeface="Wingdings" panose="05000000000000000000" pitchFamily="2" charset="2"/>
              <a:buChar char="v"/>
            </a:pPr>
            <a:r>
              <a:rPr lang="en-US" dirty="0">
                <a:solidFill>
                  <a:schemeClr val="bg2"/>
                </a:solidFill>
              </a:rPr>
              <a:t>Lastly to use data collected through the reporting system for predictive analysis and report writing in order to sponsor preventative measures through engaging the right partners; governmental and private who are aligned with causes for women’s social issues and gender affairs</a:t>
            </a: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177096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162594" y="444136"/>
            <a:ext cx="10034194" cy="5866971"/>
          </a:xfrm>
          <a:ln>
            <a:solidFill>
              <a:schemeClr val="bg1"/>
            </a:solidFill>
          </a:ln>
        </p:spPr>
        <p:txBody>
          <a:bodyPr>
            <a:normAutofit/>
          </a:bodyPr>
          <a:lstStyle/>
          <a:p>
            <a:pPr algn="just"/>
            <a:r>
              <a:rPr lang="en-US" sz="5400" b="1" dirty="0" smtClean="0">
                <a:solidFill>
                  <a:schemeClr val="accent6">
                    <a:lumMod val="60000"/>
                    <a:lumOff val="40000"/>
                  </a:schemeClr>
                </a:solidFill>
              </a:rPr>
              <a:t>Methodology</a:t>
            </a:r>
            <a:endParaRPr lang="en-US" sz="5400" b="1" dirty="0">
              <a:solidFill>
                <a:schemeClr val="accent6">
                  <a:lumMod val="60000"/>
                  <a:lumOff val="40000"/>
                </a:schemeClr>
              </a:solidFill>
            </a:endParaRPr>
          </a:p>
          <a:p>
            <a:pPr marL="342900" indent="-342900" algn="just">
              <a:buFont typeface="Wingdings" panose="05000000000000000000" pitchFamily="2" charset="2"/>
              <a:buChar char="v"/>
            </a:pPr>
            <a:r>
              <a:rPr lang="en-US" sz="2800" b="1" dirty="0" smtClean="0">
                <a:solidFill>
                  <a:schemeClr val="bg1"/>
                </a:solidFill>
              </a:rPr>
              <a:t>Project Tools</a:t>
            </a:r>
          </a:p>
          <a:p>
            <a:pPr marL="342900" indent="-342900" algn="just">
              <a:buFont typeface="Wingdings" panose="05000000000000000000" pitchFamily="2" charset="2"/>
              <a:buChar char="v"/>
            </a:pPr>
            <a:endParaRPr lang="en-US" b="1" dirty="0">
              <a:solidFill>
                <a:schemeClr val="bg1"/>
              </a:solidFill>
            </a:endParaRPr>
          </a:p>
          <a:p>
            <a:pPr algn="just"/>
            <a:r>
              <a:rPr lang="en-US" sz="3000" b="1" dirty="0">
                <a:solidFill>
                  <a:schemeClr val="bg1"/>
                </a:solidFill>
              </a:rPr>
              <a:t>The project will heavily depend on the usage of python </a:t>
            </a:r>
            <a:r>
              <a:rPr lang="en-US" sz="3000" b="1" dirty="0" smtClean="0">
                <a:solidFill>
                  <a:schemeClr val="bg1"/>
                </a:solidFill>
              </a:rPr>
              <a:t>programming, statistical modelling data </a:t>
            </a:r>
            <a:r>
              <a:rPr lang="en-US" sz="3000" b="1" dirty="0">
                <a:solidFill>
                  <a:schemeClr val="bg1"/>
                </a:solidFill>
              </a:rPr>
              <a:t>science libraries like </a:t>
            </a:r>
            <a:r>
              <a:rPr lang="en-US" sz="3000" b="1" dirty="0" err="1">
                <a:solidFill>
                  <a:schemeClr val="bg1"/>
                </a:solidFill>
              </a:rPr>
              <a:t>Numpy</a:t>
            </a:r>
            <a:r>
              <a:rPr lang="en-US" sz="3000" b="1" dirty="0">
                <a:solidFill>
                  <a:schemeClr val="bg1"/>
                </a:solidFill>
              </a:rPr>
              <a:t> and </a:t>
            </a:r>
            <a:r>
              <a:rPr lang="en-US" sz="3000" b="1" dirty="0" smtClean="0">
                <a:solidFill>
                  <a:schemeClr val="bg1"/>
                </a:solidFill>
              </a:rPr>
              <a:t>Pandas, </a:t>
            </a:r>
            <a:r>
              <a:rPr lang="en-US" sz="3000" b="1" dirty="0" err="1" smtClean="0">
                <a:solidFill>
                  <a:schemeClr val="bg1"/>
                </a:solidFill>
              </a:rPr>
              <a:t>Matplotlib</a:t>
            </a:r>
            <a:r>
              <a:rPr lang="en-US" sz="3000" b="1" dirty="0" smtClean="0">
                <a:solidFill>
                  <a:schemeClr val="bg1"/>
                </a:solidFill>
              </a:rPr>
              <a:t>, SQL </a:t>
            </a:r>
            <a:r>
              <a:rPr lang="en-US" sz="3000" b="1" dirty="0">
                <a:solidFill>
                  <a:schemeClr val="bg1"/>
                </a:solidFill>
              </a:rPr>
              <a:t>and predominantly use Microsoft excel for Data Visualization tools; vivid graphical </a:t>
            </a:r>
            <a:r>
              <a:rPr lang="en-US" sz="3000" b="1" dirty="0" smtClean="0">
                <a:solidFill>
                  <a:schemeClr val="bg1"/>
                </a:solidFill>
              </a:rPr>
              <a:t>representations and VBA.</a:t>
            </a:r>
            <a:endParaRPr lang="en-US" dirty="0">
              <a:solidFill>
                <a:schemeClr val="bg2"/>
              </a:solidFill>
            </a:endParaRPr>
          </a:p>
        </p:txBody>
      </p:sp>
    </p:spTree>
    <p:extLst>
      <p:ext uri="{BB962C8B-B14F-4D97-AF65-F5344CB8AC3E}">
        <p14:creationId xmlns:p14="http://schemas.microsoft.com/office/powerpoint/2010/main" val="22183908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AD4C99-7793-446D-B40E-9C65086CB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6722C5-B529-4491-808D-2D5A0D242BA3}">
  <ds:schemaRef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microsoft.com/office/2006/metadata/properties"/>
    <ds:schemaRef ds:uri="71af3243-3dd4-4a8d-8c0d-dd76da1f02a5"/>
    <ds:schemaRef ds:uri="http://schemas.openxmlformats.org/package/2006/metadata/core-properties"/>
    <ds:schemaRef ds:uri="16c05727-aa75-4e4a-9b5f-8a80a1165891"/>
    <ds:schemaRef ds:uri="http://purl.org/dc/dcmitype/"/>
  </ds:schemaRefs>
</ds:datastoreItem>
</file>

<file path=customXml/itemProps3.xml><?xml version="1.0" encoding="utf-8"?>
<ds:datastoreItem xmlns:ds="http://schemas.openxmlformats.org/officeDocument/2006/customXml" ds:itemID="{03199E8A-3253-45E5-B33A-F34129B7AA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888</Words>
  <Application>Microsoft Office PowerPoint</Application>
  <PresentationFormat>Widescreen</PresentationFormat>
  <Paragraphs>70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Black</vt:lpstr>
      <vt:lpstr>Calibri</vt:lpstr>
      <vt:lpstr>Franklin Gothic Book</vt:lpstr>
      <vt:lpstr>Wingdings</vt:lpstr>
      <vt:lpstr>Crop</vt:lpstr>
      <vt:lpstr>PowerPoint Presentation</vt:lpstr>
      <vt:lpstr>Brought to you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2021-02-26T09:08:54Z</dcterms:created>
  <dcterms:modified xsi:type="dcterms:W3CDTF">2021-06-21T10:57:36Z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