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21945600" cx="329184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9A0FD4-544C-471B-84D3-38DF1DB3857C}">
  <a:tblStyle styleId="{169A0FD4-544C-471B-84D3-38DF1DB385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4e159d4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b4e159d4c_2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468880" y="3591562"/>
            <a:ext cx="27980700" cy="7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2025" spcFirstLastPara="1" rIns="92025" wrap="square" tIns="459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0"/>
              <a:buFont typeface="Calibri"/>
              <a:buNone/>
              <a:defRPr sz="19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4800" y="11526522"/>
            <a:ext cx="24688800" cy="5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lvl="0" algn="ctr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/>
            </a:lvl1pPr>
            <a:lvl2pPr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/>
            </a:lvl2pPr>
            <a:lvl3pPr lvl="2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3pPr>
            <a:lvl4pPr lvl="3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4pPr>
            <a:lvl5pPr lvl="4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5pPr>
            <a:lvl6pPr lvl="5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6pPr>
            <a:lvl7pPr lvl="6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7pPr>
            <a:lvl8pPr lvl="7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8pPr>
            <a:lvl9pPr lvl="8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63140" y="5842000"/>
            <a:ext cx="28392000" cy="13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245997" y="5471167"/>
            <a:ext cx="28392000" cy="91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0"/>
              <a:buFont typeface="Calibri"/>
              <a:buNone/>
              <a:defRPr sz="19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245997" y="14686288"/>
            <a:ext cx="283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63140" y="5842000"/>
            <a:ext cx="13990200" cy="13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16664941" y="5842000"/>
            <a:ext cx="13990200" cy="13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67428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67431" y="5379722"/>
            <a:ext cx="139260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2025" spcFirstLastPara="1" rIns="92025" wrap="square" tIns="45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67431" y="8016240"/>
            <a:ext cx="13926000" cy="11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16664942" y="5379722"/>
            <a:ext cx="13994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2025" spcFirstLastPara="1" rIns="92025" wrap="square" tIns="45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16664942" y="8016240"/>
            <a:ext cx="13994700" cy="11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67428" y="1463040"/>
            <a:ext cx="106170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Calibri"/>
              <a:buNone/>
              <a:defRPr sz="103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3994608" y="3159765"/>
            <a:ext cx="16665000" cy="15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8826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0300"/>
              <a:buChar char="•"/>
              <a:defRPr sz="10300"/>
            </a:lvl1pPr>
            <a:lvl2pPr indent="-8128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2pPr>
            <a:lvl3pPr indent="-7112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3pPr>
            <a:lvl4pPr indent="-6413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4pPr>
            <a:lvl5pPr indent="-6413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5pPr>
            <a:lvl6pPr indent="-6413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indent="-6413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indent="-6413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indent="-6413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67428" y="6583680"/>
            <a:ext cx="10617000" cy="12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267428" y="1463040"/>
            <a:ext cx="106170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Calibri"/>
              <a:buNone/>
              <a:defRPr sz="103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3994608" y="3159765"/>
            <a:ext cx="16665000" cy="15595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267428" y="6583680"/>
            <a:ext cx="10617000" cy="12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9497159" y="-1391900"/>
            <a:ext cx="13924200" cy="28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17807313" y="6918350"/>
            <a:ext cx="18597900" cy="7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3405452" y="26000"/>
            <a:ext cx="18597900" cy="20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Calibri"/>
              <a:buNone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63140" y="5842000"/>
            <a:ext cx="28392000" cy="13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normAutofit/>
          </a:bodyPr>
          <a:lstStyle>
            <a:lvl1pPr indent="-812800" lvl="0" marL="457200" marR="0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12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b="0" i="0" sz="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135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9055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9055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9055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9055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055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9055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50" lIns="92025" spcFirstLastPara="1" rIns="92025" wrap="square" tIns="459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5" Type="http://schemas.openxmlformats.org/officeDocument/2006/relationships/image" Target="../media/image11.png"/><Relationship Id="rId14" Type="http://schemas.openxmlformats.org/officeDocument/2006/relationships/image" Target="../media/image12.png"/><Relationship Id="rId17" Type="http://schemas.openxmlformats.org/officeDocument/2006/relationships/image" Target="../media/image7.png"/><Relationship Id="rId16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9607581" y="2895643"/>
            <a:ext cx="3327600" cy="524700"/>
          </a:xfrm>
          <a:prstGeom prst="rect">
            <a:avLst/>
          </a:prstGeom>
          <a:solidFill>
            <a:srgbClr val="D2C295"/>
          </a:solidFill>
          <a:ln cap="flat" cmpd="sng" w="12700">
            <a:solidFill>
              <a:srgbClr val="D2C2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675" lIns="61350" spcFirstLastPara="1" rIns="61350" wrap="square" tIns="3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0"/>
            <a:ext cx="32920500" cy="2881500"/>
          </a:xfrm>
          <a:prstGeom prst="rect">
            <a:avLst/>
          </a:prstGeom>
          <a:solidFill>
            <a:srgbClr val="8C1515"/>
          </a:solidFill>
          <a:ln cap="flat" cmpd="sng" w="12700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675" lIns="61350" spcFirstLastPara="1" rIns="61350" wrap="square" tIns="3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436744" y="2829956"/>
            <a:ext cx="29499000" cy="221400"/>
          </a:xfrm>
          <a:prstGeom prst="rect">
            <a:avLst/>
          </a:prstGeom>
          <a:solidFill>
            <a:srgbClr val="D2C295"/>
          </a:solidFill>
          <a:ln cap="flat" cmpd="sng" w="12700">
            <a:solidFill>
              <a:srgbClr val="D2C2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675" lIns="61350" spcFirstLastPara="1" rIns="61350" wrap="square" tIns="3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5"/>
          <p:cNvSpPr/>
          <p:nvPr/>
        </p:nvSpPr>
        <p:spPr>
          <a:xfrm rot="10800000">
            <a:off x="28936781" y="2945165"/>
            <a:ext cx="670800" cy="474900"/>
          </a:xfrm>
          <a:prstGeom prst="rtTriangle">
            <a:avLst/>
          </a:prstGeom>
          <a:solidFill>
            <a:srgbClr val="D2C295"/>
          </a:solidFill>
          <a:ln cap="flat" cmpd="sng" w="12700">
            <a:solidFill>
              <a:srgbClr val="D2C2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675" lIns="61350" spcFirstLastPara="1" rIns="61350" wrap="square" tIns="3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9748267" y="2370132"/>
            <a:ext cx="3022800" cy="90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675" lIns="61350" spcFirstLastPara="1" rIns="61350" wrap="square" tIns="3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8C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152125" y="353950"/>
            <a:ext cx="313773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TreeFormers - An Exploration of Vision Transformers for Deforestation Driver Classification</a:t>
            </a:r>
            <a:endParaRPr sz="6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2063" y="2031932"/>
            <a:ext cx="1672443" cy="1114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9776420" y="2776391"/>
            <a:ext cx="3753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Science</a:t>
            </a:r>
            <a:endParaRPr sz="1500"/>
          </a:p>
        </p:txBody>
      </p:sp>
      <p:sp>
        <p:nvSpPr>
          <p:cNvPr id="137" name="Google Shape;137;p25"/>
          <p:cNvSpPr txBox="1"/>
          <p:nvPr/>
        </p:nvSpPr>
        <p:spPr>
          <a:xfrm>
            <a:off x="6041900" y="1377851"/>
            <a:ext cx="2127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2025" spcFirstLastPara="1" rIns="92025" wrap="square" tIns="459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Uche Ochuba</a:t>
            </a:r>
            <a:r>
              <a:rPr baseline="30000" i="1" lang="en" sz="4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aseline="30000" i="1" sz="4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1165250" y="1803703"/>
            <a:ext cx="10800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Department of Computer Science, Stanford University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88650" y="3681502"/>
            <a:ext cx="7221000" cy="683100"/>
          </a:xfrm>
          <a:prstGeom prst="roundRect">
            <a:avLst>
              <a:gd fmla="val 16667" name="adj"/>
            </a:avLst>
          </a:prstGeom>
          <a:solidFill>
            <a:srgbClr val="8C1515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highlight>
                  <a:srgbClr val="8C151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Project Overview</a:t>
            </a:r>
            <a:endParaRPr b="1" sz="4000">
              <a:solidFill>
                <a:schemeClr val="lt1"/>
              </a:solidFill>
              <a:highlight>
                <a:srgbClr val="8C151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519330" y="4281023"/>
            <a:ext cx="69594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88650" y="13842502"/>
            <a:ext cx="7221000" cy="683100"/>
          </a:xfrm>
          <a:prstGeom prst="roundRect">
            <a:avLst>
              <a:gd fmla="val 16667" name="adj"/>
            </a:avLst>
          </a:prstGeom>
          <a:solidFill>
            <a:srgbClr val="8C1515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highlight>
                  <a:srgbClr val="8C151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Datasets &amp; Features</a:t>
            </a:r>
            <a:endParaRPr b="1" sz="4000">
              <a:solidFill>
                <a:schemeClr val="lt1"/>
              </a:solidFill>
              <a:highlight>
                <a:srgbClr val="8C151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20" y="30984"/>
            <a:ext cx="2780820" cy="278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8246200" y="3674852"/>
            <a:ext cx="13250700" cy="683100"/>
          </a:xfrm>
          <a:prstGeom prst="roundRect">
            <a:avLst>
              <a:gd fmla="val 16667" name="adj"/>
            </a:avLst>
          </a:prstGeom>
          <a:solidFill>
            <a:srgbClr val="8C1515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highlight>
                  <a:srgbClr val="8C151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b="1" sz="4000">
              <a:solidFill>
                <a:schemeClr val="lt1"/>
              </a:solidFill>
              <a:highlight>
                <a:srgbClr val="8C151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2133450" y="3674852"/>
            <a:ext cx="10385100" cy="683100"/>
          </a:xfrm>
          <a:prstGeom prst="roundRect">
            <a:avLst>
              <a:gd fmla="val 16667" name="adj"/>
            </a:avLst>
          </a:prstGeom>
          <a:solidFill>
            <a:srgbClr val="8C1515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highlight>
                  <a:srgbClr val="8C151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b="1" lang="en" sz="4000">
                <a:solidFill>
                  <a:schemeClr val="lt1"/>
                </a:solidFill>
                <a:highlight>
                  <a:srgbClr val="8C151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esults</a:t>
            </a:r>
            <a:endParaRPr b="1" sz="4000">
              <a:solidFill>
                <a:schemeClr val="lt1"/>
              </a:solidFill>
              <a:highlight>
                <a:srgbClr val="8C151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0" y="4725350"/>
            <a:ext cx="79677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Critical issue: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Deforestation in Indonesian forests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Proposed approach: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ViTs and machine learning for driver classification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Input: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332x332 satellite images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Fine-tuned ViT on Stanford ML Group dataset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augmentation: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Rotational techniques, Longitudinal data embedding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Results: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72.9% test accuracy (significant improvement)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88650" y="14634452"/>
            <a:ext cx="7221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Stanford ML Group (Irvin et al., 2020)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Content: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2756 color satellite images of Indonesia (2001-2016)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Split: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Train (59%), Validation (17%), Test (24%)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Time-blended composites for locations with multiple images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Key augmentations: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rotations/flips, color jitter, longitudinal data embedding with colored bars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Expert-labeled with one of four classes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Normalized for ViT model input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8239800" y="20702152"/>
            <a:ext cx="132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8239925" y="4480450"/>
            <a:ext cx="132507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project employed a logistic regression with stochastic gradient descent and convolutional neural network baselines. The majority of exploration involved the employment of vision transformers (ViTs) with a variety of modifications, such as image flips/rotations (rotational); the former plus random color jitter, gaussian blur, grayscale, and perspective change (augmented); and a model trained with embedded longitudinal data with varying intensity for different longitudinal values. ViT architecture involves the 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creation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various “attention patches”, which are passed to an encoder which contains a liner projection layer, LayerNorm                                 followed by a multi-head self-attention layer, another LayerNorm layer, then a  multilayer 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perceptron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(MLP) layer, which consists of individual processing units, termed "neurons," arranged hierarchically (Dosovitskiy et al., 2020).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22133450" y="12944050"/>
            <a:ext cx="10637700" cy="683100"/>
          </a:xfrm>
          <a:prstGeom prst="roundRect">
            <a:avLst>
              <a:gd fmla="val 16667" name="adj"/>
            </a:avLst>
          </a:prstGeom>
          <a:solidFill>
            <a:srgbClr val="8C1515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highlight>
                  <a:srgbClr val="8C151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Discussions &amp; Future Research</a:t>
            </a:r>
            <a:endParaRPr b="1" sz="4000">
              <a:solidFill>
                <a:schemeClr val="lt1"/>
              </a:solidFill>
              <a:highlight>
                <a:srgbClr val="8C151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2133450" y="13724875"/>
            <a:ext cx="106377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C1515"/>
                </a:solidFill>
                <a:latin typeface="Lato"/>
                <a:ea typeface="Lato"/>
                <a:cs typeface="Lato"/>
                <a:sym typeface="Lato"/>
              </a:rPr>
              <a:t>Discussions:</a:t>
            </a:r>
            <a:endParaRPr b="1" sz="2100">
              <a:solidFill>
                <a:srgbClr val="8C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">
                <a:solidFill>
                  <a:srgbClr val="8C151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00">
              <a:solidFill>
                <a:srgbClr val="8C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ViTs Promise for Deforestation: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Pre-trained ViTs with rotational data augmentation achieved 72.9% accuracy, surpassing past models reliant solely on image data. This highlights the effectiveness of ViTs' multi-layered encoding and augmented training.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Longitudinal Data's Limited Impact: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longitudinal data in ViTs didn't improve accuracy, suggesting its lower predictive power than initially assumed.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Grassland-Shrubland Misclassification: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Rotational ViTs struggled with this class due to limited training data, mirroring challenges noted in prior works; all ViTs tended to over-predict the larger "smallholder agriculture" class.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Cardinality and Feature Impact: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over-prediction of "smallholder agriculture" is likely due to its large training set size and distinct visual features compared to other classes.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Plantation Recognition Advantage: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Large-scale plantations, occupying more space in images, were easier for ViTs to recognize due to their distinct features.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C1515"/>
                </a:solidFill>
                <a:latin typeface="Lato"/>
                <a:ea typeface="Lato"/>
                <a:cs typeface="Lato"/>
                <a:sym typeface="Lato"/>
              </a:rPr>
              <a:t>Future Research:</a:t>
            </a:r>
            <a:endParaRPr b="1" sz="2100">
              <a:solidFill>
                <a:srgbClr val="8C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">
                <a:solidFill>
                  <a:srgbClr val="8C151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00">
              <a:solidFill>
                <a:srgbClr val="8C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Future research would include further iterating on creating a custom MLP classification head to incorporate longitudinal data, or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exploring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using different pre-trained vision transformers, or potentially curating topological or demographic data to incorporate into predictions to improve accuracy. One might also look into artificially re-balancing the dataset, or changing the data split to increase the size of the training set.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500" y="9466238"/>
            <a:ext cx="3752999" cy="352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650" y="9565737"/>
            <a:ext cx="3327600" cy="3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356850" y="13209900"/>
            <a:ext cx="728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Some sample images from the dataset, a visualization of compositing of images.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375" y="18991600"/>
            <a:ext cx="2490125" cy="186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0750" y="18991588"/>
            <a:ext cx="2098400" cy="2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13400" y="18991600"/>
            <a:ext cx="2098400" cy="20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2500" y="21488113"/>
            <a:ext cx="728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of location of images, sample images embedded with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longitudinal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data.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5" title="[0,0,0,&quot;https://www.codecogs.com/eqnedit.php?latex=y%3D%5Cfrac%7Bx-E%5Bx%5D%7D%7B%5Csqrt%7BVar%5Bx%5D%2B%5Cepsilon%20%7D%7D%5Ccdot%20%5Cgamma%20%5Cbeta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296004" y="7184375"/>
            <a:ext cx="1747349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15550" y="9034850"/>
            <a:ext cx="4981752" cy="2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349898" y="12026748"/>
            <a:ext cx="4981752" cy="267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349899" y="8917889"/>
            <a:ext cx="4981751" cy="286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215550" y="12026749"/>
            <a:ext cx="4981750" cy="26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0758750" y="15093825"/>
            <a:ext cx="728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Transformer architecture and training losses and accuracies.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22133450" y="47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{169A0FD4-544C-471B-84D3-38DF1DB3857C}</a:tableStyleId>
              </a:tblPr>
              <a:tblGrid>
                <a:gridCol w="4012250"/>
                <a:gridCol w="3280200"/>
                <a:gridCol w="30926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Accuracy (Val, n=473)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Accuracy (Test, n=668)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Naive LR Baseline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35.0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33.3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UNET - CNN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60.6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57.9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UNET - C8 Equivariant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67.1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63.0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Custom ViT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45.4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38.4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ViT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79.1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72.0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Rotation ViT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80.1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72.9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Augmented ViT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79.5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72.9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Longitudinal ViT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77.6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71.7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Longitudinal+Rotation ViT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79.5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72.3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Longitudinal+Augmented ViT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79.3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72.6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C15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5"/>
          <p:cNvSpPr txBox="1"/>
          <p:nvPr/>
        </p:nvSpPr>
        <p:spPr>
          <a:xfrm>
            <a:off x="7967500" y="15509325"/>
            <a:ext cx="7284600" cy="59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C1515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2400">
              <a:solidFill>
                <a:srgbClr val="8C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1] Abdus Subhahan, D., &amp; Vinoth Kumar, C. N. S. (2023). Classifying drivers of deforestation by using the deep learning based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poly-highway forest convolution network. Journal of Intelligent &amp; Fuzzy Systems, Preprint(Preprint), 1–15. https://doi.org/10.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3233/JIFS-233534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[2] Austin, K. G., Schwantes, A., Gu, Y., &amp; Kasibhatla, P. S. (2019). What causes deforestation in Indonesia? Environmental Research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Letters, 14(2), 024007. https://doi.org/10.1088/1748-9326/aaf6db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[3] Biewald, L. (2020). Experiment Tracking with Weights and Biases. https://www.wandb.com/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[4] Chen, K., Zhuang, D., &amp; Chang, J. M. (2022). SuperCon: Supervised Contrastive Learning for Imbalanced Skin Lesion Classification (arXiv:2202.05685). arXiv. https://doi.org/10.48550/arXiv.2202.05685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[5] Clark, J. A. (n.d.). Pillow (PIL Fork) Documentation.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[6] Dosovitskiy, A., Beyer, L., Kolesnikov, A., Weissenborn, D., Zhai, X., Unterthiner, T., Dehghani, M., Minderer, M., Heigold,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G., Gelly, S., Uszkoreit, J., &amp; Houlsby, N. (2021). An Image is Worth 16x16 Words: Transformers for Image Recognition at Scale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(arXiv:2010.11929). arXiv. https://doi.org/10.48550/arXiv.2010.11929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[7] Harris, C. R., Millman, K. J., van der Walt, S. J., Gommers, R., Virtanen, P., Cournapeau, D., Wieser, E., Taylor, J., Berg, S., Smith, N.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J., Kern, R., Picus, M., Hoyer, S., van Kerkwijk, M. H., Brett, M., Haldane, A., del Río, J. F., Wiebe, M., Peterson, P., . . . Oliphant, T. E.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(2020). Array programming with NumPy. Nature, 585(7825), Article 7825. https://doi.org/10.1038/s41586-020-2649-2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[8] Hartanti, B. S. I., Vito, V., Arymurthy, A. M., Krisnadhi, A. A., &amp; Setiyoko, A. (2023). Multimodal SuperCon: Classifier for drivers of deforestation in Indonesia. Journal of Applied Remote Sensing, 17(3), 036502. https://doi.org/10.1117/1.JRS.17.036502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[9] Hunter, J. D. (2007). Matplotlib: A 2D Graphics Environment. Computing in Science &amp; Engineering, 9(3), 90–95. https: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//doi.org/10.1109/MCSE.2007.55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[10] Irvin, J., Sheng, H., Ramachandran, N., Johnson-Yu, S., Zhou, S., Story, K., Rustowicz, R., Elsworth, C., Austin, K., &amp; Ng, A. Y.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(2020). ForestNet: Classifying Drivers of Deforestation in Indonesia using Deep Learning on Satellite Imagery (arXiv:2011.05479). arXiv. https://doi.org/10.48550/arXiv.2011.05479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[11] Lhoest, Q., del Moral, A. V., Jernite, Y., Thakur, A., von Platen, P., Patil, S., Chaumond, J., Drame, M., Plu, J., Tunstall, L., Davison,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J., Šaško, M., Chhablani, G., Malik, B., Brandeis, S., Scao, T. L., Sanh, V., Xu, C., Patry, N., . . . Wolf, T. (2021). Datasets: A Community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Library for Natural Language Processing (arXiv:2109.02846). arXiv. https://doi.org/10.48550/arXiv.2109.02846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[12] Li, Y., Wu, C.-Y., Fan, H., Mangalam, K., Xiong, B., Malik, J., &amp; Feichtenhofer, C. (2022). MViTv2: Improved Multiscale Vision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Transformers for Classification and Detection (arXiv:2112.01526). arXiv. https://doi.org/10.48550/arXiv.2112.01526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[13] Mitton, J., &amp; Murray-Smith, R. (2021). Rotation Equivariant Deforestation Segmentation and Driver Classification (arXiv:2110.13097; Version 2). arXiv. http://arxiv.org/abs/2110.13097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[14] Paszke, A., Gross, S., Massa, F., Lerer, A., Bradbury, J., Chanan, G., Killeen, T., Lin, Z., Gimelshein, N., Antiga, L., Desmaison, A.,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Köpf, A., Yang, E., DeVito, Z., Raison, M., Tejani, A., Chilamkurthy, S., Steiner, B., Fang, L., . . . Chintala, S. (2019). PyTorch: An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Imperative Style, High-Performance Deep Learning Library (arXiv:1912.01703). arXiv. https://doi.org/10.48550/arXiv.1912.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01703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[15] Pedregosa, F., Varoquaux, G., Gramfort, A., Michel, V., Thirion, B., Grisel, O., Blondel, M., Müller, A., Nothman, J., Louppe, G.,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Prettenhofer, P., Weiss, R., Dubourg, V., Vanderplas, J., Passos, A., Cournapeau, D., Brucher, M., Perrot, M., &amp; Duchesnay, É. (2018).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Scikit-learn: Machine Learning in Python (arXiv:1201.0490). arXiv. https://doi.org/10.48550/arXiv.1201.0490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432250" y="10050975"/>
            <a:ext cx="3022801" cy="26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2133445" y="10050982"/>
            <a:ext cx="3022801" cy="26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782851" y="10050976"/>
            <a:ext cx="3022801" cy="26524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5194225" y="15805525"/>
            <a:ext cx="6837600" cy="59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[16] Pratiwi, N. K. C., Fu’adah, Y. N., &amp; Edwar, E. (2021). Early Detection of Deforestation through Satellite Land Geospatial Images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based on CNN Architecture. JURNAL INFOTEL, 13(2), Article 2. https://doi.org/10.20895/infotel.v13i2.642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[17] Ridnik, T., Ben-Baruch, E., Noy, A., &amp; Zelnik-Manor, L. (2021). ImageNet-21K Pretraining for the Masses (arXiv:2104.10972).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arXiv. https://doi.org/10.48550/arXiv.2104.10972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[18] Ronneberger, O., Fischer, P., &amp; Brox, T. (2015). U-Net: Convolutional Networks for Biomedical Image Segmentation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(arXiv:1505.04597). arXiv. https://doi.org/10.48550/arXiv.1505.04597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[19] Steiner, A., Kolesnikov, A., Zhai, X., Wightman, R., Uszkoreit, J., &amp; Beyer, L. (2022). How to train your ViT? Data, Augmentation,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Regularization in Vision Transformers (arXiv:2106.10270). arXiv. https://doi.org/10.48550/arXiv.2106.10270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[20] team, T. pandas development. (2023). pandas-dev/pandas: Pandas (v2.1.4) [Computer software]. Zenodo. https://doi.org/10.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5281/zenodo.10304236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[21] van der Maaten, L. J. P., &amp; Hinton, G. E. (2008). Visualizing High-Dimensional Data Using t-SNE. Journal of Machine Learning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Research, 9(nov), 2579–2605.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[22] Virtanen, P., Gommers, R., Oliphant, T. E., Haberland, M., Reddy, T., Cournapeau, D., Burovski, E., Peterson, P., Weckesser, W.,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Bright, J., van der Walt, S. J., Brett, M., Wilson, J., Millman, K. J., Mayorov, N., Nelson, A. R. J., Jones, E., Kern, R., Larson, E., . . 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van Mulbregt, P. (2020). SciPy 1.0: Fundamental algorithms for scientific computing in Python. Nature Methods, 17(3), Article 3.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https://doi.org/10.1038/s41592-019-0686-2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[23] Waskom, M. L. (2021). seaborn: Statistical data visualization. Journal of Open Source Software, 6(60), 3021. https://doi.org/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10.21105/joss.03021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[24] Wolf, T., Debut, L., Sanh, V., Chaumond, J., Delangue, C., Moi, A., Cistac, P., Rault, T., Louf, R., Funtowicz, M., Davison, J., Shleifer,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S., von Platen, P., Ma, C., Jernite, Y., Plu, J., Xu, C., Scao, T. L., Gugger, S., . . . Rush, A. M. (2020). HuggingFace’s Transformers: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State-of-the-art Natural Language Processing (arXiv:1910.03771). arXiv. https://doi.org/10.48550/arXiv.1910.03771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