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94660"/>
  </p:normalViewPr>
  <p:slideViewPr>
    <p:cSldViewPr snapToGrid="0">
      <p:cViewPr>
        <p:scale>
          <a:sx n="66" d="100"/>
          <a:sy n="66" d="100"/>
        </p:scale>
        <p:origin x="840"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06/12/2023</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06/12/2023</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06/12/2023</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06/12/2023</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06/12/2023</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06/12/2023</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06/12/2023</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06/12/2023</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06/12/2023</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06/12/2023</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06/12/2023</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06/12/2023</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lstStyle/>
          <a:p>
            <a:r>
              <a:rPr lang="en-GB" b="1" dirty="0" smtClean="0"/>
              <a:t>ENHANCING CUSTOMER EXPERIENCE ANALYSIS</a:t>
            </a:r>
            <a:endParaRPr lang="en-GB" b="1" dirty="0"/>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p:txBody>
          <a:bodyPr/>
          <a:lstStyle/>
          <a:p>
            <a:r>
              <a:rPr lang="en-GB" b="1" dirty="0" smtClean="0"/>
              <a:t>INSIGHTS AND STRATEGIES FOR IMPROVED RECOMMENDATIONS</a:t>
            </a:r>
            <a:endParaRPr lang="en-GB" b="1" dirty="0"/>
          </a:p>
        </p:txBody>
      </p:sp>
    </p:spTree>
    <p:extLst>
      <p:ext uri="{BB962C8B-B14F-4D97-AF65-F5344CB8AC3E}">
        <p14:creationId xmlns:p14="http://schemas.microsoft.com/office/powerpoint/2010/main" val="1492306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1520"/>
            <a:ext cx="10515600" cy="5445443"/>
          </a:xfrm>
        </p:spPr>
        <p:txBody>
          <a:bodyPr>
            <a:normAutofit lnSpcReduction="10000"/>
          </a:bodyPr>
          <a:lstStyle/>
          <a:p>
            <a:r>
              <a:rPr lang="en-US" b="1" dirty="0" smtClean="0"/>
              <a:t>Inflight Entertainment Rating Interpretation</a:t>
            </a:r>
          </a:p>
          <a:p>
            <a:r>
              <a:rPr lang="en-US" dirty="0" smtClean="0"/>
              <a:t>In the Box Plot comparing Inflight Entertainment ratings for Recommended vs Non-recommended flights, a positive correlation between higher ratings and recommendations emerges:</a:t>
            </a:r>
          </a:p>
          <a:p>
            <a:r>
              <a:rPr lang="en-US" b="1" i="1" dirty="0" smtClean="0"/>
              <a:t>Recommended Flights(Yes): </a:t>
            </a:r>
            <a:r>
              <a:rPr lang="en-US" dirty="0" smtClean="0"/>
              <a:t>Concentration in the higher quartiles, indicating positive Inflight Entertainment experiences.</a:t>
            </a:r>
          </a:p>
          <a:p>
            <a:r>
              <a:rPr lang="en-US" b="1" i="1" dirty="0" smtClean="0"/>
              <a:t>Non-recommended Flights(No): </a:t>
            </a:r>
            <a:r>
              <a:rPr lang="en-US" dirty="0" smtClean="0"/>
              <a:t>Widely distributed across quartiles, with a notable presence in the lower range, suggesting varying satisfaction levels.</a:t>
            </a:r>
          </a:p>
          <a:p>
            <a:r>
              <a:rPr lang="en-US" dirty="0" smtClean="0"/>
              <a:t>This underlines the significance of Inflight Entertainment in shaping customer recommendations. Strengthening and enriching this aspect of the travel experience can contribute to higher overall satisfaction and positive endorsements. Let’s explore further to identify specific areas for improvement.</a:t>
            </a:r>
          </a:p>
          <a:p>
            <a:endParaRPr lang="en-US" dirty="0"/>
          </a:p>
        </p:txBody>
      </p:sp>
    </p:spTree>
    <p:extLst>
      <p:ext uri="{BB962C8B-B14F-4D97-AF65-F5344CB8AC3E}">
        <p14:creationId xmlns:p14="http://schemas.microsoft.com/office/powerpoint/2010/main" val="2001966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0229"/>
            <a:ext cx="10515600" cy="5436734"/>
          </a:xfrm>
        </p:spPr>
        <p:txBody>
          <a:bodyPr/>
          <a:lstStyle/>
          <a:p>
            <a:r>
              <a:rPr lang="en-US" dirty="0" smtClean="0"/>
              <a:t>Cabin Staff Service Ratings for Recommended vs Non-Recommended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886" y="1357879"/>
            <a:ext cx="9434285" cy="4819083"/>
          </a:xfrm>
          <a:prstGeom prst="rect">
            <a:avLst/>
          </a:prstGeom>
        </p:spPr>
      </p:pic>
    </p:spTree>
    <p:extLst>
      <p:ext uri="{BB962C8B-B14F-4D97-AF65-F5344CB8AC3E}">
        <p14:creationId xmlns:p14="http://schemas.microsoft.com/office/powerpoint/2010/main" val="260037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0229"/>
            <a:ext cx="10515600" cy="5500914"/>
          </a:xfrm>
        </p:spPr>
        <p:txBody>
          <a:bodyPr>
            <a:normAutofit lnSpcReduction="10000"/>
          </a:bodyPr>
          <a:lstStyle/>
          <a:p>
            <a:r>
              <a:rPr lang="en-US" b="1" dirty="0" smtClean="0"/>
              <a:t>Cabin Staff Service Ratings Interpretation</a:t>
            </a:r>
          </a:p>
          <a:p>
            <a:r>
              <a:rPr lang="en-US" dirty="0" smtClean="0"/>
              <a:t>The Box Plot comparing Cabin Staff Service ratings for Recommended vs Non-recommended flights sheds light on the significance of Cabin Staff Service in customer recommendations:</a:t>
            </a:r>
          </a:p>
          <a:p>
            <a:r>
              <a:rPr lang="en-US" b="1" i="1" dirty="0" smtClean="0"/>
              <a:t>Recommended Flights(Yes): </a:t>
            </a:r>
            <a:r>
              <a:rPr lang="en-US" dirty="0" smtClean="0"/>
              <a:t>Concentration in the upper quartiles, highlighting positive Cabin Staff Service experiences.</a:t>
            </a:r>
          </a:p>
          <a:p>
            <a:r>
              <a:rPr lang="en-US" b="1" i="1" dirty="0" smtClean="0"/>
              <a:t>Non-recommended Flights(No): </a:t>
            </a:r>
            <a:r>
              <a:rPr lang="en-US" dirty="0" smtClean="0"/>
              <a:t>Wider distribution with a presence in the lower quartiles, indicating varied satisfaction levels.</a:t>
            </a:r>
          </a:p>
          <a:p>
            <a:r>
              <a:rPr lang="en-US" dirty="0" smtClean="0"/>
              <a:t>This underscores the pivotal role of Cabin Staff Service in shaping customer perceptions. Enhancing and maintaining high standards in cabin service is crucial for fostering positive recommendations. As we delve deeper, let’s pinpoint actionable strategies to further elevate the quality of Cabin Staff service.</a:t>
            </a:r>
            <a:endParaRPr lang="en-US" dirty="0"/>
          </a:p>
        </p:txBody>
      </p:sp>
    </p:spTree>
    <p:extLst>
      <p:ext uri="{BB962C8B-B14F-4D97-AF65-F5344CB8AC3E}">
        <p14:creationId xmlns:p14="http://schemas.microsoft.com/office/powerpoint/2010/main" val="4229794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2171"/>
            <a:ext cx="10515600" cy="5588000"/>
          </a:xfrm>
        </p:spPr>
        <p:txBody>
          <a:bodyPr/>
          <a:lstStyle/>
          <a:p>
            <a:r>
              <a:rPr lang="en-US" b="1" dirty="0" smtClean="0"/>
              <a:t>Recommended vs Non-recommended By Type of Traveler</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971" y="1357880"/>
            <a:ext cx="9216572" cy="4622006"/>
          </a:xfrm>
          <a:prstGeom prst="rect">
            <a:avLst/>
          </a:prstGeom>
        </p:spPr>
      </p:pic>
    </p:spTree>
    <p:extLst>
      <p:ext uri="{BB962C8B-B14F-4D97-AF65-F5344CB8AC3E}">
        <p14:creationId xmlns:p14="http://schemas.microsoft.com/office/powerpoint/2010/main" val="3113079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1200"/>
            <a:ext cx="10515600" cy="5465763"/>
          </a:xfrm>
        </p:spPr>
        <p:txBody>
          <a:bodyPr>
            <a:normAutofit fontScale="92500" lnSpcReduction="10000"/>
          </a:bodyPr>
          <a:lstStyle/>
          <a:p>
            <a:r>
              <a:rPr lang="en-US" b="1" dirty="0" smtClean="0"/>
              <a:t>Recommended vs Non-recommended by Type of Traveler Interpretation</a:t>
            </a:r>
          </a:p>
          <a:p>
            <a:r>
              <a:rPr lang="en-US" dirty="0" smtClean="0"/>
              <a:t>The stacked Bar chart delving into counts of Recommended vs Non-recommended flights for each type of traveler provides valuable insights into their responses to recommendations:</a:t>
            </a:r>
          </a:p>
          <a:p>
            <a:r>
              <a:rPr lang="en-US" b="1" i="1" dirty="0" smtClean="0"/>
              <a:t>Couple Leisure</a:t>
            </a:r>
            <a:r>
              <a:rPr lang="en-US" dirty="0" smtClean="0"/>
              <a:t>: A substantial proportion of non-recommended flights, indicating potential dissatisfaction.</a:t>
            </a:r>
          </a:p>
          <a:p>
            <a:r>
              <a:rPr lang="en-US" b="1" i="1" dirty="0" smtClean="0"/>
              <a:t>Solo Leisure</a:t>
            </a:r>
            <a:r>
              <a:rPr lang="en-US" dirty="0" smtClean="0"/>
              <a:t>: A relatively balanced distribution, suggesting varied experiences and perceptions.</a:t>
            </a:r>
          </a:p>
          <a:p>
            <a:r>
              <a:rPr lang="en-US" b="1" i="1" dirty="0" smtClean="0"/>
              <a:t>Business</a:t>
            </a:r>
            <a:r>
              <a:rPr lang="en-US" dirty="0" smtClean="0"/>
              <a:t>: A significant concentration in non-recommended flights, signaling a need for tailored improvements.</a:t>
            </a:r>
          </a:p>
          <a:p>
            <a:r>
              <a:rPr lang="en-US" b="1" i="1" dirty="0" smtClean="0"/>
              <a:t>Family Leisure</a:t>
            </a:r>
            <a:r>
              <a:rPr lang="en-US" dirty="0" smtClean="0"/>
              <a:t>: A mix of recommended and non-recommended flights, emphasizing the need for targeted enhancements.</a:t>
            </a:r>
          </a:p>
          <a:p>
            <a:r>
              <a:rPr lang="en-US" dirty="0" smtClean="0"/>
              <a:t>Understanding these variables is crucial for tailoring strategies to meet the distinct expectations and preferences of different traveler types.</a:t>
            </a:r>
          </a:p>
          <a:p>
            <a:endParaRPr lang="en-US" dirty="0" smtClean="0"/>
          </a:p>
          <a:p>
            <a:pPr marL="0" indent="0">
              <a:buNone/>
            </a:pPr>
            <a:endParaRPr lang="en-US" dirty="0" smtClean="0"/>
          </a:p>
        </p:txBody>
      </p:sp>
    </p:spTree>
    <p:extLst>
      <p:ext uri="{BB962C8B-B14F-4D97-AF65-F5344CB8AC3E}">
        <p14:creationId xmlns:p14="http://schemas.microsoft.com/office/powerpoint/2010/main" val="1622887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5714"/>
            <a:ext cx="10515600" cy="5451249"/>
          </a:xfrm>
        </p:spPr>
        <p:txBody>
          <a:bodyPr/>
          <a:lstStyle/>
          <a:p>
            <a:r>
              <a:rPr lang="en-US" b="1" dirty="0" smtClean="0"/>
              <a:t>Pair Plot For Key Variables</a:t>
            </a:r>
          </a:p>
          <a:p>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258" y="1204686"/>
            <a:ext cx="9564914" cy="5500914"/>
          </a:xfrm>
          <a:prstGeom prst="rect">
            <a:avLst/>
          </a:prstGeom>
        </p:spPr>
      </p:pic>
    </p:spTree>
    <p:extLst>
      <p:ext uri="{BB962C8B-B14F-4D97-AF65-F5344CB8AC3E}">
        <p14:creationId xmlns:p14="http://schemas.microsoft.com/office/powerpoint/2010/main" val="2869236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6686"/>
            <a:ext cx="10515600" cy="5480277"/>
          </a:xfrm>
        </p:spPr>
        <p:txBody>
          <a:bodyPr>
            <a:normAutofit lnSpcReduction="10000"/>
          </a:bodyPr>
          <a:lstStyle/>
          <a:p>
            <a:r>
              <a:rPr lang="en-US" b="1" dirty="0" smtClean="0"/>
              <a:t>Pair Plot For Key Variables Interpretation</a:t>
            </a:r>
          </a:p>
          <a:p>
            <a:r>
              <a:rPr lang="en-US" dirty="0" smtClean="0"/>
              <a:t>The</a:t>
            </a:r>
            <a:r>
              <a:rPr lang="en-US" b="1" dirty="0" smtClean="0"/>
              <a:t>  </a:t>
            </a:r>
            <a:r>
              <a:rPr lang="en-US" dirty="0" smtClean="0"/>
              <a:t>series of Pair plots examining relationships between seat comfort, cabin staff service, food, Inflight entertainment, ground service, Wi-Fi, value for money and recommendations reveals valuable patterns and correlations:</a:t>
            </a:r>
          </a:p>
          <a:p>
            <a:r>
              <a:rPr lang="en-US" b="1" i="1" dirty="0" smtClean="0"/>
              <a:t>Seat Comfort(SC): </a:t>
            </a:r>
            <a:r>
              <a:rPr lang="en-US" dirty="0" smtClean="0"/>
              <a:t>Positive correlation with Value for money and Wi-Fi.</a:t>
            </a:r>
          </a:p>
          <a:p>
            <a:r>
              <a:rPr lang="en-US" dirty="0" smtClean="0"/>
              <a:t>Negative correlation with Ground service and Cabin service.</a:t>
            </a:r>
          </a:p>
          <a:p>
            <a:r>
              <a:rPr lang="en-US" b="1" i="1" dirty="0" smtClean="0"/>
              <a:t>Cabin Staff Service</a:t>
            </a:r>
            <a:r>
              <a:rPr lang="en-US" dirty="0" smtClean="0"/>
              <a:t>: Positive correlation with Inflight entertainment and Wi-Fi.</a:t>
            </a:r>
          </a:p>
          <a:p>
            <a:r>
              <a:rPr lang="en-US" dirty="0" smtClean="0"/>
              <a:t>Negative correlation with Ground service and Seat comfort.</a:t>
            </a:r>
          </a:p>
          <a:p>
            <a:r>
              <a:rPr lang="en-US" b="1" i="1" dirty="0" smtClean="0"/>
              <a:t>Food and Beverages</a:t>
            </a:r>
            <a:r>
              <a:rPr lang="en-US" dirty="0" smtClean="0"/>
              <a:t>: Positive correlation with Inflight entertainment.</a:t>
            </a:r>
          </a:p>
          <a:p>
            <a:r>
              <a:rPr lang="en-US" dirty="0" smtClean="0"/>
              <a:t>Varied correlations with other variables.</a:t>
            </a:r>
          </a:p>
          <a:p>
            <a:endParaRPr lang="en-US" dirty="0"/>
          </a:p>
        </p:txBody>
      </p:sp>
    </p:spTree>
    <p:extLst>
      <p:ext uri="{BB962C8B-B14F-4D97-AF65-F5344CB8AC3E}">
        <p14:creationId xmlns:p14="http://schemas.microsoft.com/office/powerpoint/2010/main" val="2390408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2170"/>
            <a:ext cx="10515600" cy="5515429"/>
          </a:xfrm>
        </p:spPr>
        <p:txBody>
          <a:bodyPr>
            <a:normAutofit fontScale="92500" lnSpcReduction="10000"/>
          </a:bodyPr>
          <a:lstStyle/>
          <a:p>
            <a:r>
              <a:rPr lang="en-US" b="1" i="1" dirty="0" smtClean="0"/>
              <a:t>Inflight Entertainment</a:t>
            </a:r>
            <a:r>
              <a:rPr lang="en-US" dirty="0" smtClean="0"/>
              <a:t>: Positive correlation Cabin staff service Wi-Fi and Food.</a:t>
            </a:r>
          </a:p>
          <a:p>
            <a:r>
              <a:rPr lang="en-US" dirty="0" smtClean="0"/>
              <a:t>Varied correlations with other variables</a:t>
            </a:r>
          </a:p>
          <a:p>
            <a:r>
              <a:rPr lang="en-US" b="1" i="1" dirty="0" smtClean="0"/>
              <a:t>Ground Service</a:t>
            </a:r>
            <a:r>
              <a:rPr lang="en-US" dirty="0" smtClean="0"/>
              <a:t>: Negative correlation with Wi-Fi, Seat Comfort, and Cabin staff service.</a:t>
            </a:r>
          </a:p>
          <a:p>
            <a:r>
              <a:rPr lang="en-US" dirty="0" smtClean="0"/>
              <a:t>Varied correlations with other variables.</a:t>
            </a:r>
          </a:p>
          <a:p>
            <a:r>
              <a:rPr lang="en-US" b="1" i="1" dirty="0" smtClean="0"/>
              <a:t>Wi-Fi and Connectivity</a:t>
            </a:r>
            <a:r>
              <a:rPr lang="en-US" dirty="0" smtClean="0"/>
              <a:t>: Positive correlation with Cabin staff service and Inflight entertainment.</a:t>
            </a:r>
          </a:p>
          <a:p>
            <a:r>
              <a:rPr lang="en-US" dirty="0" smtClean="0"/>
              <a:t>Negative correlation with Ground service and Seat comfort.</a:t>
            </a:r>
          </a:p>
          <a:p>
            <a:r>
              <a:rPr lang="en-US" b="1" i="1" dirty="0" smtClean="0"/>
              <a:t>Value for Money</a:t>
            </a:r>
            <a:r>
              <a:rPr lang="en-US" dirty="0" smtClean="0"/>
              <a:t>: Positive correlation with Seat comfort and Wi-Fi .</a:t>
            </a:r>
          </a:p>
          <a:p>
            <a:r>
              <a:rPr lang="en-US" dirty="0" smtClean="0"/>
              <a:t>Negative correlation with Ground service.</a:t>
            </a:r>
          </a:p>
          <a:p>
            <a:r>
              <a:rPr lang="en-US" dirty="0" smtClean="0"/>
              <a:t>Identifying these patterns equips us to target specific areas for improvement, optimizing the overall travel experience.</a:t>
            </a:r>
            <a:endParaRPr lang="en-US" dirty="0"/>
          </a:p>
        </p:txBody>
      </p:sp>
    </p:spTree>
    <p:extLst>
      <p:ext uri="{BB962C8B-B14F-4D97-AF65-F5344CB8AC3E}">
        <p14:creationId xmlns:p14="http://schemas.microsoft.com/office/powerpoint/2010/main" val="628659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6686"/>
            <a:ext cx="10515600" cy="5480277"/>
          </a:xfrm>
        </p:spPr>
        <p:txBody>
          <a:bodyPr>
            <a:normAutofit fontScale="92500" lnSpcReduction="20000"/>
          </a:bodyPr>
          <a:lstStyle/>
          <a:p>
            <a:r>
              <a:rPr lang="en-US" b="1" dirty="0" smtClean="0"/>
              <a:t>Pair Plots Analysis</a:t>
            </a:r>
          </a:p>
          <a:p>
            <a:r>
              <a:rPr lang="en-US" dirty="0" smtClean="0"/>
              <a:t>The Pair Plots present a comprehensive view of relationships between key variables, offering insights, correlations and potential areas for improvement:</a:t>
            </a:r>
          </a:p>
          <a:p>
            <a:r>
              <a:rPr lang="en-US" b="1" i="1" dirty="0" smtClean="0"/>
              <a:t>Seat Comfort</a:t>
            </a:r>
            <a:r>
              <a:rPr lang="en-US" dirty="0" smtClean="0"/>
              <a:t>:</a:t>
            </a:r>
          </a:p>
          <a:p>
            <a:r>
              <a:rPr lang="en-US" dirty="0" smtClean="0"/>
              <a:t>Positive correlation with perceived Value for money and Wi-Fi..</a:t>
            </a:r>
          </a:p>
          <a:p>
            <a:r>
              <a:rPr lang="en-US" dirty="0" smtClean="0"/>
              <a:t>Negative correlation with Ground service and Cabin service.</a:t>
            </a:r>
          </a:p>
          <a:p>
            <a:r>
              <a:rPr lang="en-US" b="1" i="1" dirty="0" smtClean="0"/>
              <a:t>Cabin Staff Service</a:t>
            </a:r>
            <a:r>
              <a:rPr lang="en-US" dirty="0" smtClean="0"/>
              <a:t>: Positive correlation with Inflight Entertainment and Wi-Fi and connectivity.</a:t>
            </a:r>
          </a:p>
          <a:p>
            <a:r>
              <a:rPr lang="en-US" dirty="0" smtClean="0"/>
              <a:t>Negative correlation with Ground service and Seat comfort.</a:t>
            </a:r>
          </a:p>
          <a:p>
            <a:r>
              <a:rPr lang="en-US" b="1" i="1" dirty="0" smtClean="0"/>
              <a:t>Food And Beverages</a:t>
            </a:r>
            <a:r>
              <a:rPr lang="en-US" dirty="0" smtClean="0"/>
              <a:t>: Positive correlation with Inflight entertainment.</a:t>
            </a:r>
          </a:p>
          <a:p>
            <a:r>
              <a:rPr lang="en-US" dirty="0" smtClean="0"/>
              <a:t>Varied correlations with other variables.</a:t>
            </a:r>
          </a:p>
          <a:p>
            <a:r>
              <a:rPr lang="en-US" b="1" i="1" dirty="0" smtClean="0"/>
              <a:t>Inflight Entertainment</a:t>
            </a:r>
            <a:r>
              <a:rPr lang="en-US" dirty="0" smtClean="0"/>
              <a:t>: Positive correlation with Cabin Staff service , Wi-Fi and Food.</a:t>
            </a:r>
            <a:endParaRPr lang="en-US" dirty="0"/>
          </a:p>
        </p:txBody>
      </p:sp>
    </p:spTree>
    <p:extLst>
      <p:ext uri="{BB962C8B-B14F-4D97-AF65-F5344CB8AC3E}">
        <p14:creationId xmlns:p14="http://schemas.microsoft.com/office/powerpoint/2010/main" val="974381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754063"/>
            <a:ext cx="10515600" cy="5422900"/>
          </a:xfrm>
        </p:spPr>
        <p:txBody>
          <a:bodyPr/>
          <a:lstStyle/>
          <a:p>
            <a:r>
              <a:rPr lang="en-US" b="1" i="1" dirty="0"/>
              <a:t>Inflight Entertainment</a:t>
            </a:r>
            <a:r>
              <a:rPr lang="en-US" dirty="0"/>
              <a:t>: Positive correlation with Cabin Staff service , Wi-Fi and </a:t>
            </a:r>
            <a:r>
              <a:rPr lang="en-US" dirty="0" smtClean="0"/>
              <a:t>Food.</a:t>
            </a:r>
          </a:p>
          <a:p>
            <a:r>
              <a:rPr lang="en-US" dirty="0" smtClean="0"/>
              <a:t>Varied correlations with other variables.</a:t>
            </a:r>
          </a:p>
          <a:p>
            <a:r>
              <a:rPr lang="en-US" b="1" i="1" dirty="0" smtClean="0"/>
              <a:t>Ground Service</a:t>
            </a:r>
            <a:r>
              <a:rPr lang="en-US" dirty="0" smtClean="0"/>
              <a:t>: Positive correlation with Wi-Fi, Seat comfort and Cabin service.</a:t>
            </a:r>
          </a:p>
          <a:p>
            <a:r>
              <a:rPr lang="en-US" dirty="0" smtClean="0"/>
              <a:t>Varied correlations with other variables.</a:t>
            </a:r>
          </a:p>
          <a:p>
            <a:r>
              <a:rPr lang="en-US" b="1" i="1" dirty="0" smtClean="0"/>
              <a:t>Wi-Fi and Connectivity</a:t>
            </a:r>
            <a:r>
              <a:rPr lang="en-US" dirty="0" smtClean="0"/>
              <a:t>: Positive correlation with Cabin service and Inflight Entertainment .</a:t>
            </a:r>
          </a:p>
          <a:p>
            <a:r>
              <a:rPr lang="en-US" dirty="0" smtClean="0"/>
              <a:t>Negative correlation with Ground service.</a:t>
            </a:r>
            <a:endParaRPr lang="en-US" dirty="0"/>
          </a:p>
        </p:txBody>
      </p:sp>
    </p:spTree>
    <p:extLst>
      <p:ext uri="{BB962C8B-B14F-4D97-AF65-F5344CB8AC3E}">
        <p14:creationId xmlns:p14="http://schemas.microsoft.com/office/powerpoint/2010/main" val="106896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a:xfrm>
            <a:off x="753794" y="731521"/>
            <a:ext cx="10515600" cy="5345722"/>
          </a:xfrm>
        </p:spPr>
        <p:txBody>
          <a:bodyPr/>
          <a:lstStyle/>
          <a:p>
            <a:pPr marL="0" indent="0">
              <a:buNone/>
            </a:pPr>
            <a:r>
              <a:rPr lang="en-GB" b="1" dirty="0" smtClean="0"/>
              <a:t>INTRODUCTION</a:t>
            </a:r>
          </a:p>
          <a:p>
            <a:pPr marL="0" indent="0">
              <a:buNone/>
            </a:pPr>
            <a:r>
              <a:rPr lang="en-GB" dirty="0" smtClean="0"/>
              <a:t>In today’s session, we dive deep into the data to uncover insights that will shape our strategies for improving customer recommendations. By exploring the relationships between various variables such as Seat comfort, Wi-Fi and connectivity, and more, we aim to provide actionable recommendations to elevate customer satisfaction. Let’s embark on this journey to decipher patterns, draw meaningful conclusions, and outline a roadmap for delivering an exceptional experience to British Airways passengers.</a:t>
            </a:r>
            <a:endParaRPr lang="en-GB" dirty="0"/>
          </a:p>
        </p:txBody>
      </p:sp>
    </p:spTree>
    <p:extLst>
      <p:ext uri="{BB962C8B-B14F-4D97-AF65-F5344CB8AC3E}">
        <p14:creationId xmlns:p14="http://schemas.microsoft.com/office/powerpoint/2010/main" val="1911081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8286"/>
            <a:ext cx="10515600" cy="5378677"/>
          </a:xfrm>
        </p:spPr>
        <p:txBody>
          <a:bodyPr/>
          <a:lstStyle/>
          <a:p>
            <a:r>
              <a:rPr lang="en-US" dirty="0" smtClean="0"/>
              <a:t>These insights illuminate opportunities for improvement:</a:t>
            </a:r>
          </a:p>
          <a:p>
            <a:r>
              <a:rPr lang="en-US" dirty="0" smtClean="0"/>
              <a:t>Enhance Ground service to positively influence overall customer satisfaction.</a:t>
            </a:r>
          </a:p>
          <a:p>
            <a:r>
              <a:rPr lang="en-US" dirty="0" smtClean="0"/>
              <a:t>Focus on reinforcing positive correlations, such as between Seat comfort and perceived Value for money.</a:t>
            </a:r>
          </a:p>
          <a:p>
            <a:r>
              <a:rPr lang="en-US" dirty="0" smtClean="0"/>
              <a:t>Consider tailoring strategies based on correlations to address specific needs of diverse customer segments.</a:t>
            </a:r>
          </a:p>
          <a:p>
            <a:r>
              <a:rPr lang="en-US" dirty="0" smtClean="0"/>
              <a:t>These findings serve as a roadmap for strategic enhancements, ultimately leading to an elevated travel experience and increased customer recommendations.</a:t>
            </a:r>
            <a:endParaRPr lang="en-US" dirty="0"/>
          </a:p>
        </p:txBody>
      </p:sp>
    </p:spTree>
    <p:extLst>
      <p:ext uri="{BB962C8B-B14F-4D97-AF65-F5344CB8AC3E}">
        <p14:creationId xmlns:p14="http://schemas.microsoft.com/office/powerpoint/2010/main" val="2226911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41829"/>
            <a:ext cx="10515600" cy="5335134"/>
          </a:xfrm>
        </p:spPr>
        <p:txBody>
          <a:bodyPr>
            <a:normAutofit lnSpcReduction="10000"/>
          </a:bodyPr>
          <a:lstStyle/>
          <a:p>
            <a:r>
              <a:rPr lang="en-US" b="1" dirty="0" smtClean="0"/>
              <a:t>Conclusion</a:t>
            </a:r>
          </a:p>
          <a:p>
            <a:r>
              <a:rPr lang="en-US" b="1" i="1" dirty="0" smtClean="0"/>
              <a:t>Recommendation Imbalance</a:t>
            </a:r>
            <a:r>
              <a:rPr lang="en-US" dirty="0" smtClean="0"/>
              <a:t>: A notable disparity exists, with 120 positive and 280 negative recommendations, emphasizing the need for targeted improvements.</a:t>
            </a:r>
          </a:p>
          <a:p>
            <a:r>
              <a:rPr lang="en-US" b="1" i="1" dirty="0" smtClean="0"/>
              <a:t>Wi-Fi Variance Among Travelers</a:t>
            </a:r>
            <a:r>
              <a:rPr lang="en-US" dirty="0" smtClean="0"/>
              <a:t>: Diverse preferences among traveler types highlight the importance of tailoring Wi-Fi services to specific expectations.</a:t>
            </a:r>
          </a:p>
          <a:p>
            <a:r>
              <a:rPr lang="en-US" b="1" i="1" dirty="0" smtClean="0"/>
              <a:t>Seat Comfort’s Pivotal Role</a:t>
            </a:r>
            <a:r>
              <a:rPr lang="en-US" dirty="0" smtClean="0"/>
              <a:t>: Higher Seat Comfort ratings correlate positively with recommendations, signaling its significance in shaping positive customer perceptions.</a:t>
            </a:r>
          </a:p>
          <a:p>
            <a:r>
              <a:rPr lang="en-US" b="1" i="1" dirty="0" smtClean="0"/>
              <a:t>Inflight Entertainment Impact</a:t>
            </a:r>
            <a:r>
              <a:rPr lang="en-US" dirty="0" smtClean="0"/>
              <a:t>: Positive correlations between higher Inflight Entertainment ratings and recommendations emphasize its role in customer satisfaction.</a:t>
            </a:r>
            <a:endParaRPr lang="en-US" dirty="0"/>
          </a:p>
        </p:txBody>
      </p:sp>
    </p:spTree>
    <p:extLst>
      <p:ext uri="{BB962C8B-B14F-4D97-AF65-F5344CB8AC3E}">
        <p14:creationId xmlns:p14="http://schemas.microsoft.com/office/powerpoint/2010/main" val="118130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28914"/>
            <a:ext cx="10515600" cy="5248049"/>
          </a:xfrm>
        </p:spPr>
        <p:txBody>
          <a:bodyPr/>
          <a:lstStyle/>
          <a:p>
            <a:r>
              <a:rPr lang="en-US" b="1" i="1" dirty="0" smtClean="0"/>
              <a:t>Cabin Staff Service Influence</a:t>
            </a:r>
            <a:r>
              <a:rPr lang="en-US" dirty="0" smtClean="0"/>
              <a:t>: The significance of Cabin Staff Service is evident, with positive correlations and concentrated high ratings association associated with recommendations.</a:t>
            </a:r>
          </a:p>
          <a:p>
            <a:r>
              <a:rPr lang="en-US" b="1" i="1" dirty="0" smtClean="0"/>
              <a:t>Tailored Strategies for Traveler Types</a:t>
            </a:r>
            <a:r>
              <a:rPr lang="en-US" dirty="0" smtClean="0"/>
              <a:t>: Varied responses across traveler types underscore the need to tailored strategies to meet diverse expectations.</a:t>
            </a:r>
          </a:p>
          <a:p>
            <a:r>
              <a:rPr lang="en-US" dirty="0" smtClean="0"/>
              <a:t>These  insights will inform targeted initiatives aimed at elevating overall customer satisfaction, driving positive recommendations and solidifying British Airways’ position as a preferred airline.</a:t>
            </a:r>
            <a:endParaRPr lang="en-US" dirty="0"/>
          </a:p>
        </p:txBody>
      </p:sp>
    </p:spTree>
    <p:extLst>
      <p:ext uri="{BB962C8B-B14F-4D97-AF65-F5344CB8AC3E}">
        <p14:creationId xmlns:p14="http://schemas.microsoft.com/office/powerpoint/2010/main" val="1314593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3771"/>
            <a:ext cx="10515600" cy="5393192"/>
          </a:xfrm>
        </p:spPr>
        <p:txBody>
          <a:bodyPr>
            <a:normAutofit lnSpcReduction="10000"/>
          </a:bodyPr>
          <a:lstStyle/>
          <a:p>
            <a:r>
              <a:rPr lang="en-US" b="1" dirty="0" smtClean="0"/>
              <a:t>Recommendations</a:t>
            </a:r>
          </a:p>
          <a:p>
            <a:r>
              <a:rPr lang="en-US" dirty="0" smtClean="0"/>
              <a:t>Implement measures to improve Seat comfort.</a:t>
            </a:r>
          </a:p>
          <a:p>
            <a:r>
              <a:rPr lang="en-US" dirty="0" smtClean="0"/>
              <a:t>Invest in staff training programs to elevate the quality and efficiency of Cabin Staff service.</a:t>
            </a:r>
          </a:p>
          <a:p>
            <a:r>
              <a:rPr lang="en-US" dirty="0" smtClean="0"/>
              <a:t>Explore technological advancements to enhance Wi-Fi connectivity and provide a seamless digital experience.</a:t>
            </a:r>
          </a:p>
          <a:p>
            <a:r>
              <a:rPr lang="en-US" dirty="0" smtClean="0"/>
              <a:t>Develop tailored strategies for each traveler type, acknowledging their varied expectations.</a:t>
            </a:r>
          </a:p>
          <a:p>
            <a:r>
              <a:rPr lang="en-US" dirty="0" smtClean="0"/>
              <a:t>Launch targeted marketing campaigns and services aligned with the traveler type preference.</a:t>
            </a:r>
          </a:p>
          <a:p>
            <a:r>
              <a:rPr lang="en-US" dirty="0" smtClean="0"/>
              <a:t>Establish a continuous feedback loop to monitor the impact of implemented changes. </a:t>
            </a:r>
            <a:endParaRPr lang="en-US" dirty="0"/>
          </a:p>
        </p:txBody>
      </p:sp>
    </p:spTree>
    <p:extLst>
      <p:ext uri="{BB962C8B-B14F-4D97-AF65-F5344CB8AC3E}">
        <p14:creationId xmlns:p14="http://schemas.microsoft.com/office/powerpoint/2010/main" val="68789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3385"/>
            <a:ext cx="10515600" cy="5473578"/>
          </a:xfrm>
        </p:spPr>
        <p:txBody>
          <a:bodyPr/>
          <a:lstStyle/>
          <a:p>
            <a:r>
              <a:rPr lang="en-US" b="1" dirty="0"/>
              <a:t>Recommended vs. Non-recommended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6086" y="1357879"/>
            <a:ext cx="7751299" cy="4819084"/>
          </a:xfrm>
          <a:prstGeom prst="rect">
            <a:avLst/>
          </a:prstGeom>
        </p:spPr>
      </p:pic>
    </p:spTree>
    <p:extLst>
      <p:ext uri="{BB962C8B-B14F-4D97-AF65-F5344CB8AC3E}">
        <p14:creationId xmlns:p14="http://schemas.microsoft.com/office/powerpoint/2010/main" val="1610720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6674" y="787791"/>
            <a:ext cx="10515600" cy="5261317"/>
          </a:xfrm>
        </p:spPr>
        <p:txBody>
          <a:bodyPr>
            <a:normAutofit/>
          </a:bodyPr>
          <a:lstStyle/>
          <a:p>
            <a:r>
              <a:rPr lang="en-US" b="1" dirty="0" smtClean="0"/>
              <a:t>Recommended vs. Non-recommended Interpretation</a:t>
            </a:r>
          </a:p>
          <a:p>
            <a:r>
              <a:rPr lang="en-US" dirty="0" smtClean="0"/>
              <a:t>In</a:t>
            </a:r>
            <a:r>
              <a:rPr lang="en-US" b="1" dirty="0" smtClean="0"/>
              <a:t> </a:t>
            </a:r>
            <a:r>
              <a:rPr lang="en-US" dirty="0" smtClean="0"/>
              <a:t>examining the Count plot comparing Recommended vs Non-recommended flights, a stark imbalance becomes evident. With 120 instances of positive recommendations and 280 instances of negative of negative recommendations, it’s clear that a substantial proportion of customer experiences fall within the non-recommended category.</a:t>
            </a:r>
          </a:p>
          <a:p>
            <a:r>
              <a:rPr lang="en-US" dirty="0" smtClean="0"/>
              <a:t>This  underscores the importance of identifying key factors influencing recommendations to strategically enhance overall customer satisfaction . Let delve deeper into the variables to pinpoint areas for improvement.</a:t>
            </a:r>
            <a:endParaRPr lang="en-US" dirty="0"/>
          </a:p>
        </p:txBody>
      </p:sp>
      <p:sp>
        <p:nvSpPr>
          <p:cNvPr id="4" name="AutoShape 2" descr="data:image/png;base64,iVBORw0KGgoAAAANSUhEUgAAAjsAAAHFCAYAAAAUpjivAAAAOXRFWHRTb2Z0d2FyZQBNYXRwbG90bGliIHZlcnNpb24zLjcuMCwgaHR0cHM6Ly9tYXRwbG90bGliLm9yZy88F64QAAAACXBIWXMAAA9hAAAPYQGoP6dpAAA66UlEQVR4nO3de3zP9f//8fvb7HxiGztoNgo5DDmbxJxXCEWkHJL6WPgI+Xyksk6W9ckhlXSyKKnPJx1E2lCqD/pJyTFS+kQZYW2IYXv+/uiy17e3bZqZNs9u18vlfbl4PV/P1/P1eL7fe7939zq85zLGGAEAAFiqUnkXAAAAcDERdgAAgNUIOwAAwGqEHQAAYDXCDgAAsBphBwAAWI2wAwAArEbYAQAAViPsAAAAqxF2LLR582YNHz5ctWrVko+PjwICAtSsWTOlpqbqyJEj5V2eJGnRokWaNWvWRRn7vvvuU82aNVW5cmVVqVKl2H7JyclyuVzOw9PTUzVr1tTIkSOVmZl5UWpD8Vwul5KTk8tsvI8++kgul0sfffRRmY1ZVgpqc7lcWrduXaH1w4YNU0BAQDlU9pvfvy9cLpeCgoIUHx+v1157rdxq+qsq+JwqSx07dlTHjh3LdMyKrnJ5F4Cy9fzzzyspKUn16tXTPffcowYNGuj06dP6/PPP9eyzz2rdunV66623yrtMLVq0SFu3btW4cePKdNx33nlHjz76qKZMmaLExER5e3v/4TYrVqxQcHCwjh07pvT0dD3xxBNau3atNm3aJE9PzzKtDzjbpEmT9Mknn5R3GYXceOONmjBhgowx2rNnj6ZNm6abb75ZxhjdfPPN5V0ecF4IOxZZt26dRo0apa5du+rtt992+0XftWtXTZgwQStWrCjHCi++rVu3SpLGjh2r6tWrl2ib5s2bKywsTJLUpUsXHTp0SPPnz9enn36qhISEi1Yr0KNHD61YsUJLly5Vr169yrscN+Hh4WrTpo0kqW3btmrXrp1iY2M1b948wg4uOZzGssi0adPkcrn03HPPFXlEw8vLS71793aW8/PzlZqaqiuvvFLe3t6qXr26hgwZon379rltFxsbq2HDhhUa7+xDoQWH5l977TVNmTJFUVFRCgoKUpcuXbRz50637ZYtW6b//e9/bofKz6UktcbGxuq+++6T9NsHdWlPi7Ro0UKSdODAAbf2lStXqnPnzgoKCpKfn5/atWunVatWFdr+66+/1qBBgxQeHi5vb2/VrFlTQ4YMUW5urtNn69atuv7661W1alX5+PioadOmevnll93GKXg+Fy1apH/84x+KjIxUQECAevXqpQMHDujo0aO64447FBYWprCwMA0fPlzHjh1zG8Plcmn06NGaP3++6tWrJ19fX7Vo0ULr16+XMUaPP/64atWqpYCAAHXq1Em7d+8uNJ+SzLvgUPu2bds0aNAgBQcHKzw8XLfddpuys7Pd+ubk5GjkyJEKDQ1VQECAevTooV27dhX5WnzzzTe6+eabVb16dXl7e6t+/fp6+umni3zOe/ToIT8/P4WFhelvf/ubjh49WuSYv/f222/L5XIV+TrOnTtXLpdLmzdvliR99913GjhwoKKiouTt7a3w8HB17txZmzZt+sP9FGfYsGFq0KCBJk+erLy8vHP2Len7tWPHjmrUqJE2bNig9u3by8/PT7Vr19Zjjz2m/Pz8UtcaExOjatWqFXpf5OTkaOLEiapVq5a8vLxUo0YNjRs3TsePHy9U/5w5c9S0aVP5+vqqSpUqatOmjd59991Sz3HdunWKj4+Xr6+vYmNjNX/+fEnSsmXL1KxZM/n5+SkuLq7Qf/IKfl43b96s/v37Kzg4WCEhIRo/frzOnDmjnTt3qkePHgoMDFRsbKxSU1MLPR8lnXfBe3DhwoWqX7++/Pz81KRJE7333nuFxly2bJmaNm0qb29v1apVS//617+KfC2MMXrmmWec57Jq1aq68cYb9d133xXql5qaqpiYGPn4+KhZs2Z6//33ixzTegZWOHPmjPHz8zOtW7cu8TZ33HGHkWRGjx5tVqxYYZ599llTrVo1Ex0dbX7++WenX0xMjBk6dGih7Tt06GA6dOjgLH/44YdGkomNjTWDBw82y5YtM6+99pqpWbOmqVOnjjlz5owxxpht27aZdu3amYiICLNu3TrncaG1fvHFF2bEiBFGklmxYoVZt26d2bt3b7FjTp061Uhym6sxxkycONFIMhs3bnTaFi5caFwul+nTp49ZsmSJWbp0qenZs6fx8PAwK1eudPpt2rTJBAQEmNjYWPPss8+aVatWmVdeecUMGDDA5OTkGGOM+frrr01gYKC5/PLLzYIFC8yyZcvMoEGDjCQzffr0Qs9nTEyMGTZsmDPvgIAAk5CQYLp27WomTpxo0tPTzfTp042Hh4cZM2aM21wKto+PjzdLliwxb731lqlbt64JCQkxd999t7n++uvNe++9Z1599VUTHh5uGjdubPLz88973gXPZb169cwDDzxgMjIyzIwZM4y3t7cZPny40y8/P98kJCQYb29v8+ijj5r09HQzdepUU7t2bSPJTJ061em7bds2ExwcbOLi4syCBQtMenq6mTBhgqlUqZJJTk52+mVmZprq1aubGjVqmPnz55vly5ebwYMHm5o1axpJ5sMPPyz2Z+D06dOmevXqZvDgwYXWtWrVyjRr1sxZrlevnrniiivMwoULzZo1a8ybb75pJkyYcM7xi1Pw2v773/8277zzjpFkXnzxRWf90KFDjb+/v9s2JX2/dujQwYSGhpo6deqYZ5991mRkZJikpCQjybz88sslqk+Sueuuu9zafvnlF+Ph4WF69erltB0/ftw0bdrUhIWFmRkzZpiVK1ea2bNnm+DgYNOpUye3n6Vbb73VuFwuc/vtt5t33nnHvP/+++bRRx81s2fPLvUc69WrZ1588UXzwQcfmJ49expJ5sEHHzRxcXHmtddeM8uXLzdt2rQx3t7e5scff3S2//3P68MPP2wyMjLMpEmTnH1feeWV5sknnzQZGRlm+PDhRpJ58803SzXvgs/EVq1amTfeeMMsX77cdOzY0VSuXNl8++23Tr+VK1caDw8Pc/XVV5slS5aYf//736Zly5bOz/HvjRw50nh6epoJEyaYFStWmEWLFpkrr7zShIeHm8zMzELzHDFihHn//ffNc889Z2rUqGEiIiLcPrv/Cgg7lsjMzDSSzMCBA0vUf8eOHUaSSUpKcmv/7LPPjCRz7733Om3nG3auvfZat35vvPGGkeQWaK677joTExNT5rUWF2CKUtA3MzPTnD592mRlZZk33njD+Pv7m0GDBjn9jh8/bkJCQtw+5I0xJi8vzzRp0sS0atXKaevUqZOpUqWKOXjwYLH7HThwoPH29jY//PCDW3tiYqLx8/Mzv/zyizHm/57Ps/c7btw4I8mMHTvWrb1Pnz4mJCTErU2SiYiIMMeOHXPa3n77bSPJNG3a1O1DedasWUaS2bx583nPu+C5TE1NdeublJRkfHx8nP28//77RpLbLzhjjHn00UcLhZ3u3bubyy67zGRnZ7v1HT16tPHx8TFHjhwxxhjzj3/8w7hcLrNp0ya3fl27dv3DsGOMMePHjze+vr7O826MMdu3bzeSzJw5c4wxxhw6dMhIMrNmzTrnWCX1+7BjjDFXX321ueyyy8yJEyeMMYXDzvm8Bzp06GAkmc8++8ytb4MGDUz37t1LVF/Bvk6fPm1OnTpldu3aZXr37m0CAwPN559/7vRLSUkxlSpVMhs2bHDb/j//+Y+RZJYvX26MMebjjz82ksyUKVOK3Wdp5vj7Wg4fPmw8PDyMr6+vW7DZtGmTkWSefPJJp63g5/WJJ55w21fTpk2NJLNkyRKn7fTp06ZatWqmX79+5z3vgucyPDzc+c+OMb99XleqVMmkpKQ4ba1btzZRUVHOz4AxxuTk5JiQkBC3sLNu3boia9+7d6/x9fU1kyZNMsYYk5WVZXx8fEzfvn3d+v33v/81kv5yYYfTWH9RH374oSQVOj3VqlUr1a9fv8jD+iX1+1NlktS4cWNJ0v/+979SjXcxa5WkiIgIeXp6qmrVqhowYICaN2/udkpp7dq1OnLkiIYOHaozZ844j/z8fPXo0UMbNmzQ8ePH9euvv2rNmjUaMGCAqlWrVuz+Vq9erc6dOys6OtqtfdiwYfr1118L3Z3Ts2dPt+X69etLkq677rpC7UeOHCl0KishIUH+/v6Ftk9MTHQ7fVjQXvA6lXTev1fUa3/y5EkdPHhQ0v+9loMHD3brd/Y1ICdPntSqVavUt29f+fn5ue3/2muv1cmTJ7V+/XpnzIYNG6pJkybnHLM4t912m06cOKHXX3/daZs/f768vb2dMUJCQnT55Zfr8ccf14wZM/Tll19e0Cmhs02fPl379u3T7Nmzi1x/vu+BiIgItWrVyq2tcePGbu/BvLy8Qq/r7z3zzDPy9PSUl5eX6tatq/fff1+vvfaamjdv7vR577331KhRIzVt2tRtrO7du7vdCVdw6uSuu+4q9jk43zlGRka61RISEqLq1auradOmioqKctrP/rn+vaLeWy6XS4mJiU5b5cqVdcUVV7htX9J5F0hISFBgYKCzHB4erurVqztjHj9+XBs2bFC/fv3k4+Pj9AsMDCx0Ldd7770nl8ulW265xW3fERERatKkibPvdevW6eTJk4Xea/Hx8YqJiSn0XNiOsGOJsLAw+fn5ac+ePSXqf/jwYUm/fWCcLSoqyllfGqGhoW7LBdcPnThxolTjXcxapd+uSdmwYYM++OAD3XDDDfr44481ZswYZ33BNQo33nijPD093R7Tp0+XMUZHjhxRVlaW8vLydNlll/3hfIqbS8H63wsJCXFb9vLyOmf7yZMny2T7ks779/7otT98+LAqV65cqF9ERITb8uHDh3XmzBnNmTOn0L6vvfZaSdKhQ4ecvmdvX9SYxWnYsKFatmzpXO+Rl5enV155Rddff73zHBVc19O9e3elpqaqWbNmqlatmsaOHVuia4P+SHx8vPr06aPHHntMWVlZhdaf73vg7OdX+u21+P178PLLL3d7Xh966CG3/gMGDNCGDRu0du1azZs3T4GBgRo4cKC++eYbp8+BAwe0efPmQq9RYGCgjDHOa/Tzzz/Lw8PjnK/J+c7x7J9f6bef4ZK+L4oaw8vLS35+fm6Bo6D999uXdN4F/uj1yMrKUn5+fol+jg8cOCBjjMLDwwvtf/369W7vi6K2L67NdtyNZQkPDw917txZ77//vvbt2/eHv3AL3nz79+8v1Penn35y7k6SJB8fH7eLawscOnTIrd/Fcj61lkaTJk2cMbp27aru3bvrueee04gRI9SyZUtn3Zw5c5y7U84WHh6uvLw8eXh4FLqYsqj57N+/v1D7Tz/9JEl/ynNaEiWd9/kIDQ3VmTNndPjwYbdfAGd/r1HVqlXl4eGhW2+9tdijAbVq1XLGLOp7kc7nu5KGDx+upKQk7dixQ999953279+v4cOHu/WJiYnRiy++KEnatWuX3njjDSUnJ+vUqVN69tlnS7yv4qSkpKhRo0aaNm1aoXUX4z2wdOlSt/f174+GSFK1atWci/Xbtm2r+vXrq0OHDrr77rudi2vDwsLk6+url156qch9FNRVrVo15eXlKTMzs8gwc7HmeLGUdN4lVbVqVblcrhL9HIeFhcnlcumTTz4p8kaUgraC57O4MWNjY8+rxksdR3YsMnnyZBljNHLkSJ06darQ+tOnT2vp0qWSpE6dOkmSXnnlFbc+GzZs0I4dO9S5c2enLTY21rkjpcCuXbvc7rA6X2f/L/NczqfWC+VyufT000/Lw8PDubOrXbt2qlKlirZv364WLVoU+fDy8pKvr686dOigf//734X+Z/d7nTt31urVq51wU2DBggXy8/MrNlj82Uo67/NRcCv/q6++6ta+aNEit2U/Pz8lJCToyy+/VOPGjYvcd8GHeUJCgrZt26avvvrqnGOey6BBg+Tj46O0tDSlpaWpRo0a6tatW7H969atq/vuu09xcXH64osvSryfc7nyyit12223ac6cOfrhhx/c1l2M90BcXJzb83l22Dlb+/btNWTIEC1btsw51dqzZ099++23Cg0NLfI1KviFWnBaaO7cucWO/2e+zy9USeddUv7+/mrVqpWWLFnidgTp6NGjzmf27/dtjNGPP/5Y5L7j4uIkSW3atJGPj0+h99ratWtLfUnBpYwjOxZp27at5s6dq6SkJDVv3lyjRo1Sw4YNdfr0aX355Zd67rnn1KhRI/Xq1Uv16tXTHXfcoTlz5qhSpUpKTEzU999/r/vvv1/R0dG6++67nXFvvfVW3XLLLUpKStINN9yg//3vf0pNTT3ndSl/JC4uTkuWLNHcuXPVvHlzVapUyflf5NnOp9ayUKdOHd1xxx165pln9Omnn+rqq6/WnDlzNHToUB05ckQ33nijqlevrp9//llfffWVfv75Z+dDfMaMGbr66qvVunVr/fOf/9QVV1yhAwcO6N1333VOBUydOlXvvfeeEhIS9MADDygkJESvvvqqli1bptTUVAUHB5fpfEorICCgxPMuqW7duumaa67RpEmTdPz4cbVo0UL//e9/tXDhwkJ9Z8+erauvvlrt27fXqFGjFBsbq6NHj2r37t1aunSpVq9eLUkaN26cXnrpJV133XV65JFHFB4erldffVVff/11ieuqUqWK+vbtq7S0NP3yyy+aOHGiKlX6v/8Lbt68WaNHj1b//v1Vp04deXl5afXq1dq8ebP++c9/Ov1GjBihl19+Wd9++22protITk7Wq6++qg8//NDtOqs/+z1QnIcfflivv/667r//fq1cuVLjxo3Tm2++qWuuuUZ33323GjdurPz8fP3www9KT0/XhAkT1Lp1a7Vv31633nqrHnnkER04cEA9e/aUt7e3vvzyS/n5+WnMmDEVZo4lUdJ5n4+HH35YPXr0cL4TLS8vT9OnT5e/v7/b6eJ27drpjjvu0PDhw/X555/rmmuukb+/v/bv369PP/1UcXFxGjVqlKpWraqJEyfqkUce0e23367+/ftr7969Sk5O/kuexuJuLAtt2rTJDB061NSsWdN4eXkZf39/c9VVV5kHHnjA7S6hvLw8M336dFO3bl3j6elpwsLCzC233FLodu38/HyTmppqateubXx8fEyLFi3M6tWri70bq+AOkwJ79uwxksz8+fOdtiNHjpgbb7zRVKlSxbhcrkK3Vp6tpLWW5m6sovoeOHDAucW7wJo1a8x1111nQkJCjKenp6lRo4a57rrrCs13+/btpn///iY0NNR4eXmZmjVrmmHDhpmTJ086fbZs2WJ69eplgoODjZeXl2nSpInb82NM8c/n/PnzjaRCd4IUNR8VcQtxwevx+OOPl2h/JZl3cc9lQa179uxx2n755Rdz2223mSpVqhg/Pz/TtWtX8/XXXxe6G6ug1ttuu83UqFHDeHp6mmrVqpn4+HjzyCOPuPXbvn276dq1q/Hx8TEhISFmxIgRzi3dJb01PD093UgyksyuXbvc1h04cMAMGzbMXHnllcbf398EBASYxo0bm5kzZzpfqWDMb3dRnT3fohT3XBtjzL333mskFbr1vKTvgQ4dOpiGDRsWGnfo0KElvgOyqJ+bAvfcc4+RZNasWWOMMebYsWPmvvvuM/Xq1TNeXl7O1wXcfffdbrdB5+XlmZkzZ5pGjRo5/dq2bWuWLl1aZnOMiYkx11133R/Op7if16Ju+S9ufyWdd3HPZVF3ub777rumcePGzufGY4895tR6tpdeesm0bt3a+Pv7G19fX3P55ZebIUOGuN2hlp+fb1JSUkx0dLTx8vIyjRs3NkuXLi302f1X4DLGmD8rWAEAAPzZuGYHAABYjbADAACsRtgBAABWI+wAAACrEXYAAIDVCDsAAMBqfKmgpPz8fP30008KDAx0+8OIAACg4jLG6OjRo4qKinL7ItCzEXb0299dOfsvUAMAgEvD3r17z/k3IQk7kgIDAyX99mQFBQWVczUAAKAkcnJyFB0d7fweLw5hR3JOXQUFBRF2AAC4xPzRJShcoAwAAKxG2AEAAFYj7AAAAKsRdgAAgNUIOwAAwGqEHQAAYDXCDgAAsBphBwAAWI2wAwAArEbYAQAAViPsAAAAqxF2AACA1Qg7AADAaoQdAABgNcIOAACwWuXyLgAAbNBt8eTyLgGocNIHppR3CZI4sgMAACxH2AEAAFYj7AAAAKsRdgAAgNUIOwAAwGqEHQAAYDXCDgAAsBphBwAAWI2wAwAArEbYAQAAViPsAAAAqxF2AACA1Qg7AADAaoQdAABgNcIOAACwGmEHAABYjbADAACsRtgBAABWI+wAAACrEXYAAIDVCDsAAMBqhB0AAGA1wg4AALAaYQcAAFiNsAMAAKxWrmEnJSVFLVu2VGBgoKpXr64+ffpo586dbn2MMUpOTlZUVJR8fX3VsWNHbdu2za1Pbm6uxowZo7CwMPn7+6t3797at2/fnzkVAABQQZVr2FmzZo3uuusurV+/XhkZGTpz5oy6deum48ePO31SU1M1Y8YMPfXUU9qwYYMiIiLUtWtXHT161Okzbtw4vfXWW1q8eLE+/fRTHTt2TD179lReXl55TAsAAFQgLmOMKe8iCvz888+qXr261qxZo2uuuUbGGEVFRWncuHH6xz/+Iem3ozjh4eGaPn267rzzTmVnZ6tatWpauHChbrrpJknSTz/9pOjoaC1fvlzdu3f/w/3m5OQoODhY2dnZCgoKuqhzBGCnbosnl3cJQIWTPjDloo5f0t/fFeqanezsbElSSEiIJGnPnj3KzMxUt27dnD7e3t7q0KGD1q5dK0nauHGjTp8+7dYnKipKjRo1cvqcLTc3Vzk5OW4PAABgpwoTdowxGj9+vK6++mo1atRIkpSZmSlJCg8Pd+sbHh7urMvMzJSXl5eqVq1abJ+zpaSkKDg42HlER0eX9XQAAEAFUWHCzujRo7V582a99tprhda5XC63ZWNMobaznavP5MmTlZ2d7Tz27t1b+sIBAECFViHCzpgxY/Tuu+/qww8/1GWXXea0R0RESFKhIzQHDx50jvZERETo1KlTysrKKrbP2by9vRUUFOT2AAAAdirXsGOM0ejRo7VkyRKtXr1atWrVcltfq1YtRUREKCMjw2k7deqU1qxZo/j4eElS8+bN5enp6dZn//792rp1q9MHAAD8dVUuz53fddddWrRokd555x0FBgY6R3CCg4Pl6+srl8ulcePGadq0aapTp47q1KmjadOmyc/PTzfffLPTd8SIEZowYYJCQ0MVEhKiiRMnKi4uTl26dCnP6QEAgAqgXMPO3LlzJUkdO3Z0a58/f76GDRsmSZo0aZJOnDihpKQkZWVlqXXr1kpPT1dgYKDTf+bMmapcubIGDBigEydOqHPnzkpLS5OHh8efNRUAAFBBVajv2SkvfM8OgAvF9+wAhfE9OwAAAH8Cwg4AALAaYQcAAFiNsAMAAKxG2AEAAFYj7AAAAKsRdgAAgNUIOwAAwGqEHQAAYDXCDgAAsBphBwAAWI2wAwAArEbYAQAAViPsAAAAqxF2AACA1Qg7AADAaoQdAABgNcIOAACwGmEHAABYjbADAACsRtgBAABWI+wAAACrEXYAAIDVCDsAAMBqhB0AAGA1wg4AALAaYQcAAFiNsAMAAKxG2AEAAFYj7AAAAKsRdgAAgNUIOwAAwGqEHQAAYDXCDgAAsBphBwAAWI2wAwAArEbYAQAAViPsAAAAqxF2AACA1Qg7AADAaoQdAABgNcIOAACwGmEHAABYjbADAACsRtgBAABWI+wAAACrEXYAAIDVCDsAAMBqhB0AAGA1wg4AALAaYQcAAFiNsAMAAKxG2AEAAFYj7AAAAKsRdgAAgNUIOwAAwGqEHQAAYDXCDgAAsBphBwAAWI2wAwAArEbYAQAAViPsAAAAqxF2AACA1Qg7AADAaoQdAABgNcIOAACwGmEHAABYjbADAACsRtgBAABWK9ew8/HHH6tXr16KioqSy+XS22+/7bZ+2LBhcrlcbo82bdq49cnNzdWYMWMUFhYmf39/9e7dW/v27fsTZwEAACqycg07x48fV5MmTfTUU08V26dHjx7av3+/81i+fLnb+nHjxumtt97S4sWL9emnn+rYsWPq2bOn8vLyLnb5AADgElC5PHeemJioxMTEc/bx9vZWREREkeuys7P14osvauHCherSpYsk6ZVXXlF0dLRWrlyp7t27l3nNAADg0lLhr9n56KOPVL16ddWtW1cjR47UwYMHnXUbN27U6dOn1a1bN6ctKipKjRo10tq1a8ujXAAAUMGU65GdP5KYmKj+/fsrJiZGe/bs0f33369OnTpp48aN8vb2VmZmpry8vFS1alW37cLDw5WZmVnsuLm5ucrNzXWWc3JyLtocAABA+arQYeemm25y/t2oUSO1aNFCMTExWrZsmfr161fsdsYYuVyuYtenpKTowQcfLNNaAQBAxVThT2P9XmRkpGJiYvTNN99IkiIiInTq1CllZWW59Tt48KDCw8OLHWfy5MnKzs52Hnv37r2odQMAgPJzSYWdw4cPa+/evYqMjJQkNW/eXJ6ensrIyHD67N+/X1u3blV8fHyx43h7eysoKMjtAQAA7FSup7GOHTum3bt3O8t79uzRpk2bFBISopCQECUnJ+uGG25QZGSkvv/+e917770KCwtT3759JUnBwcEaMWKEJkyYoNDQUIWEhGjixImKi4tz7s4CAAB/beUadj7//HMlJCQ4y+PHj5ckDR06VHPnztWWLVu0YMEC/fLLL4qMjFRCQoJef/11BQYGOtvMnDlTlStX1oABA3TixAl17txZaWlp8vDw+NPnAwAAKh6XMcaUdxHlLScnR8HBwcrOzuaUFoBS6bZ4cnmXAFQ46QNTLur4Jf39fUldswMAAHC+CDsAAMBqhB0AAGA1wg4AALAaYQcAAFiNsAMAAKxG2AEAAFYj7AAAAKsRdgAAgNUIOwAAwGqEHQAAYDXCDgAAsBphBwAAWI2wAwAArEbYAQAAViPsAAAAqxF2AACA1Qg7AADAaoQdAABgNcIOAACwGmEHAABYjbADAACsRtgBAABWI+wAAACrEXYAAIDVCDsAAMBqhB0AAGA1wg4AALAaYQcAAFiNsAMAAKxG2AEAAFYj7AAAAKuVKuzUrl1bhw8fLtT+yy+/qHbt2hdcFAAAQFkpVdj5/vvvlZeXV6g9NzdXP/744wUXBQAAUFYqn0/nd9991/n3Bx98oODgYGc5Ly9Pq1atUmxsbJkVBwAAcKHOK+z06dNHkuRyuTR06FC3dZ6enoqNjdUTTzxRZsUBAABcqPMKO/n5+ZKkWrVqacOGDQoLC7soRQEAAJSV8wo7Bfbs2VPWdQAAAFwUpQo7krRq1SqtWrVKBw8edI74FHjppZcuuDAAAICyUKqw8+CDD+qhhx5SixYtFBkZKZfLVdZ1AQAAlIlShZ1nn31WaWlpuvXWW8u6HgAAgDJVqu/ZOXXqlOLj48u6FgAAgDJXqrBz++23a9GiRWVdCwAAQJkr1WmskydP6rnnntPKlSvVuHFjeXp6uq2fMWNGmRQHAABwoUoVdjZv3qymTZtKkrZu3eq2jouVAQBARVKqsPPhhx+WdR0AAAAXRamu2QEAALhUlOrITkJCwjlPV61evbrUBQEAAJSlUoWdgut1Cpw+fVqbNm3S1q1bC/2BUAAAgPJUqrAzc+bMItuTk5N17NixCyoIAACgLJX6b2MV5ZZbblGrVq30r3/9qyyHtUb7Ox8u7xKACueTefeXdwkALFemFyivW7dOPj4+ZTkkAADABSnVkZ1+/fq5LRtjtH//fn3++ee6/37+lwYAACqOUoWd4OBgt+VKlSqpXr16euihh9StW7cyKQwAAKAslCrszJ8/v6zrAAAAuCgu6ALljRs3aseOHXK5XGrQoIGuuuqqsqoLAACgTJQq7Bw8eFADBw7URx99pCpVqsgYo+zsbCUkJGjx4sWqVq1aWdcJAABQKqW6G2vMmDHKycnRtm3bdOTIEWVlZWnr1q3KycnR2LFjy7pGAACAUivVkZ0VK1Zo5cqVql+/vtPWoEEDPf3001ygDAAAKpRSHdnJz8+Xp6dnoXZPT0/l5+dfcFEAAABlpVRhp1OnTvr73/+un376yWn78ccfdffdd6tz585lVhwAAMCFKlXYeeqpp3T06FHFxsbq8ssv1xVXXKFatWrp6NGjmjNnTlnXCAAAUGqlumYnOjpaX3zxhTIyMvT111/LGKMGDRqoS5cuZV0fAADABTmvIzurV69WgwYNlJOTI0nq2rWrxowZo7Fjx6ply5Zq2LChPvnkk4tSKAAAQGmcV9iZNWuWRo4cqaCgoELrgoODdeedd2rGjBllVhwAAMCFOq+w89VXX6lHjx7Fru/WrZs2btx4wUUBAACUlfMKOwcOHCjylvMClStX1s8//3zBRQEAAJSV8wo7NWrU0JYtW4pdv3nzZkVGRl5wUQAAAGXlvMLOtddeqwceeEAnT54stO7EiROaOnWqevbsWWbFAQAAXKjzuvX8vvvu05IlS1S3bl2NHj1a9erVk8vl0o4dO/T0008rLy9PU6ZMuVi1AgAAnLfzOrITHh6utWvXqlGjRpo8ebL69u2rPn366N5771WjRo303//+V+Hh4SUe7+OPP1avXr0UFRUll8ult99+2229MUbJycmKioqSr6+vOnbsqG3btrn1yc3N1ZgxYxQWFiZ/f3/17t1b+/btO59pAQAAi533NyjHxMRo+fLlOnTokD777DOtX79ehw4d0vLlyxUbG3teYx0/flxNmjTRU089VeT61NRUzZgxQ0899ZQ2bNigiIgIde3aVUePHnX6jBs3Tm+99ZYWL16sTz/9VMeOHVPPnj2Vl5d3vlMDAAAWKtU3KEtS1apV1bJlywvaeWJiohITE4tcZ4zRrFmzNGXKFPXr10+S9PLLLys8PFyLFi3SnXfeqezsbL344otauHCh8+3Nr7zyiqKjo7Vy5Up17979guoDAACXvlL9baw/w549e5SZmalu3bo5bd7e3urQoYPWrl0rSdq4caNOnz7t1icqKkqNGjVy+hQlNzdXOTk5bg8AAGCnCht2MjMzJanQNUDh4eHOuszMTHl5ealq1arF9ilKSkqKgoODnUd0dHQZVw8AACqKCht2CrhcLrdlY0yhtrP9UZ/JkycrOzvbeezdu7dMagUAABVPhQ07ERERklToCM3Bgwedoz0RERE6deqUsrKyiu1TFG9vbwUFBbk9AACAnSps2KlVq5YiIiKUkZHhtJ06dUpr1qxRfHy8JKl58+by9PR067N//35t3brV6QMAAP7aSn03Vlk4duyYdu/e7Szv2bNHmzZtUkhIiGrWrKlx48Zp2rRpqlOnjurUqaNp06bJz89PN998s6Tf/tL6iBEjNGHCBIWGhiokJEQTJ05UXFycc3cWAAD4ayvXsPP5558rISHBWR4/frwkaejQoUpLS9OkSZN04sQJJSUlKSsrS61bt1Z6eroCAwOdbWbOnKnKlStrwIABOnHihDp37qy0tDR5eHj86fMBAAAVj8sYY8q7iPKWk5Oj4OBgZWdnX9Trd9rf+fBFGxu4VH0y7/7yLqFMdFs8ubxLACqc9IEpF3X8kv7+rrDX7AAAAJQFwg4AALAaYQcAAFiNsAMAAKxG2AEAAFYj7AAAAKsRdgAAgNUIOwAAwGqEHQAAYDXCDgAAsBphBwAAWI2wAwAArEbYAQAAViPsAAAAqxF2AACA1Qg7AADAaoQdAABgNcIOAACwGmEHAABYjbADAACsRtgBAABWI+wAAACrEXYAAIDVCDsAAMBqhB0AAGA1wg4AALAaYQcAAFiNsAMAAKxG2AEAAFYj7AAAAKsRdgAAgNUIOwAAwGqEHQAAYDXCDgAAsBphBwAAWI2wAwAArEbYAQAAViPsAAAAqxF2AACA1Qg7AADAaoQdAABgNcIOAACwGmEHAABYjbADAACsRtgBAABWI+wAAACrEXYAAIDVCDsAAMBqhB0AAGA1wg4AALAaYQcAAFiNsAMAAKxG2AEAAFYj7AAAAKsRdgAAgNUIOwAAwGqEHQAAYDXCDgAAsBphBwAAWI2wAwAArEbYAQAAViPsAAAAqxF2AACA1Qg7AADAaoQdAABgNcIOAACwGmEHAABYjbADAACsRtgBAABWq9BhJzk5WS6Xy+0RERHhrDfGKDk5WVFRUfL19VXHjh21bdu2cqwYAABUNBU67EhSw4YNtX//fuexZcsWZ11qaqpmzJihp556Shs2bFBERIS6du2qo0ePlmPFAACgIqnwYady5cqKiIhwHtWqVZP021GdWbNmacqUKerXr58aNWqkl19+Wb/++qsWLVpUzlUDAICKosKHnW+++UZRUVGqVauWBg4cqO+++06StGfPHmVmZqpbt25OX29vb3Xo0EFr164955i5ubnKyclxewAAADtV6LDTunVrLViwQB988IGef/55ZWZmKj4+XocPH1ZmZqYkKTw83G2b8PBwZ11xUlJSFBwc7Dyio6Mv2hwAAED5qtBhJzExUTfccIPi4uLUpUsXLVu2TJL08ssvO31cLpfbNsaYQm1nmzx5srKzs53H3r17y754AABQIVTosHM2f39/xcXF6ZtvvnHuyjr7KM7BgwcLHe05m7e3t4KCgtweAADATpdU2MnNzdWOHTsUGRmpWrVqKSIiQhkZGc76U6dOac2aNYqPjy/HKgEAQEVSubwLOJeJEyeqV69eqlmzpg4ePKhHHnlEOTk5Gjp0qFwul8aNG6dp06apTp06qlOnjqZNmyY/Pz/dfPPN5V06AACoICp02Nm3b58GDRqkQ4cOqVq1amrTpo3Wr1+vmJgYSdKkSZN04sQJJSUlKSsrS61bt1Z6eroCAwPLuXIAAFBRVOiws3jx4nOud7lcSk5OVnJy8p9TEAAAuORcUtfsAAAAnC/CDgAAsBphBwAAWI2wAwAArEbYAQAAViPsAAAAqxF2AACA1Qg7AADAaoQdAABgNcIOAACwGmEHAABYjbADAACsRtgBAABWI+wAAACrEXYAAIDVCDsAAMBqhB0AAGA1wg4AALAaYQcAAFiNsAMAAKxG2AEAAFYj7AAAAKsRdgAAgNUIOwAAwGqEHQAAYDXCDgAAsBphBwAAWI2wAwAArEbYAQAAViPsAAAAqxF2AACA1Qg7AADAaoQdAABgNcIOAACwGmEHAABYjbADAACsRtgBAABWI+wAAACrEXYAAIDVCDsAAMBqhB0AAGA1wg4AALAaYQcAAFiNsAMAAKxG2AEAAFYj7AAAAKsRdgAAgNUIOwAAwGqEHQAAYDXCDgAAsBphBwAAWI2wAwAArEbYAQAAViPsAAAAqxF2AACA1Qg7AADAaoQdAABgNcIOAACwGmEHAABYjbADAACsRtgBAABWI+wAAACrEXYAAIDVCDsAAMBqhB0AAGA1wg4AALAaYQcAAFiNsAMAAKxG2AEAAFazJuw888wzqlWrlnx8fNS8eXN98skn5V0SAACoAKwIO6+//rrGjRunKVOm6Msvv1T79u2VmJioH374obxLAwAA5cyKsDNjxgyNGDFCt99+u+rXr69Zs2YpOjpac+fOLe/SAABAObvkw86pU6e0ceNGdevWza29W7duWrt2bTlVBQAAKorK5V3AhTp06JDy8vIUHh7u1h4eHq7MzMwit8nNzVVubq6znJ2dLUnKycm5eIVKOnPq5EUdH7gUXez33Z/lzK+5f9wJ+Iu52O/vgvGNMefsd8mHnQIul8tt2RhTqK1ASkqKHnzwwULt0dHRF6U2AMULTptW3iUAuEiCR8z8U/Zz9OhRBQcHF7v+kg87YWFh8vDwKHQU5+DBg4WO9hSYPHmyxo8f7yzn5+fryJEjCg0NLTYgwR45OTmKjo7W3r17FRQUVN7lAChDvL//WowxOnr0qKKios7Z75IPO15eXmrevLkyMjLUt29fpz0jI0PXX399kdt4e3vL29vbra1KlSoXs0xUQEFBQXwYApbi/f3Xca4jOgUu+bAjSePHj9ett96qFi1aqG3btnruuef0ww8/6G9/+1t5lwYAAMqZFWHnpptu0uHDh/XQQw9p//79atSokZYvX66YmJjyLg0AAJQzK8KOJCUlJSkpKam8y8AlwNvbW1OnTi10KhPApY/3N4riMn90vxYAAMAl7JL/UkEAAIBzIewAAACrEXYAAIDVCDsAAMBqhB0AAGA1wg4AALAaYQdWWLBggUJDQ93+mr0k3XDDDRoyZIgkaenSpWrevLl8fHxUu3ZtPfjggzpz5ozTNzk5WTVr1pS3t7eioqI0duzYP3UOAEquY8eOGjt2rCZNmqSQkBBFREQoOTnZWf/DDz/o+uuvV0BAgIKCgjRgwAAdOHCg/ApGuSLswAr9+/dXXl6e3n33Xaft0KFDeu+99zR8+HB98MEHuuWWWzR27Fht375d8+bNU1pamh599FFJ0n/+8x/NnDlT8+bN0zfffKO3335bcXFx5TUdACXw8ssvy9/fX5999plSU1P10EMPKSMjQ8YY9enTR0eOHNGaNWuUkZGhb7/9VjfddFN5l4xywpcKwhpJSUn6/vvvtXz5cknS7Nmz9eSTT2r37t3q0KGDEhMTNXnyZKf/K6+8okmTJumnn37SjBkzNG/ePG3dulWenp7lNQUAJdSxY0fl5eXpk08+cdpatWqlTp06qXPnzkpMTNSePXsUHR0tSdq+fbsaNmyo//f//p9atmxZXmWjnHBkB9YYOXKk0tPT9eOPP0qS5s+fr2HDhsnlcmnjxo166KGHFBAQ4DxGjhyp/fv369dff1X//v114sQJ1a5dWyNHjtRbb73ldooLQMXTuHFjt+XIyEgdPHhQO3bsUHR0tBN0JKlBgwaqUqWKduzY8WeXiQrAmr+NBVx11VVq0qSJFixYoO7du2vLli1aunSpJCk/P18PPvig+vXrV2g7Hx8fRUdHa+fOncrIyNDKlSuVlJSkxx9/XGvWrOFID1BBnf3edLlcys/PlzFGLperUP/i2mE/wg6scvvtt2vmzJn68ccf1aVLF+d/ds2aNdPOnTt1xRVXFLutr6+vevfurd69e+uuu+7SlVdeqS1btqhZs2Z/VvkAykCDBg30ww8/aO/evW6nsbKzs1W/fv1yrg7lgbADqwwePFgTJ07U888/rwULFjjtDzzwgHr27Kno6Gj1799flSpV0ubNm7VlyxY98sgjSktLU15enlq3bi0/Pz8tXLhQvr6+iomJKcfZACiNLl26qHHjxho8eLBmzZqlM2fOKCkpSR06dFCLFi3KuzyUA67ZgVWCgoJ0ww03KCAgQH369HHau3fvrvfee08ZGRlq2bKl2rRpoxkzZjhhpkqVKnr++efVrl07NW7cWKtWrdLSpUsVGhpaTjMBUFoul0tvv/22qlatqmuuuUZdunRR7dq19frrr5d3aSgn3I0F63Tt2lX169fXk08+Wd6lAAAqAMIOrHHkyBGlp6dr8ODB2r59u+rVq1feJQEAKgCu2YE1mjVrpqysLE2fPp2gAwBwcGQHAABYjQuUAQCA1Qg7AADAaoQdAABgNcIOAACwGmEHAC6ijh07aty4cRc0RlpamqpUqVIm9QB/RYQdAEUq+IvxLpdLlStXVs2aNTVq1ChlZWWVd2kAcF4IOwCK1aNHD+3fv1/ff/+9XnjhBS1dulRJSUnlXRYAnBfCDoBieXt7KyIiQpdddpm6deumm266Senp6c76+fPnq379+vLx8dGVV16pZ555xm37ffv2aeDAgQoJCZG/v79atGihzz77zFk/d+5cXX755fLy8lK9evW0cOFCt+1dLpfmzZunnj17ys/PT/Xr19e6deu0e/dudezYUf7+/mrbtq2+/fZbZ5vk5GQ1bdpUL730kmrWrKmAgACNGjVKeXl5Sk1NVUREhKpXr65HH33UbV/Z2dm64447VL16dQUFBalTp0766quvCo27cOFCxcbGKjg4WAMHDtTRo0edPsePH9eQIUMUEBCgyMhIPfHEE4We01OnTmnSpEmqUaOG/P391bp1a3300UdufdLS0lSzZk35+fmpb9++Onz4cAleLQDFMgBQhKFDh5rrr7/eWf72229NgwYNTHh4uDHGmOeee85ERkaaN99803z33XfmzTffNCEhISYtLc0YY8zRo0dN7dq1Tfv27c0nn3xivvnmG/P666+btWvXGmOMWbJkifH09DRPP/202blzp3niiSeMh4eHWb16tbNPSaZGjRrm9ddfNzt37jR9+vQxsbGxplOnTmbFihVm+/btpk2bNqZHjx7ONlOnTjUBAQHmxhtvNNu2bTPvvvuu8fLyMt27dzdjxowxX3/9tXnppZeMJLNu3TpjjDH5+fmmXbt2plevXmbDhg1m165dZsKECSY0NNQcPnzYbdx+/fqZLVu2mI8//thERESYe++919n3qFGjzGWXXWbS09PN5s2bTc+ePU1AQID5+9//7vS5+eabTXx8vPn444/N7t27zeOPP268vb3Nrl27jDHGrF+/3rhcLpOSkmJ27txpZs+ebapUqWKCg4PL7sUF/mIIOwCKNHToUOPh4WH8/f2Nj4+PkWQkmRkzZhhjjImOjjaLFi1y2+bhhx82bdu2NcYYM2/ePBMYGOiEhbPFx8ebkSNHurX179/fXHvttc6yJHPfffc5y+vWrTOSzIsvvui0vfbaa8bHx8dZnjp1qvHz8zM5OTlOW/fu3U1sbKzJy8tz2urVq2dSUlKMMcasWrXKBAUFmZMnT7rVc/nll5t58+YVO+4999xjWrdubYz5Ldx5eXmZxYsXO+sPHz5sfH19nbCze/du43K5zI8//ui2n86dO5vJkycbY4wZNGiQW3gzxpibbrqJsANcAP42FoBiJSQkaO7cufr111/1wgsvaNeuXRozZox+/vln7d27VyNGjNDIkSOd/mfOnFFwcLAkadOmTbrqqqsUEhJS5Ng7duzQHXfc4dbWrl07zZ49262tcePGzr/Dw8MlSXFxcW5tJ0+eVE5OjoKCgiRJsbGxCgwMdOvj4eGhSpUqubUdPHhQkrRx40YdO3ZMoaGhbvs+ceKE2ymys8eNjIx0xvj222916tQptW3b1lkfEhLi9nfavvjiCxljVLduXbf95ObmOvvesWOH+vbt67a+bdu2WrFihQCUDmEHQLH8/f11xRVXSJKefPJJJSQk6MEHH9To0aMlSc8//7xat27tto2Hh4ckydfX9w/Hd7lcbsvGmEJtnp6ehfoX1Zafn1/kNgV9imor2CY/P1+RkZGFrp2R5HbL97nGMCX4M4P5+fny8PDQxo0bneepQEBAQInHAXB+CDsASmzq1KlKTEzUqFGjVKNGDX333XcaPHhwkX0bN26sF154QUeOHCny6E79+vX16aefasiQIU7b2rVrVb9+/YtWf3GaNWumzMxMVa5cWbGxsaUa44orrpCnp6fWr1+vmjVrSpKysrK0a9cudejQQZJ01VVXKS8vTwcPHlT79u2LHKdBgwZav369W9vZywDOD2EHQIl17NhRDRs21LRp05ScnKyxY8cqKChIiYmJys3N1eeff66srCyNHz9egwYN0rRp09SnTx+lpKQoMjJSX375paKiotS2bVvdc889GjBggJo1a6bOnTtr6dKlWrJkiVauXPmnz6tLly5q27at+vTpo+nTp6tevXr66aeftHz5cvXp00ctWrT4wzECAgI0YsQI3XPPPQoNDVV4eLimTJniduqsbt26Gjx4sIYMGaInnnhCV111lQ4dOqTVq1crLi5O1157rcaOHav4+HilpqaqT58+Sk9P5xQWcIG49RzAeRk/fryef/55de/eXS+88ILS0tIUFxenDh06KC0tTbVq1ZIkeXl5KT09XdWrV9e1116ruLg4PfbYY87pmz59+mj27Nl6/PHH1bBhQ82bN0/z589Xx44d//Q5uVwuLV++XNdcc41uu+021a1bVwMHDtT333/vXCdUEo8//riuueYa9e7dW126dNHVV1+t5s2bu/WZP3++hgwZogkTJqhevXrq3bu3PvvsM0VHR0uS2rRpoxdeeEFz5sxR06ZNlZ6ervvuu69M5wv81bgMJ4gBAIDFOLIDAACsRtgBAABWI+wAAACrEXYAAIDVCDsAAMBqhB0AAGA1wg4AALAaYQcAAFiNsAMAAKxG2AEAAFYj7AAAAKsRdgAAgNX+P2bN+hD6NzWY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86441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5588"/>
            <a:ext cx="10515600" cy="5431375"/>
          </a:xfrm>
        </p:spPr>
        <p:txBody>
          <a:bodyPr/>
          <a:lstStyle/>
          <a:p>
            <a:r>
              <a:rPr lang="en-US" b="1" dirty="0" smtClean="0"/>
              <a:t>Wi-Fi Recommendation By Type of Traveler </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529" y="1357879"/>
            <a:ext cx="8243668" cy="4819083"/>
          </a:xfrm>
          <a:prstGeom prst="rect">
            <a:avLst/>
          </a:prstGeom>
        </p:spPr>
      </p:pic>
    </p:spTree>
    <p:extLst>
      <p:ext uri="{BB962C8B-B14F-4D97-AF65-F5344CB8AC3E}">
        <p14:creationId xmlns:p14="http://schemas.microsoft.com/office/powerpoint/2010/main" val="3363113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1858"/>
            <a:ext cx="10515600" cy="5375105"/>
          </a:xfrm>
        </p:spPr>
        <p:txBody>
          <a:bodyPr>
            <a:normAutofit lnSpcReduction="10000"/>
          </a:bodyPr>
          <a:lstStyle/>
          <a:p>
            <a:r>
              <a:rPr lang="en-US" b="1" dirty="0"/>
              <a:t>Wi-Fi Recommendation By Type of Traveler </a:t>
            </a:r>
            <a:r>
              <a:rPr lang="en-US" b="1" dirty="0" smtClean="0"/>
              <a:t>Interpretation</a:t>
            </a:r>
          </a:p>
          <a:p>
            <a:r>
              <a:rPr lang="en-US" dirty="0" smtClean="0"/>
              <a:t>The</a:t>
            </a:r>
            <a:r>
              <a:rPr lang="en-US" b="1" dirty="0" smtClean="0"/>
              <a:t>  </a:t>
            </a:r>
            <a:r>
              <a:rPr lang="en-US" dirty="0" smtClean="0"/>
              <a:t>count plot examining Wi-Fi Recommendations across different types of travelers reveals intriguing patterns. Notable differences emerge:</a:t>
            </a:r>
          </a:p>
          <a:p>
            <a:r>
              <a:rPr lang="en-US" b="1" i="1" dirty="0" smtClean="0"/>
              <a:t>Couple Leisure</a:t>
            </a:r>
            <a:r>
              <a:rPr lang="en-US" dirty="0" smtClean="0"/>
              <a:t>: Higher counts for Ratings 1-3 and 5, suggesting diverse opinions.</a:t>
            </a:r>
          </a:p>
          <a:p>
            <a:r>
              <a:rPr lang="en-US" b="1" i="1" dirty="0" smtClean="0"/>
              <a:t>Solo Leisure</a:t>
            </a:r>
            <a:r>
              <a:rPr lang="en-US" dirty="0" smtClean="0"/>
              <a:t>: Consistently positive ratings, particularly for Ratings 4-5.</a:t>
            </a:r>
          </a:p>
          <a:p>
            <a:r>
              <a:rPr lang="en-US" b="1" i="1" dirty="0" smtClean="0"/>
              <a:t>Business</a:t>
            </a:r>
            <a:r>
              <a:rPr lang="en-US" dirty="0" smtClean="0"/>
              <a:t>: Varied responses with a concentration in Ratings 1-3.</a:t>
            </a:r>
          </a:p>
          <a:p>
            <a:r>
              <a:rPr lang="en-US" b="1" i="1" dirty="0" smtClean="0"/>
              <a:t>Family Leisure</a:t>
            </a:r>
            <a:r>
              <a:rPr lang="en-US" dirty="0" smtClean="0"/>
              <a:t>: A balanced distribution across all ratings.</a:t>
            </a:r>
          </a:p>
          <a:p>
            <a:r>
              <a:rPr lang="en-US" dirty="0" smtClean="0"/>
              <a:t>These disparities underscore the need for tailored strategies in enhancing Wi-Fi services, acknowledging the diverse preferences among traveler types. Let’s further explore these insights to formulate targeted improvements.   </a:t>
            </a:r>
            <a:endParaRPr lang="en-US" dirty="0"/>
          </a:p>
          <a:p>
            <a:endParaRPr lang="en-US" dirty="0"/>
          </a:p>
        </p:txBody>
      </p:sp>
    </p:spTree>
    <p:extLst>
      <p:ext uri="{BB962C8B-B14F-4D97-AF65-F5344CB8AC3E}">
        <p14:creationId xmlns:p14="http://schemas.microsoft.com/office/powerpoint/2010/main" val="1436052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6335" y="801858"/>
            <a:ext cx="10515600" cy="5401994"/>
          </a:xfrm>
        </p:spPr>
        <p:txBody>
          <a:bodyPr/>
          <a:lstStyle/>
          <a:p>
            <a:r>
              <a:rPr lang="en-US" dirty="0" smtClean="0"/>
              <a:t> Seat Comfort Ratings for Recommended vs Non-recommended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732" y="1357880"/>
            <a:ext cx="9045526" cy="4845972"/>
          </a:xfrm>
          <a:prstGeom prst="rect">
            <a:avLst/>
          </a:prstGeom>
        </p:spPr>
      </p:pic>
    </p:spTree>
    <p:extLst>
      <p:ext uri="{BB962C8B-B14F-4D97-AF65-F5344CB8AC3E}">
        <p14:creationId xmlns:p14="http://schemas.microsoft.com/office/powerpoint/2010/main" val="2143222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1520"/>
            <a:ext cx="10515600" cy="5542671"/>
          </a:xfrm>
        </p:spPr>
        <p:txBody>
          <a:bodyPr>
            <a:normAutofit lnSpcReduction="10000"/>
          </a:bodyPr>
          <a:lstStyle/>
          <a:p>
            <a:r>
              <a:rPr lang="en-US" b="1" dirty="0" smtClean="0"/>
              <a:t>Seat Comfort Ratings Interpretation</a:t>
            </a:r>
          </a:p>
          <a:p>
            <a:r>
              <a:rPr lang="en-US" dirty="0" smtClean="0"/>
              <a:t>The</a:t>
            </a:r>
            <a:r>
              <a:rPr lang="en-US" b="1" dirty="0" smtClean="0"/>
              <a:t> </a:t>
            </a:r>
            <a:r>
              <a:rPr lang="en-US" dirty="0" smtClean="0"/>
              <a:t>Box Plot comparing Seat Comfort ratings for Recommended vs Non-recommended flights provides compelling insights. Emphasis lies in higher ratings for Recommended flights:</a:t>
            </a:r>
          </a:p>
          <a:p>
            <a:r>
              <a:rPr lang="en-US" b="1" i="1" dirty="0" smtClean="0"/>
              <a:t>Recommended Flights(Yes): </a:t>
            </a:r>
            <a:r>
              <a:rPr lang="en-US" dirty="0" smtClean="0"/>
              <a:t>Concentration in the upper quartiles, indicating a generally favorable Seat Comfort experience.</a:t>
            </a:r>
          </a:p>
          <a:p>
            <a:r>
              <a:rPr lang="en-US" b="1" i="1" dirty="0" smtClean="0"/>
              <a:t>Non-recommended Flights(No): </a:t>
            </a:r>
            <a:r>
              <a:rPr lang="en-US" dirty="0" smtClean="0"/>
              <a:t>Wider distribution with a notable presence in the lower quartiles, suggesting varied Seat Comfort experiences.</a:t>
            </a:r>
          </a:p>
          <a:p>
            <a:r>
              <a:rPr lang="en-US" dirty="0" smtClean="0"/>
              <a:t>This distinction highlights Seat Comfort as a pivotal factor influencing positive recommendations. As we move forward, addressing and enhancing Seat Comfort becomes a key strategy to elevate overall customer satisfaction and recommendations.</a:t>
            </a:r>
            <a:endParaRPr lang="en-US" dirty="0"/>
          </a:p>
          <a:p>
            <a:endParaRPr lang="en-US" dirty="0"/>
          </a:p>
        </p:txBody>
      </p:sp>
    </p:spTree>
    <p:extLst>
      <p:ext uri="{BB962C8B-B14F-4D97-AF65-F5344CB8AC3E}">
        <p14:creationId xmlns:p14="http://schemas.microsoft.com/office/powerpoint/2010/main" val="1617376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9317"/>
            <a:ext cx="10515600" cy="5487646"/>
          </a:xfrm>
        </p:spPr>
        <p:txBody>
          <a:bodyPr/>
          <a:lstStyle/>
          <a:p>
            <a:r>
              <a:rPr lang="en-US" b="1" dirty="0" smtClean="0"/>
              <a:t>Inflight Entertainment Ratings for Recommended vs Non-Recommended</a:t>
            </a:r>
          </a:p>
          <a:p>
            <a:pPr marL="0" indent="0">
              <a:buNone/>
            </a:pPr>
            <a:endParaRPr lang="en-US"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989" y="1711235"/>
            <a:ext cx="8412480" cy="4167708"/>
          </a:xfrm>
          <a:prstGeom prst="rect">
            <a:avLst/>
          </a:prstGeom>
        </p:spPr>
      </p:pic>
    </p:spTree>
    <p:extLst>
      <p:ext uri="{BB962C8B-B14F-4D97-AF65-F5344CB8AC3E}">
        <p14:creationId xmlns:p14="http://schemas.microsoft.com/office/powerpoint/2010/main" val="659709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1427</Words>
  <Application>Microsoft Office PowerPoint</Application>
  <PresentationFormat>Widescreen</PresentationFormat>
  <Paragraphs>96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ENHANCING CUSTOMER EXPERIENCE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Uche</cp:lastModifiedBy>
  <cp:revision>39</cp:revision>
  <dcterms:created xsi:type="dcterms:W3CDTF">2022-12-06T11:13:27Z</dcterms:created>
  <dcterms:modified xsi:type="dcterms:W3CDTF">2023-12-07T00:03:26Z</dcterms:modified>
</cp:coreProperties>
</file>