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3" r:id="rId5"/>
    <p:sldId id="264"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chemeClr val="tx1"/>
                </a:solidFill>
              </a:rPr>
              <a:t>Customer Reviews Analysis – British Airways</a:t>
            </a:r>
            <a:endParaRPr lang="en-US" b="1"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lumMod val="95000"/>
                    <a:lumOff val="5000"/>
                  </a:schemeClr>
                </a:solidFill>
              </a:rPr>
              <a:t>Understanding Customer Feedback for Improvement.</a:t>
            </a:r>
            <a:endParaRPr lang="en-US" dirty="0">
              <a:solidFill>
                <a:schemeClr val="tx1">
                  <a:lumMod val="95000"/>
                  <a:lumOff val="5000"/>
                </a:schemeClr>
              </a:solidFill>
            </a:endParaRPr>
          </a:p>
        </p:txBody>
      </p:sp>
    </p:spTree>
    <p:extLst>
      <p:ext uri="{BB962C8B-B14F-4D97-AF65-F5344CB8AC3E}">
        <p14:creationId xmlns:p14="http://schemas.microsoft.com/office/powerpoint/2010/main" val="4125528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587" y="775051"/>
            <a:ext cx="10691447" cy="5248622"/>
          </a:xfrm>
        </p:spPr>
        <p:txBody>
          <a:bodyPr>
            <a:normAutofit fontScale="85000" lnSpcReduction="10000"/>
          </a:bodyPr>
          <a:lstStyle/>
          <a:p>
            <a:r>
              <a:rPr lang="en-US" b="1" dirty="0" smtClean="0"/>
              <a:t>DATE IMPACT ANALYSIS :</a:t>
            </a:r>
          </a:p>
          <a:p>
            <a:r>
              <a:rPr lang="en-US" b="1" i="1" dirty="0" smtClean="0"/>
              <a:t>Timeframe Assessment</a:t>
            </a:r>
            <a:r>
              <a:rPr lang="en-US" dirty="0" smtClean="0"/>
              <a:t>:</a:t>
            </a:r>
          </a:p>
          <a:p>
            <a:r>
              <a:rPr lang="en-US" dirty="0" smtClean="0"/>
              <a:t>Scrutinizing customer recommendations across peak flight periods (May, June, July, August, October) revealed a consistent trend.</a:t>
            </a:r>
          </a:p>
          <a:p>
            <a:r>
              <a:rPr lang="en-US" dirty="0" smtClean="0"/>
              <a:t>Surprisingly, the date flown had minimal discernible impact on customers’  likelihood to recommend the airline.</a:t>
            </a:r>
          </a:p>
          <a:p>
            <a:r>
              <a:rPr lang="en-US" b="1" i="1" dirty="0" smtClean="0"/>
              <a:t>Key Insights</a:t>
            </a:r>
            <a:r>
              <a:rPr lang="en-US" dirty="0" smtClean="0"/>
              <a:t>:</a:t>
            </a:r>
          </a:p>
          <a:p>
            <a:r>
              <a:rPr lang="en-US" dirty="0" smtClean="0"/>
              <a:t>Regardless of peak travel periods, customer recommendations exhibited stability, indicating a robust and consistent service standard.</a:t>
            </a:r>
          </a:p>
          <a:p>
            <a:r>
              <a:rPr lang="en-US" dirty="0" smtClean="0"/>
              <a:t>The absence of significant fluctuations in recommendations suggests that British Airways maintains a commendable level of service quality across diverse temporal scenarios.</a:t>
            </a:r>
          </a:p>
          <a:p>
            <a:r>
              <a:rPr lang="en-US" b="1" i="1" dirty="0" smtClean="0"/>
              <a:t>Strategic Considerations </a:t>
            </a:r>
            <a:r>
              <a:rPr lang="en-US" dirty="0" smtClean="0"/>
              <a:t>: </a:t>
            </a:r>
          </a:p>
          <a:p>
            <a:r>
              <a:rPr lang="en-US" dirty="0" smtClean="0"/>
              <a:t>While seasonal factors can influence various aspects of travel, the airline’s ability to maintain consistent recommendations underscores the strength of its service delivery.</a:t>
            </a:r>
          </a:p>
          <a:p>
            <a:r>
              <a:rPr lang="en-US" dirty="0" smtClean="0"/>
              <a:t>Emphasizing this temporal neutrality can be leveraged in marketing efforts, highlighting British Airways’ commitment to reliability and quality service year-round. </a:t>
            </a:r>
            <a:endParaRPr lang="en-US" dirty="0"/>
          </a:p>
        </p:txBody>
      </p:sp>
    </p:spTree>
    <p:extLst>
      <p:ext uri="{BB962C8B-B14F-4D97-AF65-F5344CB8AC3E}">
        <p14:creationId xmlns:p14="http://schemas.microsoft.com/office/powerpoint/2010/main" val="362843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333" y="634373"/>
            <a:ext cx="10550769" cy="5442870"/>
          </a:xfrm>
        </p:spPr>
        <p:txBody>
          <a:bodyPr>
            <a:normAutofit/>
          </a:bodyPr>
          <a:lstStyle/>
          <a:p>
            <a:r>
              <a:rPr lang="en-US" b="1" dirty="0" smtClean="0"/>
              <a:t>MEANINGFUL INSIGHTS </a:t>
            </a:r>
            <a:r>
              <a:rPr lang="en-US" dirty="0" smtClean="0"/>
              <a:t>:</a:t>
            </a:r>
          </a:p>
          <a:p>
            <a:r>
              <a:rPr lang="en-US" b="1" i="1" dirty="0" smtClean="0"/>
              <a:t>Cabin Service(CS</a:t>
            </a:r>
            <a:r>
              <a:rPr lang="en-US" dirty="0"/>
              <a:t>)</a:t>
            </a:r>
            <a:r>
              <a:rPr lang="en-US" dirty="0" smtClean="0"/>
              <a:t> :</a:t>
            </a:r>
          </a:p>
          <a:p>
            <a:r>
              <a:rPr lang="en-US" i="1" dirty="0" smtClean="0"/>
              <a:t>Insights</a:t>
            </a:r>
            <a:r>
              <a:rPr lang="en-US" dirty="0" smtClean="0"/>
              <a:t> : Seat comfort emerged as consistent concern across 200 aircraft, warranting strategic improvements.</a:t>
            </a:r>
          </a:p>
          <a:p>
            <a:r>
              <a:rPr lang="en-US" i="1" dirty="0" smtClean="0"/>
              <a:t>Patterns</a:t>
            </a:r>
            <a:r>
              <a:rPr lang="en-US" dirty="0" smtClean="0"/>
              <a:t> : The interconnected dynamics of cabin staff service with IE, GS,FB, and WF highlight the need for a cohesive approach to enhance overall satisfaction.</a:t>
            </a:r>
          </a:p>
          <a:p>
            <a:r>
              <a:rPr lang="en-US" i="1" dirty="0" smtClean="0"/>
              <a:t>Areas for Improvement </a:t>
            </a:r>
            <a:r>
              <a:rPr lang="en-US" dirty="0" smtClean="0"/>
              <a:t>: Targeted enhancements in seat comfort and alignments in related services are pivotal.</a:t>
            </a:r>
          </a:p>
          <a:p>
            <a:pPr marL="0" indent="0">
              <a:buNone/>
            </a:pPr>
            <a:endParaRPr lang="en-US" dirty="0"/>
          </a:p>
        </p:txBody>
      </p:sp>
    </p:spTree>
    <p:extLst>
      <p:ext uri="{BB962C8B-B14F-4D97-AF65-F5344CB8AC3E}">
        <p14:creationId xmlns:p14="http://schemas.microsoft.com/office/powerpoint/2010/main" val="229020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idx="1"/>
          </p:nvPr>
        </p:nvSpPr>
        <p:spPr>
          <a:xfrm>
            <a:off x="801688" y="803275"/>
            <a:ext cx="10444162" cy="5248275"/>
          </a:xfrm>
        </p:spPr>
        <p:txBody>
          <a:bodyPr/>
          <a:lstStyle/>
          <a:p>
            <a:r>
              <a:rPr lang="en-US" b="1" i="1" dirty="0"/>
              <a:t>Inflight Entertainment(IE) </a:t>
            </a:r>
            <a:r>
              <a:rPr lang="en-US" dirty="0"/>
              <a:t>: </a:t>
            </a:r>
          </a:p>
          <a:p>
            <a:r>
              <a:rPr lang="en-US" i="1" dirty="0"/>
              <a:t>Insights</a:t>
            </a:r>
            <a:r>
              <a:rPr lang="en-US" dirty="0"/>
              <a:t>: Across diverse aircraft, 8 signaled areas for improvement in IE vs SC, emphasizing the importance of entertainment in shaping passenger experiences.</a:t>
            </a:r>
          </a:p>
          <a:p>
            <a:r>
              <a:rPr lang="en-US" i="1" dirty="0"/>
              <a:t>Patterns</a:t>
            </a:r>
            <a:r>
              <a:rPr lang="en-US" dirty="0"/>
              <a:t> : The correlation with seat comfort suggests an integrated strategy for Inflight entertainment and Cabin staff service improvements.</a:t>
            </a:r>
          </a:p>
          <a:p>
            <a:r>
              <a:rPr lang="en-US" i="1" dirty="0"/>
              <a:t>Areas for Improvement </a:t>
            </a:r>
            <a:r>
              <a:rPr lang="en-US" dirty="0"/>
              <a:t>: Address seat comfort concerns concurrently with refining IE, aligning with broader service enhancements.</a:t>
            </a:r>
          </a:p>
          <a:p>
            <a:endParaRPr lang="en-US" dirty="0"/>
          </a:p>
          <a:p>
            <a:endParaRPr lang="en-US" dirty="0"/>
          </a:p>
        </p:txBody>
      </p:sp>
    </p:spTree>
    <p:extLst>
      <p:ext uri="{BB962C8B-B14F-4D97-AF65-F5344CB8AC3E}">
        <p14:creationId xmlns:p14="http://schemas.microsoft.com/office/powerpoint/2010/main" val="204000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469" y="732847"/>
            <a:ext cx="10367888" cy="5248622"/>
          </a:xfrm>
        </p:spPr>
        <p:txBody>
          <a:bodyPr/>
          <a:lstStyle/>
          <a:p>
            <a:r>
              <a:rPr lang="en-US" b="1" i="1" dirty="0" smtClean="0"/>
              <a:t>Date Flown Analysis </a:t>
            </a:r>
            <a:r>
              <a:rPr lang="en-US" dirty="0" smtClean="0"/>
              <a:t>:</a:t>
            </a:r>
          </a:p>
          <a:p>
            <a:r>
              <a:rPr lang="en-US" i="1" dirty="0" smtClean="0"/>
              <a:t>Insights</a:t>
            </a:r>
            <a:r>
              <a:rPr lang="en-US" dirty="0" smtClean="0"/>
              <a:t> : Temporal factors displayed minimal influence on customer recommendations, indicating consistent service standards.</a:t>
            </a:r>
          </a:p>
          <a:p>
            <a:r>
              <a:rPr lang="en-US" i="1" dirty="0" smtClean="0"/>
              <a:t>Patterns </a:t>
            </a:r>
            <a:r>
              <a:rPr lang="en-US" dirty="0" smtClean="0"/>
              <a:t>: A temporal-neutral sentiment highlights the airline’s resilience to seasonal variations’</a:t>
            </a:r>
          </a:p>
          <a:p>
            <a:r>
              <a:rPr lang="en-US" i="1" dirty="0" smtClean="0"/>
              <a:t>Areas for Improvement </a:t>
            </a:r>
            <a:r>
              <a:rPr lang="en-US" dirty="0" smtClean="0"/>
              <a:t>:  While temporal factors have limited impact, leveraging this consistency in marketing efforts can enhance the airline’s reputation.</a:t>
            </a:r>
          </a:p>
          <a:p>
            <a:r>
              <a:rPr lang="en-US" b="1" i="1" dirty="0" smtClean="0"/>
              <a:t>Holistic Consideration </a:t>
            </a:r>
            <a:r>
              <a:rPr lang="en-US" dirty="0" smtClean="0"/>
              <a:t>: </a:t>
            </a:r>
          </a:p>
          <a:p>
            <a:r>
              <a:rPr lang="en-US" i="1" dirty="0" smtClean="0"/>
              <a:t>Common Themes </a:t>
            </a:r>
            <a:r>
              <a:rPr lang="en-US" dirty="0" smtClean="0"/>
              <a:t>: Seat Comfort consistently stands out as an area for refinement, resonating across Cabin staff service, Inflight Entertainment, and date flown analyses.</a:t>
            </a:r>
          </a:p>
          <a:p>
            <a:r>
              <a:rPr lang="en-US" i="1" dirty="0" smtClean="0"/>
              <a:t>Strategic Direction </a:t>
            </a:r>
            <a:r>
              <a:rPr lang="en-US" dirty="0" smtClean="0"/>
              <a:t>: Prioritize seat comfort improvements and integrate strategies that align IE enhancement with broader service improvements.</a:t>
            </a:r>
          </a:p>
          <a:p>
            <a:endParaRPr lang="en-US" dirty="0"/>
          </a:p>
        </p:txBody>
      </p:sp>
    </p:spTree>
    <p:extLst>
      <p:ext uri="{BB962C8B-B14F-4D97-AF65-F5344CB8AC3E}">
        <p14:creationId xmlns:p14="http://schemas.microsoft.com/office/powerpoint/2010/main" val="346034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994" y="859456"/>
            <a:ext cx="10550769" cy="5248622"/>
          </a:xfrm>
        </p:spPr>
        <p:txBody>
          <a:bodyPr/>
          <a:lstStyle/>
          <a:p>
            <a:r>
              <a:rPr lang="en-US" dirty="0" smtClean="0"/>
              <a:t>CONCLUSION</a:t>
            </a:r>
          </a:p>
          <a:p>
            <a:r>
              <a:rPr lang="en-US" dirty="0" smtClean="0"/>
              <a:t>The meticulous analysis of customer feedback has illuminated valuable insights that serve as a compass for British Airways’ journey towards excellence. The recommendations across Cabin Staff Service(CS), Inflight Entertainment(IE) and Date flown showcases an opportunity fro strategic evolution.</a:t>
            </a:r>
          </a:p>
          <a:p>
            <a:r>
              <a:rPr lang="en-US" b="1" i="1" dirty="0" smtClean="0"/>
              <a:t>Key Takeaways </a:t>
            </a:r>
            <a:r>
              <a:rPr lang="en-US" dirty="0" smtClean="0"/>
              <a:t>:</a:t>
            </a:r>
          </a:p>
          <a:p>
            <a:r>
              <a:rPr lang="en-US" i="1" dirty="0" smtClean="0"/>
              <a:t>Consistent Concern </a:t>
            </a:r>
            <a:r>
              <a:rPr lang="en-US" dirty="0" smtClean="0"/>
              <a:t>: Seat Comfort emerges as a consistent area for improvement, emphasizing its centrality in the passenger experience.</a:t>
            </a:r>
          </a:p>
          <a:p>
            <a:r>
              <a:rPr lang="en-US" i="1" dirty="0" smtClean="0"/>
              <a:t>Interconnected Dynamics </a:t>
            </a:r>
            <a:r>
              <a:rPr lang="en-US" dirty="0" smtClean="0"/>
              <a:t>: </a:t>
            </a:r>
          </a:p>
          <a:p>
            <a:r>
              <a:rPr lang="en-US" dirty="0" smtClean="0"/>
              <a:t>Recognizing the interconnected dynamics between Cabin Staff Service and Inflight Entertainment, unveils opportunities for holistic enhancements.</a:t>
            </a:r>
            <a:endParaRPr lang="en-US" dirty="0"/>
          </a:p>
        </p:txBody>
      </p:sp>
    </p:spTree>
    <p:extLst>
      <p:ext uri="{BB962C8B-B14F-4D97-AF65-F5344CB8AC3E}">
        <p14:creationId xmlns:p14="http://schemas.microsoft.com/office/powerpoint/2010/main" val="167382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994" y="831321"/>
            <a:ext cx="10508565" cy="5248622"/>
          </a:xfrm>
        </p:spPr>
        <p:txBody>
          <a:bodyPr/>
          <a:lstStyle/>
          <a:p>
            <a:r>
              <a:rPr lang="en-US" i="1" dirty="0" smtClean="0"/>
              <a:t>Temporal Neutrality </a:t>
            </a:r>
            <a:r>
              <a:rPr lang="en-US" dirty="0" smtClean="0"/>
              <a:t>: The airline’s resilience across diverse travel periods, positions it as a reliable choice for passengers year-round.</a:t>
            </a:r>
          </a:p>
          <a:p>
            <a:r>
              <a:rPr lang="en-US" i="1" dirty="0" smtClean="0"/>
              <a:t>Path-Forward</a:t>
            </a:r>
            <a:r>
              <a:rPr lang="en-US" dirty="0" smtClean="0"/>
              <a:t> : Embracing the identified recommendations, British Airways is poised to elevate its services. By prioritizing seat comfort, aligning Inflight entertainment improvements strategically, adopting a holistic approach, engaging customers in real-time, leveraging marketing opportunities, and continuous monitoring, the airline charts a course toward sustained excellence .</a:t>
            </a:r>
          </a:p>
          <a:p>
            <a:r>
              <a:rPr lang="en-US" dirty="0" smtClean="0"/>
              <a:t>As we navigate this path, the commitment to delivering exceptional service remains unwavering. Through strategic evolution and customer-centric initiatives, British Airways is well Positioned to redefine the flying experience and reinforce its status as a premier choice for passengers worldwide.</a:t>
            </a:r>
            <a:endParaRPr lang="en-US" dirty="0"/>
          </a:p>
        </p:txBody>
      </p:sp>
    </p:spTree>
    <p:extLst>
      <p:ext uri="{BB962C8B-B14F-4D97-AF65-F5344CB8AC3E}">
        <p14:creationId xmlns:p14="http://schemas.microsoft.com/office/powerpoint/2010/main" val="131986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3" y="764275"/>
            <a:ext cx="10467832" cy="5328477"/>
          </a:xfrm>
        </p:spPr>
        <p:txBody>
          <a:bodyPr/>
          <a:lstStyle/>
          <a:p>
            <a:pPr lvl="1"/>
            <a:r>
              <a:rPr lang="en-US" sz="2400" dirty="0" smtClean="0"/>
              <a:t>INTRODUCTION</a:t>
            </a:r>
          </a:p>
          <a:p>
            <a:pPr lvl="1"/>
            <a:r>
              <a:rPr lang="en-US" dirty="0" smtClean="0"/>
              <a:t>In a world where </a:t>
            </a:r>
            <a:r>
              <a:rPr lang="en-US" sz="1700" dirty="0" smtClean="0"/>
              <a:t>customer</a:t>
            </a:r>
            <a:r>
              <a:rPr lang="en-US" dirty="0" smtClean="0"/>
              <a:t> satisfaction is paramount, understanding the factors that drive positive recommendations is crucial for the success of any airline.</a:t>
            </a:r>
          </a:p>
          <a:p>
            <a:pPr lvl="1"/>
            <a:r>
              <a:rPr lang="en-US" dirty="0" smtClean="0"/>
              <a:t>Today, we delve  into key insights derived from customer feedback, focusing on the correlations between aircraft, type of traveler, seat type, route, date flown and the various ratings on seat comfort, cabin staff service, food and beverages, inflight entertainment, ground service, </a:t>
            </a:r>
            <a:r>
              <a:rPr lang="en-US" dirty="0" err="1" smtClean="0"/>
              <a:t>wifi</a:t>
            </a:r>
            <a:r>
              <a:rPr lang="en-US" dirty="0" smtClean="0"/>
              <a:t> and connectivity, value for money and recommendation. With a spotlight on the impact of high-quality Inflight entertainment and cabin service against other variables on recommendations.</a:t>
            </a:r>
          </a:p>
          <a:p>
            <a:pPr lvl="1"/>
            <a:r>
              <a:rPr lang="en-US" dirty="0" smtClean="0"/>
              <a:t>As we explore these findings, we will unravel strategies to enhance British Airways’ services, elevate customer satisfaction, and attract more passengers for sustained business growth. </a:t>
            </a:r>
          </a:p>
          <a:p>
            <a:pPr lvl="1"/>
            <a:r>
              <a:rPr lang="en-US" dirty="0" smtClean="0"/>
              <a:t>Furthermore, we would explore the unexpected revelation that the date flown holds minimal influence on customer recommendations during peak flight months.</a:t>
            </a:r>
          </a:p>
          <a:p>
            <a:pPr lvl="1"/>
            <a:r>
              <a:rPr lang="en-US" dirty="0" smtClean="0"/>
              <a:t>Join us on this journey to unlock the secrets to a more successful and customer-centric British Airways. </a:t>
            </a:r>
            <a:endParaRPr lang="en-US" dirty="0"/>
          </a:p>
        </p:txBody>
      </p:sp>
    </p:spTree>
    <p:extLst>
      <p:ext uri="{BB962C8B-B14F-4D97-AF65-F5344CB8AC3E}">
        <p14:creationId xmlns:p14="http://schemas.microsoft.com/office/powerpoint/2010/main" val="14850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70" y="709684"/>
            <a:ext cx="10508775" cy="5615079"/>
          </a:xfrm>
        </p:spPr>
        <p:txBody>
          <a:bodyPr>
            <a:normAutofit/>
          </a:bodyPr>
          <a:lstStyle/>
          <a:p>
            <a:r>
              <a:rPr lang="en-US" b="1" dirty="0" smtClean="0"/>
              <a:t>METHODOLOGY OVERVIEW</a:t>
            </a:r>
          </a:p>
          <a:p>
            <a:r>
              <a:rPr lang="en-US" b="1" i="1" dirty="0" smtClean="0"/>
              <a:t>Analytical Approach </a:t>
            </a:r>
            <a:r>
              <a:rPr lang="en-US" dirty="0" smtClean="0"/>
              <a:t>:</a:t>
            </a:r>
          </a:p>
          <a:p>
            <a:r>
              <a:rPr lang="en-US" dirty="0" smtClean="0"/>
              <a:t>Comprehensive examination of customer feedback using tableau.</a:t>
            </a:r>
          </a:p>
          <a:p>
            <a:r>
              <a:rPr lang="en-US" dirty="0" smtClean="0"/>
              <a:t>Variables : Cabin staff services(CS), Seat comfort(SC),Inflight Entertainment(IE),Ground services(GS),Food and Beverages(FB),</a:t>
            </a:r>
            <a:r>
              <a:rPr lang="en-US" dirty="0" err="1" smtClean="0"/>
              <a:t>Wifi</a:t>
            </a:r>
            <a:r>
              <a:rPr lang="en-US" dirty="0" smtClean="0"/>
              <a:t> and Connectivity and Value for money(VFM) systematically analyzed.</a:t>
            </a:r>
          </a:p>
          <a:p>
            <a:r>
              <a:rPr lang="en-US" dirty="0" smtClean="0"/>
              <a:t>Identification of  relationships between variables for meaningful insights.</a:t>
            </a:r>
          </a:p>
          <a:p>
            <a:r>
              <a:rPr lang="en-US" b="1" i="1" dirty="0" smtClean="0"/>
              <a:t>Plotting Variables </a:t>
            </a:r>
            <a:r>
              <a:rPr lang="en-US" dirty="0" smtClean="0"/>
              <a:t>:</a:t>
            </a:r>
          </a:p>
          <a:p>
            <a:r>
              <a:rPr lang="en-US" dirty="0" smtClean="0"/>
              <a:t>Cabin staff service versus seat comfort, inflight entertainment, ground services, food and beverages and </a:t>
            </a:r>
            <a:r>
              <a:rPr lang="en-US" dirty="0" err="1" smtClean="0"/>
              <a:t>wifi</a:t>
            </a:r>
            <a:r>
              <a:rPr lang="en-US" dirty="0" smtClean="0"/>
              <a:t> and connectivity.</a:t>
            </a:r>
          </a:p>
          <a:p>
            <a:r>
              <a:rPr lang="en-US" dirty="0" smtClean="0"/>
              <a:t>Visual representation aids in identifying trends and anomalies</a:t>
            </a:r>
            <a:r>
              <a:rPr lang="en-US" dirty="0" smtClean="0"/>
              <a:t>.</a:t>
            </a:r>
            <a:endParaRPr lang="en-US" dirty="0" smtClean="0"/>
          </a:p>
        </p:txBody>
      </p:sp>
    </p:spTree>
    <p:extLst>
      <p:ext uri="{BB962C8B-B14F-4D97-AF65-F5344CB8AC3E}">
        <p14:creationId xmlns:p14="http://schemas.microsoft.com/office/powerpoint/2010/main" val="86885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062" y="465562"/>
            <a:ext cx="10480429" cy="5583546"/>
          </a:xfrm>
        </p:spPr>
        <p:txBody>
          <a:bodyPr/>
          <a:lstStyle/>
          <a:p>
            <a:r>
              <a:rPr lang="en-US" b="1" i="1" dirty="0"/>
              <a:t>Aircraft/Cabin staff services/Inflight Entertainment Filtering </a:t>
            </a:r>
            <a:r>
              <a:rPr lang="en-US" dirty="0"/>
              <a:t>:</a:t>
            </a:r>
          </a:p>
          <a:p>
            <a:r>
              <a:rPr lang="en-US" dirty="0"/>
              <a:t>Specificity ensured by filtering results by aircraft, cabin staff services and Inflight Entertainment.</a:t>
            </a:r>
          </a:p>
          <a:p>
            <a:r>
              <a:rPr lang="en-US" dirty="0"/>
              <a:t>CS Analysis: 9 Aircraft marked ‘no’ in CS vs SC, 6 Aircraft in CS vs IE, 8 in CS vs GS, 10 in CS vs FB, 1 in CS vs WF.</a:t>
            </a:r>
          </a:p>
          <a:p>
            <a:r>
              <a:rPr lang="en-US" dirty="0"/>
              <a:t>IE Analysis : 2 Aircraft marked ‘no’ in IE vs FB, 4 Aircraft in IE vs GS, 8 in IE vs SC, 2 in IE vs VFM, 2 in IE vs WF.</a:t>
            </a:r>
          </a:p>
          <a:p>
            <a:r>
              <a:rPr lang="en-US" dirty="0"/>
              <a:t>Number of Aircraft Involved:</a:t>
            </a:r>
          </a:p>
          <a:p>
            <a:r>
              <a:rPr lang="en-US" dirty="0"/>
              <a:t>Comprehensive analysis based on feedback from 200 aircrafts </a:t>
            </a:r>
          </a:p>
          <a:p>
            <a:r>
              <a:rPr lang="en-US" dirty="0"/>
              <a:t>This methodical approach lays the groundwork for unraveling insightful observations and providing targeted recommendations to enhance the overall customer experience with British Airways.</a:t>
            </a:r>
          </a:p>
          <a:p>
            <a:endParaRPr lang="en-US" dirty="0"/>
          </a:p>
          <a:p>
            <a:endParaRPr lang="en-US" dirty="0"/>
          </a:p>
        </p:txBody>
      </p:sp>
    </p:spTree>
    <p:extLst>
      <p:ext uri="{BB962C8B-B14F-4D97-AF65-F5344CB8AC3E}">
        <p14:creationId xmlns:p14="http://schemas.microsoft.com/office/powerpoint/2010/main" val="243463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991" y="900751"/>
            <a:ext cx="9967305" cy="5205647"/>
          </a:xfrm>
        </p:spPr>
        <p:txBody>
          <a:bodyPr/>
          <a:lstStyle/>
          <a:p>
            <a:r>
              <a:rPr lang="en-US" dirty="0" smtClean="0"/>
              <a:t>CABIN STAFF SERVICE ANALYSIS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990" y="3683727"/>
            <a:ext cx="3227472" cy="28346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769" y="3683727"/>
            <a:ext cx="4310744" cy="2213666"/>
          </a:xfrm>
          <a:prstGeom prst="rect">
            <a:avLst/>
          </a:prstGeom>
        </p:spPr>
      </p:pic>
    </p:spTree>
    <p:extLst>
      <p:ext uri="{BB962C8B-B14F-4D97-AF65-F5344CB8AC3E}">
        <p14:creationId xmlns:p14="http://schemas.microsoft.com/office/powerpoint/2010/main" val="374278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752" y="641445"/>
            <a:ext cx="10304059" cy="5410363"/>
          </a:xfrm>
        </p:spPr>
        <p:txBody>
          <a:bodyPr>
            <a:normAutofit fontScale="92500" lnSpcReduction="10000"/>
          </a:bodyPr>
          <a:lstStyle/>
          <a:p>
            <a:r>
              <a:rPr lang="en-US" dirty="0" smtClean="0"/>
              <a:t>CABIN STAFF SERVICE(CS) ANALYSIS:</a:t>
            </a:r>
          </a:p>
          <a:p>
            <a:r>
              <a:rPr lang="en-US" b="1" i="1" dirty="0" smtClean="0"/>
              <a:t>Key Insights</a:t>
            </a:r>
            <a:r>
              <a:rPr lang="en-US" dirty="0" smtClean="0"/>
              <a:t>:</a:t>
            </a:r>
          </a:p>
          <a:p>
            <a:r>
              <a:rPr lang="en-US" dirty="0" smtClean="0"/>
              <a:t>A collective evaluation of Cabin staff service(CS) against SC, IE, GS, FB, and WF provides a holistic view of passenger satisfaction.</a:t>
            </a:r>
          </a:p>
          <a:p>
            <a:r>
              <a:rPr lang="en-US" dirty="0" smtClean="0"/>
              <a:t>Customers indicated dissatisfaction with seat comfort in 9 aircrafts, signaling an opportunity to enhance this crucial  aspect of the cabin staff service.</a:t>
            </a:r>
          </a:p>
          <a:p>
            <a:r>
              <a:rPr lang="en-US" b="1" i="1" dirty="0" smtClean="0"/>
              <a:t>Conclusive Induction</a:t>
            </a:r>
            <a:r>
              <a:rPr lang="en-US" dirty="0" smtClean="0"/>
              <a:t>:</a:t>
            </a:r>
          </a:p>
          <a:p>
            <a:r>
              <a:rPr lang="en-US" dirty="0" smtClean="0"/>
              <a:t>Cabin staff service plays an important role in shaping the overall passenger experience.</a:t>
            </a:r>
          </a:p>
          <a:p>
            <a:r>
              <a:rPr lang="en-US" dirty="0" smtClean="0"/>
              <a:t>Addressing seat comfort concerns and aligning inflight entertainment, ground service, food and beverages, and </a:t>
            </a:r>
            <a:r>
              <a:rPr lang="en-US" dirty="0" err="1" smtClean="0"/>
              <a:t>wifi</a:t>
            </a:r>
            <a:r>
              <a:rPr lang="en-US" dirty="0" smtClean="0"/>
              <a:t> and connectivity with exceptional cabin staff service is paramount.</a:t>
            </a:r>
          </a:p>
          <a:p>
            <a:r>
              <a:rPr lang="en-US" b="1" i="1" dirty="0" smtClean="0"/>
              <a:t>Recommendations</a:t>
            </a:r>
            <a:r>
              <a:rPr lang="en-US" dirty="0" smtClean="0"/>
              <a:t>:</a:t>
            </a:r>
          </a:p>
          <a:p>
            <a:r>
              <a:rPr lang="en-US" dirty="0" smtClean="0"/>
              <a:t>Prioritize improvements in seat comfort to align with passenger expectations.</a:t>
            </a:r>
          </a:p>
          <a:p>
            <a:r>
              <a:rPr lang="en-US" dirty="0" smtClean="0"/>
              <a:t>Integrate customer feedback to refine inflight entertainment, ground service, food offerings, and </a:t>
            </a:r>
            <a:r>
              <a:rPr lang="en-US" dirty="0" err="1" smtClean="0"/>
              <a:t>wifi</a:t>
            </a:r>
            <a:r>
              <a:rPr lang="en-US" dirty="0" smtClean="0"/>
              <a:t> connectivity for a cohesive cabin staff service experience </a:t>
            </a:r>
            <a:endParaRPr lang="en-US" dirty="0"/>
          </a:p>
        </p:txBody>
      </p:sp>
    </p:spTree>
    <p:extLst>
      <p:ext uri="{BB962C8B-B14F-4D97-AF65-F5344CB8AC3E}">
        <p14:creationId xmlns:p14="http://schemas.microsoft.com/office/powerpoint/2010/main" val="88607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2" y="504968"/>
            <a:ext cx="10549720" cy="5956274"/>
          </a:xfrm>
        </p:spPr>
        <p:txBody>
          <a:bodyPr/>
          <a:lstStyle/>
          <a:p>
            <a:r>
              <a:rPr lang="en-US" dirty="0" smtClean="0"/>
              <a:t>INFLIGHT ENTERTAINMENT ANALYSIS :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528" y="3491373"/>
            <a:ext cx="3548418" cy="33666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913" y="3491373"/>
            <a:ext cx="3616657" cy="2963789"/>
          </a:xfrm>
          <a:prstGeom prst="rect">
            <a:avLst/>
          </a:prstGeom>
        </p:spPr>
      </p:pic>
    </p:spTree>
    <p:extLst>
      <p:ext uri="{BB962C8B-B14F-4D97-AF65-F5344CB8AC3E}">
        <p14:creationId xmlns:p14="http://schemas.microsoft.com/office/powerpoint/2010/main" val="168905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588" y="831322"/>
            <a:ext cx="10550769" cy="5248622"/>
          </a:xfrm>
        </p:spPr>
        <p:txBody>
          <a:bodyPr>
            <a:normAutofit fontScale="92500"/>
          </a:bodyPr>
          <a:lstStyle/>
          <a:p>
            <a:pPr lvl="1"/>
            <a:r>
              <a:rPr lang="en-US" b="1" dirty="0" smtClean="0"/>
              <a:t>INFLIGHT ENTERTAINMENT ANALYSIS</a:t>
            </a:r>
            <a:r>
              <a:rPr lang="en-US" dirty="0" smtClean="0"/>
              <a:t>:</a:t>
            </a:r>
          </a:p>
          <a:p>
            <a:pPr lvl="1"/>
            <a:r>
              <a:rPr lang="en-US" b="1" i="1" dirty="0" smtClean="0"/>
              <a:t>Key Findings</a:t>
            </a:r>
            <a:r>
              <a:rPr lang="en-US" dirty="0" smtClean="0"/>
              <a:t>:</a:t>
            </a:r>
          </a:p>
          <a:p>
            <a:pPr lvl="1"/>
            <a:r>
              <a:rPr lang="en-US" dirty="0" smtClean="0"/>
              <a:t>Across the analysis of IE against FB, GS, SC, VFM, and WF, critical insights emerged from a diverse set of aircraft experiences.</a:t>
            </a:r>
          </a:p>
          <a:p>
            <a:pPr lvl="1"/>
            <a:r>
              <a:rPr lang="en-US" dirty="0" smtClean="0"/>
              <a:t>Notably, 8 aircraft signaled areas for improvement in IE vs SC, indicating a noteworthy aspect of passenger satisfaction.</a:t>
            </a:r>
          </a:p>
          <a:p>
            <a:pPr lvl="1"/>
            <a:r>
              <a:rPr lang="en-US" b="1" i="1" dirty="0" smtClean="0"/>
              <a:t>Central Induction </a:t>
            </a:r>
            <a:r>
              <a:rPr lang="en-US" dirty="0" smtClean="0"/>
              <a:t>:</a:t>
            </a:r>
          </a:p>
          <a:p>
            <a:pPr lvl="1"/>
            <a:r>
              <a:rPr lang="en-US" dirty="0" smtClean="0"/>
              <a:t>Inflight entertainment plays a pivotal role in shaping the passenger experience . </a:t>
            </a:r>
          </a:p>
          <a:p>
            <a:pPr lvl="1"/>
            <a:r>
              <a:rPr lang="en-US" dirty="0" smtClean="0"/>
              <a:t>The correlation with seat comfort suggests an interconnected dynamic between entertainment offerings and overall comfort.</a:t>
            </a:r>
          </a:p>
          <a:p>
            <a:pPr lvl="1"/>
            <a:r>
              <a:rPr lang="en-US" b="1" i="1" dirty="0" smtClean="0"/>
              <a:t>Strategic Recommendations </a:t>
            </a:r>
            <a:r>
              <a:rPr lang="en-US" dirty="0" smtClean="0"/>
              <a:t>:</a:t>
            </a:r>
          </a:p>
          <a:p>
            <a:pPr lvl="1"/>
            <a:r>
              <a:rPr lang="en-US" dirty="0" smtClean="0"/>
              <a:t>Address seat comfort concerns in tandem with inflight entertainment enhancements.</a:t>
            </a:r>
          </a:p>
          <a:p>
            <a:pPr lvl="1"/>
            <a:r>
              <a:rPr lang="en-US" dirty="0" smtClean="0"/>
              <a:t>Leverage insights to refine ground service, food and beverages, value for money, and </a:t>
            </a:r>
            <a:r>
              <a:rPr lang="en-US" dirty="0" err="1" smtClean="0"/>
              <a:t>Wifi</a:t>
            </a:r>
            <a:r>
              <a:rPr lang="en-US" dirty="0" smtClean="0"/>
              <a:t> connectivity, ensuring a well-rounded entertainment experience.</a:t>
            </a:r>
          </a:p>
          <a:p>
            <a:pPr lvl="1"/>
            <a:r>
              <a:rPr lang="en-US" dirty="0" smtClean="0"/>
              <a:t>By strategically aligning inflight entertainment improvements with broader service enhancements, British Airways can create a compelling and cohesive experience that resonates positively with passengers.</a:t>
            </a:r>
          </a:p>
          <a:p>
            <a:pPr lvl="1"/>
            <a:endParaRPr lang="en-US" dirty="0"/>
          </a:p>
        </p:txBody>
      </p:sp>
    </p:spTree>
    <p:extLst>
      <p:ext uri="{BB962C8B-B14F-4D97-AF65-F5344CB8AC3E}">
        <p14:creationId xmlns:p14="http://schemas.microsoft.com/office/powerpoint/2010/main" val="405219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129" y="803186"/>
            <a:ext cx="10452296" cy="5248622"/>
          </a:xfrm>
        </p:spPr>
        <p:txBody>
          <a:bodyPr/>
          <a:lstStyle/>
          <a:p>
            <a:r>
              <a:rPr lang="en-US" b="1" dirty="0" smtClean="0"/>
              <a:t>DATE FLOWN IMPACT ON RECOMMENDATIONS :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814" y="3611408"/>
            <a:ext cx="3421901" cy="3246592"/>
          </a:xfrm>
          <a:prstGeom prst="rect">
            <a:avLst/>
          </a:prstGeom>
        </p:spPr>
      </p:pic>
    </p:spTree>
    <p:extLst>
      <p:ext uri="{BB962C8B-B14F-4D97-AF65-F5344CB8AC3E}">
        <p14:creationId xmlns:p14="http://schemas.microsoft.com/office/powerpoint/2010/main" val="38457017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5366</TotalTime>
  <Words>1315</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 Light</vt:lpstr>
      <vt:lpstr>Rockwell</vt:lpstr>
      <vt:lpstr>Wingdings</vt:lpstr>
      <vt:lpstr>Atlas</vt:lpstr>
      <vt:lpstr>Customer Reviews Analysis – British Airways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Elevating British Airways : Insights from Customer Reviews</dc:title>
  <dc:creator>Uche</dc:creator>
  <cp:lastModifiedBy>Uche</cp:lastModifiedBy>
  <cp:revision>48</cp:revision>
  <dcterms:created xsi:type="dcterms:W3CDTF">2023-11-29T21:43:59Z</dcterms:created>
  <dcterms:modified xsi:type="dcterms:W3CDTF">2023-12-03T15:38:10Z</dcterms:modified>
</cp:coreProperties>
</file>