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50" y="766928"/>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a:solidFill>
                  <a:srgbClr val="D4DF33"/>
                </a:solidFill>
              </a:rPr>
              <a:t>Executive summary best practice</a:t>
            </a:r>
            <a:endParaRPr/>
          </a:p>
        </p:txBody>
      </p:sp>
      <p:sp>
        <p:nvSpPr>
          <p:cNvPr id="512" name="Google Shape;512;p1"/>
          <p:cNvSpPr txBox="1"/>
          <p:nvPr/>
        </p:nvSpPr>
        <p:spPr>
          <a:xfrm>
            <a:off x="4910575" y="838199"/>
            <a:ext cx="6352500" cy="5181600"/>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Situation</a:t>
            </a:r>
            <a:endParaRPr dirty="0"/>
          </a:p>
          <a:p>
            <a:pPr marL="324000" lvl="1" indent="-216000">
              <a:spcBef>
                <a:spcPts val="300"/>
              </a:spcBef>
              <a:buClr>
                <a:srgbClr val="28BA73"/>
              </a:buClr>
              <a:buSzPts val="1600"/>
              <a:buFont typeface="Trebuchet MS"/>
              <a:buChar char="•"/>
            </a:pPr>
            <a:r>
              <a:rPr lang="en-US" sz="1600" dirty="0"/>
              <a:t>Churn is indeed high in the SME division • 9.7% across 14606 customers</a:t>
            </a: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Complication</a:t>
            </a:r>
            <a:endParaRPr dirty="0"/>
          </a:p>
          <a:p>
            <a:pPr marL="324000" lvl="1" indent="-216000">
              <a:spcBef>
                <a:spcPts val="300"/>
              </a:spcBef>
              <a:buClr>
                <a:srgbClr val="28BA73"/>
              </a:buClr>
              <a:buSzPts val="1600"/>
              <a:buFont typeface="Trebuchet MS"/>
              <a:buChar char="•"/>
            </a:pPr>
            <a:r>
              <a:rPr lang="en-US" sz="1600" dirty="0"/>
              <a:t>Predictive model is able to predict churn but the main driver is not customer price sensitivity • Yearly consumption, forecasted consumption and net margin are the 3 largest drivers .</a:t>
            </a: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r>
              <a:rPr lang="en-US" sz="1600" dirty="0">
                <a:solidFill>
                  <a:schemeClr val="dk1"/>
                </a:solidFill>
                <a:latin typeface="Trebuchet MS"/>
                <a:ea typeface="Trebuchet MS"/>
                <a:cs typeface="Trebuchet MS"/>
                <a:sym typeface="Trebuchet MS"/>
              </a:rPr>
              <a:t> </a:t>
            </a:r>
            <a:r>
              <a:rPr lang="en-US" sz="1600" dirty="0" smtClean="0">
                <a:solidFill>
                  <a:schemeClr val="dk1"/>
                </a:solidFill>
                <a:latin typeface="Trebuchet MS"/>
                <a:ea typeface="Trebuchet MS"/>
                <a:cs typeface="Trebuchet MS"/>
                <a:sym typeface="Trebuchet MS"/>
              </a:rPr>
              <a:t>A</a:t>
            </a:r>
            <a:r>
              <a:rPr lang="en-US" sz="1600" dirty="0" smtClean="0">
                <a:solidFill>
                  <a:schemeClr val="dk1"/>
                </a:solidFill>
                <a:latin typeface="Trebuchet MS"/>
                <a:ea typeface="Trebuchet MS"/>
                <a:cs typeface="Trebuchet MS"/>
                <a:sym typeface="Trebuchet MS"/>
              </a:rPr>
              <a:t>nswer</a:t>
            </a:r>
            <a:endParaRPr sz="1600" dirty="0">
              <a:solidFill>
                <a:schemeClr val="dk1"/>
              </a:solidFill>
              <a:latin typeface="Trebuchet MS"/>
              <a:ea typeface="Trebuchet MS"/>
              <a:cs typeface="Trebuchet MS"/>
              <a:sym typeface="Trebuchet MS"/>
            </a:endParaRPr>
          </a:p>
          <a:p>
            <a:pPr marL="323999" lvl="1" indent="-216000">
              <a:spcBef>
                <a:spcPts val="300"/>
              </a:spcBef>
              <a:buClr>
                <a:srgbClr val="28BA73"/>
              </a:buClr>
              <a:buSzPts val="1600"/>
              <a:buFont typeface="Trebuchet MS"/>
              <a:buChar char="•"/>
            </a:pPr>
            <a:r>
              <a:rPr lang="en-US" sz="1600" dirty="0"/>
              <a:t>Discount strategy of 20% is effective but only if targeted appropriately • Offer discount to only to high -value customers with high churn probability</a:t>
            </a:r>
            <a:endParaRPr sz="1600" dirty="0">
              <a:solidFill>
                <a:schemeClr val="dk1"/>
              </a:solidFill>
              <a:latin typeface="Trebuchet MS"/>
              <a:ea typeface="Trebuchet MS"/>
              <a:cs typeface="Trebuchet MS"/>
              <a:sym typeface="Trebuchet MS"/>
            </a:endParaRPr>
          </a:p>
        </p:txBody>
      </p:sp>
      <p:sp>
        <p:nvSpPr>
          <p:cNvPr id="513" name="Google Shape;513;p1"/>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r>
              <a:rPr lang="en-US" sz="1600">
                <a:solidFill>
                  <a:schemeClr val="lt1"/>
                </a:solidFill>
                <a:latin typeface="Trebuchet MS"/>
                <a:ea typeface="Trebuchet MS"/>
                <a:cs typeface="Trebuchet MS"/>
                <a:sym typeface="Trebuchet MS"/>
              </a:rPr>
              <a:t>A good executive summary provides all the key information in one slide</a:t>
            </a: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r>
              <a:rPr lang="en-US" sz="1600">
                <a:solidFill>
                  <a:schemeClr val="lt1"/>
                </a:solidFill>
                <a:latin typeface="Trebuchet MS"/>
                <a:ea typeface="Trebuchet MS"/>
                <a:cs typeface="Trebuchet MS"/>
                <a:sym typeface="Trebuchet MS"/>
              </a:rPr>
              <a:t>Consultants typically communicate in a “top down” or pyramid fashion, starting with the conclusion and then providing the supporting information</a:t>
            </a: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r>
              <a:rPr lang="en-US" sz="1600">
                <a:solidFill>
                  <a:schemeClr val="lt1"/>
                </a:solidFill>
                <a:latin typeface="Trebuchet MS"/>
                <a:ea typeface="Trebuchet MS"/>
                <a:cs typeface="Trebuchet MS"/>
                <a:sym typeface="Trebuchet MS"/>
              </a:rPr>
              <a:t>The goal is to communicate as much information in as few words as possible</a:t>
            </a: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132</Words>
  <Application>Microsoft Office PowerPoint</Application>
  <PresentationFormat>Widescreen</PresentationFormat>
  <Paragraphs>17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Trebuchet MS</vt:lpstr>
      <vt:lpstr>BCG Grid 16:9</vt:lpstr>
      <vt:lpstr>Executive summary best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 best practice</dc:title>
  <dc:creator>The Boston Consulting Group</dc:creator>
  <cp:lastModifiedBy>Uche</cp:lastModifiedBy>
  <cp:revision>4</cp:revision>
  <dcterms:created xsi:type="dcterms:W3CDTF">2016-11-04T11:46:04Z</dcterms:created>
  <dcterms:modified xsi:type="dcterms:W3CDTF">2024-02-13T11:55:13Z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