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6" d="100"/>
          <a:sy n="126" d="100"/>
        </p:scale>
        <p:origin x="-72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67245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10" name="Shape 1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L="0" marR="0" indent="0" algn="l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l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l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l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l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l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l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l" rtl="0">
              <a:spcBef>
                <a:spcPts val="0"/>
              </a:spcBef>
              <a:buClr>
                <a:schemeClr val="lt1"/>
              </a:buClr>
              <a:buFont typeface="Roboto"/>
              <a:buNone/>
              <a:defRPr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598087" y="2715911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70" name="Shape 70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599" cy="203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 sz="12000">
                <a:solidFill>
                  <a:schemeClr val="lt1"/>
                </a:solidFill>
              </a:defRPr>
            </a:lvl1pPr>
            <a:lvl2pPr algn="ctr" rtl="0">
              <a:spcBef>
                <a:spcPts val="0"/>
              </a:spcBef>
              <a:defRPr sz="12000"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defRPr sz="12000"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defRPr sz="12000"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defRPr sz="12000"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defRPr sz="12000"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defRPr sz="12000"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defRPr sz="12000">
                <a:solidFill>
                  <a:schemeClr val="lt1"/>
                </a:solidFill>
              </a:defRPr>
            </a:lvl8pPr>
            <a:lvl9pPr algn="ctr" rtl="0">
              <a:spcBef>
                <a:spcPts val="0"/>
              </a:spcBef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599" cy="128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algn="ctr"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algn="ctr"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algn="ctr"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algn="ctr"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algn="ctr"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algn="ctr"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algn="ctr"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algn="ctr"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8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898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4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cxnSp>
        <p:nvCxnSpPr>
          <p:cNvPr id="25" name="Shape 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198" cy="156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defRPr sz="4200"/>
            </a:lvl1pPr>
            <a:lvl2pPr algn="ctr" rtl="0">
              <a:spcBef>
                <a:spcPts val="0"/>
              </a:spcBef>
              <a:defRPr sz="4200"/>
            </a:lvl2pPr>
            <a:lvl3pPr algn="ctr" rtl="0">
              <a:spcBef>
                <a:spcPts val="0"/>
              </a:spcBef>
              <a:defRPr sz="4200"/>
            </a:lvl3pPr>
            <a:lvl4pPr algn="ctr" rtl="0">
              <a:spcBef>
                <a:spcPts val="0"/>
              </a:spcBef>
              <a:defRPr sz="4200"/>
            </a:lvl4pPr>
            <a:lvl5pPr algn="ctr" rtl="0">
              <a:spcBef>
                <a:spcPts val="0"/>
              </a:spcBef>
              <a:defRPr sz="4200"/>
            </a:lvl5pPr>
            <a:lvl6pPr algn="ctr" rtl="0">
              <a:spcBef>
                <a:spcPts val="0"/>
              </a:spcBef>
              <a:defRPr sz="4200"/>
            </a:lvl6pPr>
            <a:lvl7pPr algn="ctr" rtl="0">
              <a:spcBef>
                <a:spcPts val="0"/>
              </a:spcBef>
              <a:defRPr sz="4200"/>
            </a:lvl7pPr>
            <a:lvl8pPr algn="ctr" rtl="0">
              <a:spcBef>
                <a:spcPts val="0"/>
              </a:spcBef>
              <a:defRPr sz="4200"/>
            </a:lvl8pPr>
            <a:lvl9pPr algn="ctr" rtl="0">
              <a:spcBef>
                <a:spcPts val="0"/>
              </a:spcBef>
              <a:defRPr sz="4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198" cy="1269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  <a:defRPr sz="21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32" name="Shape 3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42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42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42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42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42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42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 sz="42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 sz="42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Shape 40"/>
          <p:cNvGrpSpPr/>
          <p:nvPr/>
        </p:nvGrpSpPr>
        <p:grpSpPr>
          <a:xfrm>
            <a:off x="6098378" y="3"/>
            <a:ext cx="3045625" cy="2030571"/>
            <a:chOff x="6098378" y="3"/>
            <a:chExt cx="3045625" cy="2030571"/>
          </a:xfrm>
        </p:grpSpPr>
        <p:sp>
          <p:nvSpPr>
            <p:cNvPr id="41" name="Shape 4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flipH="1">
              <a:off x="7113463" y="3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10800000" flipH="1">
              <a:off x="7113588" y="105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10800000">
              <a:off x="6098378" y="9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10800000">
              <a:off x="8128789" y="101537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"/>
              <a:buNone/>
              <a:defRPr/>
            </a:lvl1pPr>
            <a:lvl2pPr rtl="0">
              <a:spcBef>
                <a:spcPts val="0"/>
              </a:spcBef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rtl="0">
              <a:spcBef>
                <a:spcPts val="0"/>
              </a:spcBef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rtl="0">
              <a:spcBef>
                <a:spcPts val="0"/>
              </a:spcBef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rtl="0">
              <a:spcBef>
                <a:spcPts val="0"/>
              </a:spcBef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rtl="0">
              <a:spcBef>
                <a:spcPts val="0"/>
              </a:spcBef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rtl="0">
              <a:spcBef>
                <a:spcPts val="0"/>
              </a:spcBef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rtl="0">
              <a:spcBef>
                <a:spcPts val="0"/>
              </a:spcBef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rtl="0">
              <a:spcBef>
                <a:spcPts val="0"/>
              </a:spcBef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3903669"/>
            <a:ext cx="9144000" cy="1239923"/>
            <a:chOff x="0" y="3903669"/>
            <a:chExt cx="9144000" cy="1239923"/>
          </a:xfrm>
        </p:grpSpPr>
        <p:sp>
          <p:nvSpPr>
            <p:cNvPr id="53" name="Shape 53"/>
            <p:cNvSpPr/>
            <p:nvPr/>
          </p:nvSpPr>
          <p:spPr>
            <a:xfrm>
              <a:off x="8154895" y="3903669"/>
              <a:ext cx="989098" cy="987898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 flipH="1">
              <a:off x="6181161" y="3903669"/>
              <a:ext cx="989098" cy="987898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7170274" y="3903669"/>
              <a:ext cx="989098" cy="98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54757" y="3903681"/>
              <a:ext cx="989098" cy="987898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0" y="4891594"/>
              <a:ext cx="9144000" cy="25199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400"/>
            </a:lvl4pPr>
            <a:lvl5pPr rtl="0">
              <a:spcBef>
                <a:spcPts val="0"/>
              </a:spcBef>
              <a:defRPr sz="2400"/>
            </a:lvl5pPr>
            <a:lvl6pPr rtl="0">
              <a:spcBef>
                <a:spcPts val="0"/>
              </a:spcBef>
              <a:defRPr sz="2400"/>
            </a:lvl6pPr>
            <a:lvl7pPr rtl="0">
              <a:spcBef>
                <a:spcPts val="0"/>
              </a:spcBef>
              <a:defRPr sz="2400"/>
            </a:lvl7pPr>
            <a:lvl8pPr rtl="0">
              <a:spcBef>
                <a:spcPts val="0"/>
              </a:spcBef>
              <a:defRPr sz="2400"/>
            </a:lvl8pPr>
            <a:lvl9pPr rtl="0">
              <a:spcBef>
                <a:spcPts val="0"/>
              </a:spcBef>
              <a:defRPr sz="24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7999" cy="3103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200"/>
            </a:lvl1pPr>
            <a:lvl2pPr rtl="0">
              <a:spcBef>
                <a:spcPts val="0"/>
              </a:spcBef>
              <a:defRPr sz="1200"/>
            </a:lvl2pPr>
            <a:lvl3pPr rtl="0">
              <a:spcBef>
                <a:spcPts val="0"/>
              </a:spcBef>
              <a:defRPr sz="1200"/>
            </a:lvl3pPr>
            <a:lvl4pPr rtl="0">
              <a:spcBef>
                <a:spcPts val="0"/>
              </a:spcBef>
              <a:defRPr sz="1200"/>
            </a:lvl4pPr>
            <a:lvl5pPr rtl="0">
              <a:spcBef>
                <a:spcPts val="0"/>
              </a:spcBef>
              <a:defRPr sz="1200"/>
            </a:lvl5pPr>
            <a:lvl6pPr rtl="0">
              <a:spcBef>
                <a:spcPts val="0"/>
              </a:spcBef>
              <a:defRPr sz="1200"/>
            </a:lvl6pPr>
            <a:lvl7pPr rtl="0">
              <a:spcBef>
                <a:spcPts val="0"/>
              </a:spcBef>
              <a:defRPr sz="1200"/>
            </a:lvl7pPr>
            <a:lvl8pPr rtl="0">
              <a:spcBef>
                <a:spcPts val="0"/>
              </a:spcBef>
              <a:defRPr sz="1200"/>
            </a:lvl8pPr>
            <a:lvl9pPr rtl="0">
              <a:spcBef>
                <a:spcPts val="0"/>
              </a:spcBef>
              <a:defRPr sz="12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" sz="1400" b="0" i="0" u="none" strike="noStrike" cap="none" baseline="0">
              <a:solidFill>
                <a:schemeClr val="dk2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  <a:defRPr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L="0" marR="0" indent="0" algn="l" rtl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indent="0" algn="l" rtl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indent="0" algn="l" rtl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indent="0" algn="l" rtl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indent="0" algn="l" rtl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indent="0" algn="l" rtl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indent="0" algn="l" rtl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indent="0" algn="l" rtl="0">
              <a:spcBef>
                <a:spcPts val="0"/>
              </a:spcBef>
              <a:buClr>
                <a:schemeClr val="dk1"/>
              </a:buClr>
              <a:buFont typeface="Roboto"/>
              <a:buNone/>
              <a:defRPr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5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8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1pPr>
            <a:lvl2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2pPr>
            <a:lvl3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3pPr>
            <a:lvl4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4pPr>
            <a:lvl5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5pPr>
            <a:lvl6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6pPr>
            <a:lvl7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7pPr>
            <a:lvl8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8pPr>
            <a:lvl9pPr marL="0" marR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buNone/>
              <a:defRPr sz="1400" b="0" i="0" u="none" strike="noStrike" cap="none" baseline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60431" y="465118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fld id="{00000000-1234-1234-1234-123412341234}" type="slidenum">
              <a:rPr lang="en" sz="10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‹#›</a:t>
            </a:fld>
            <a:endParaRPr lang="en" sz="1000" b="0" i="0" u="none" strike="noStrike" cap="none" baseline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42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Gene Report: Lamin A/C (LMNA)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598087" y="2715911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" sz="2100" b="0" i="0" u="none" strike="noStrike" cap="none" baseline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By Scott Kramer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LMNA Research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7375" y="1790175"/>
            <a:ext cx="5344799" cy="312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70587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Lots of ongoing research on Progeria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LMNA Research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7058700" cy="18751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Developing mouse model of Progeria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Blastp search shows mice have highly similar protein</a:t>
            </a:r>
          </a:p>
          <a:p>
            <a:pPr marL="9144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E value of 0.0</a:t>
            </a:r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Identity percentage of 97%</a:t>
            </a: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975" y="3305775"/>
            <a:ext cx="8680199" cy="8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LMNA Research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76200" y="1222033"/>
            <a:ext cx="52509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May 2014 - Discovered first drug (</a:t>
            </a: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Lonafarnib)</a:t>
            </a: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 to increase lifespan in children with </a:t>
            </a:r>
            <a:r>
              <a:rPr lang="en" sz="1600" b="0" i="0" u="none" strike="noStrike" cap="none" baseline="0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Progeria</a:t>
            </a:r>
            <a:r>
              <a:rPr lang="en" sz="1600" b="0" i="0" u="none" strike="noStrike" cap="none" baseline="30000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2</a:t>
            </a:r>
            <a:endParaRPr lang="en" sz="1600" b="0" i="0" u="none" strike="noStrike" cap="none" baseline="30000" dirty="0">
              <a:solidFill>
                <a:srgbClr val="212121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  <a:p>
            <a:pPr marL="97155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Mean survival extension for trial participants was 1.6 years</a:t>
            </a:r>
          </a:p>
          <a:p>
            <a:pPr marL="97155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farnesyltransferase inhibitor (</a:t>
            </a:r>
            <a:r>
              <a:rPr lang="en" sz="1600" b="0" i="0" u="none" strike="noStrike" cap="none" baseline="0" dirty="0" smtClean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FTI)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55555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Toxic effect of Progerin is caused by farnesyl group that attaches to it and harms cells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ct val="155555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 smtClean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FTIs </a:t>
            </a: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block the attachment of the farnesyl group onto </a:t>
            </a:r>
            <a:r>
              <a:rPr lang="en" sz="1600" b="0" i="0" u="none" strike="noStrike" cap="none" baseline="0" dirty="0" smtClean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progerin</a:t>
            </a:r>
            <a:endParaRPr lang="en" sz="1600" b="0" i="0" u="none" strike="noStrike" cap="none" baseline="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9471" y="1222033"/>
            <a:ext cx="3132529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en-US" dirty="0"/>
              <a:t>References</a:t>
            </a:r>
            <a:endParaRPr lang="en" sz="3000" b="0" i="0" u="none" strike="noStrike" cap="none" baseline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35500" y="1229975"/>
            <a:ext cx="86036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http://www.impactaging.com/papers/v1/n1/full/100012.html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http://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www.ncbi.nlm.nih.gov/pubmed/24795390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765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LMNA Research  - Next Steps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35500" y="1229975"/>
            <a:ext cx="86036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55555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Determine method to produce normal Lamin 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55555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Remove Progerin that has already attached to farnysel </a:t>
            </a:r>
            <a:r>
              <a:rPr lang="en" sz="1600" b="0" i="0" u="none" strike="noStrike" cap="none" baseline="0" dirty="0" smtClean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group</a:t>
            </a:r>
            <a:endParaRPr lang="en" sz="1600" b="0" i="0" u="none" strike="noStrike" cap="none" baseline="0" dirty="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235500" y="1229975"/>
            <a:ext cx="86036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THE END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(for computer scientists)</a:t>
            </a:r>
          </a:p>
        </p:txBody>
      </p:sp>
    </p:spTree>
    <p:extLst>
      <p:ext uri="{BB962C8B-B14F-4D97-AF65-F5344CB8AC3E}">
        <p14:creationId xmlns:p14="http://schemas.microsoft.com/office/powerpoint/2010/main" val="9808696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LMNA</a:t>
            </a:r>
            <a:endParaRPr lang="en" sz="3000" b="0" i="0" u="none" strike="noStrike" cap="none" baseline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41841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Creates Lamin A and Lamin C proteins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Proteins provide stability to cells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Part of nuclear envelope, which regulates movement to and from the cell nucleus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895350"/>
            <a:ext cx="4291500" cy="32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LMNA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229974"/>
            <a:ext cx="8527500" cy="3856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</a:rPr>
              <a:t>Part of Class V Intermerdiate Filaments protein </a:t>
            </a:r>
            <a:r>
              <a:rPr lang="en" sz="1600" dirty="0" smtClean="0">
                <a:solidFill>
                  <a:schemeClr val="bg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</a:rPr>
              <a:t>family (“Lamins”)</a:t>
            </a:r>
            <a:endParaRPr lang="en" sz="1600" dirty="0">
              <a:solidFill>
                <a:schemeClr val="bg2">
                  <a:lumMod val="50000"/>
                </a:schemeClr>
              </a:solidFill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Arial"/>
            </a:endParaRPr>
          </a:p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bg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</a:rPr>
              <a:t>Provide </a:t>
            </a:r>
            <a:r>
              <a:rPr lang="en" sz="1600" dirty="0">
                <a:solidFill>
                  <a:schemeClr val="bg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</a:rPr>
              <a:t>structure to the nuclear </a:t>
            </a:r>
            <a:r>
              <a:rPr lang="en" sz="1600" dirty="0" smtClean="0">
                <a:solidFill>
                  <a:schemeClr val="bg2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</a:rPr>
              <a:t>envelope</a:t>
            </a:r>
          </a:p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0" i="0" u="none" strike="noStrike" cap="none" baseline="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  <a:rtl val="0"/>
              </a:rPr>
              <a:t>Found </a:t>
            </a:r>
            <a:r>
              <a:rPr lang="en" sz="1800" b="0" i="0" u="none" strike="noStrike" cap="none" baseline="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  <a:rtl val="0"/>
              </a:rPr>
              <a:t>in </a:t>
            </a:r>
            <a:r>
              <a:rPr lang="en" sz="1800" b="0" i="0" u="none" strike="noStrike" cap="none" baseline="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  <a:rtl val="0"/>
              </a:rPr>
              <a:t>humans</a:t>
            </a:r>
          </a:p>
          <a:p>
            <a:pPr marL="457200" lvl="0" indent="-292100" rtl="0"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</a:rPr>
              <a:t>Most </a:t>
            </a:r>
            <a:r>
              <a:rPr lang="en" sz="16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</a:rPr>
              <a:t>anmals have some form of Lamin</a:t>
            </a:r>
          </a:p>
          <a:p>
            <a:pPr marL="457200" marR="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  <a:rtl val="0"/>
              </a:rPr>
              <a:t>Conseved in chimpanzee, Rhesus monkey, dog, cow, mouse, rat, zebrafish, mosquito, and frog.</a:t>
            </a:r>
          </a:p>
          <a:p>
            <a:pPr marL="457200" marR="0" lvl="0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  <a:rtl val="0"/>
              </a:rPr>
              <a:t>146 organisms have orthologs with </a:t>
            </a:r>
            <a:r>
              <a:rPr lang="en" sz="1600" b="0" i="0" u="none" strike="noStrike" cap="none" baseline="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Arial"/>
                <a:rtl val="0"/>
              </a:rPr>
              <a:t>human LMNA</a:t>
            </a:r>
            <a:endParaRPr lang="en" sz="1600" b="0" i="0" u="none" strike="noStrike" cap="none" baseline="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Arial"/>
              <a:rtl val="0"/>
            </a:endParaRPr>
          </a:p>
          <a:p>
            <a:pPr marR="0" lvl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Lamin A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3845824" cy="37658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1600" i="0" u="none" strike="noStrike" cap="none" baseline="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"/>
                <a:rtl val="0"/>
              </a:rPr>
              <a:t>Involves</a:t>
            </a:r>
            <a:r>
              <a:rPr lang="en" sz="1600" i="0" u="none" strike="noStrike" cap="none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"/>
                <a:rtl val="0"/>
              </a:rPr>
              <a:t> </a:t>
            </a:r>
            <a:r>
              <a:rPr lang="en" sz="1600" i="0" u="none" strike="noStrike" cap="none" baseline="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"/>
                <a:rtl val="0"/>
              </a:rPr>
              <a:t>series of steps before it can be inserted </a:t>
            </a:r>
            <a:r>
              <a:rPr lang="en" sz="1600" b="0" i="0" u="none" strike="noStrike" cap="none" baseline="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"/>
                <a:rtl val="0"/>
              </a:rPr>
              <a:t>into Lamina</a:t>
            </a:r>
            <a:r>
              <a:rPr lang="en" sz="1600" b="0" i="0" u="none" strike="noStrike" cap="none" baseline="300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  <a:sym typeface="Roboto"/>
                <a:rtl val="0"/>
              </a:rPr>
              <a:t>1</a:t>
            </a:r>
          </a:p>
          <a:p>
            <a:pPr marL="571500" lvl="2" indent="-342900"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" sz="16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Farnsyl </a:t>
            </a:r>
            <a:r>
              <a:rPr lang="en" sz="16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group attaches to protein</a:t>
            </a:r>
          </a:p>
          <a:p>
            <a:pPr marL="571500" lvl="2" indent="-342900"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" sz="16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Protelysis enzyme breaks off amino acids</a:t>
            </a:r>
          </a:p>
          <a:p>
            <a:pPr marL="571500" lvl="2" indent="-342900"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" sz="16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Carboxymethytransferase enzyme catalyzes the addition of a methyl group</a:t>
            </a:r>
          </a:p>
          <a:p>
            <a:pPr marL="571500" lvl="2" indent="-342900"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" sz="16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Another protelysis enzyme breaks off the mature lamin </a:t>
            </a:r>
            <a:r>
              <a:rPr lang="en" sz="1600" dirty="0" smtClean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A</a:t>
            </a:r>
            <a:endParaRPr lang="en" sz="1600" b="0" i="0" u="none" strike="noStrike" cap="none" dirty="0" smtClean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Roboto"/>
              <a:rtl val="0"/>
            </a:endParaRPr>
          </a:p>
          <a:p>
            <a:pPr marL="51435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endParaRPr lang="en" sz="1600" b="0" i="0" u="none" strike="noStrike" cap="none" baseline="30000" dirty="0" smtClean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Roboto" panose="020B0604020202020204" charset="0"/>
              <a:ea typeface="Roboto" panose="020B0604020202020204" charset="0"/>
              <a:cs typeface="Roboto" panose="020B0604020202020204" charset="0"/>
              <a:sym typeface="Roboto"/>
              <a:rtl val="0"/>
            </a:endParaRPr>
          </a:p>
          <a:p>
            <a:pPr marL="228600" marR="0" lvl="2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</a:pPr>
            <a:endParaRPr sz="1600" b="0" i="0" u="none" strike="noStrike" cap="none" baseline="30000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85750"/>
            <a:ext cx="4252477" cy="471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Lamin C 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803099" cy="332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Considered an isoform of Lamin A</a:t>
            </a:r>
          </a:p>
          <a:p>
            <a:pPr marL="51435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Isoforms are extremely similar proteins, often produced from same gene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Unlike Lamin A, it can be inserted directly into the lamina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66"/>
              </a:buClr>
              <a:buFont typeface="Arial"/>
              <a:buNone/>
            </a:pPr>
            <a:endParaRPr sz="1600" b="0" i="0" u="none" strike="noStrike" cap="none" baseline="0" dirty="0">
              <a:solidFill>
                <a:srgbClr val="0000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742950"/>
            <a:ext cx="4476749" cy="1999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7146" y="2952750"/>
            <a:ext cx="4689257" cy="194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68050" y="375075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dirty="0"/>
              <a:t>LMNA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04800" y="1123950"/>
            <a:ext cx="8246099" cy="3323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1600" dirty="0" smtClean="0">
                <a:solidFill>
                  <a:schemeClr val="bg2">
                    <a:lumMod val="50000"/>
                  </a:schemeClr>
                </a:solidFill>
              </a:rPr>
              <a:t>Globular </a:t>
            </a:r>
            <a:r>
              <a:rPr lang="en" sz="1600" dirty="0">
                <a:solidFill>
                  <a:schemeClr val="bg2">
                    <a:lumMod val="50000"/>
                  </a:schemeClr>
                </a:solidFill>
              </a:rPr>
              <a:t>Tail Domain</a:t>
            </a:r>
          </a:p>
          <a:p>
            <a:pPr marL="914400" lvl="1" indent="-330200" rtl="0"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2">
                    <a:lumMod val="50000"/>
                  </a:schemeClr>
                </a:solidFill>
              </a:rPr>
              <a:t>Involved in binding Lamin A to  the nuclear envelope</a:t>
            </a:r>
          </a:p>
          <a:p>
            <a:pPr marL="457200" lvl="0" indent="-330200" rtl="0"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2">
                    <a:lumMod val="50000"/>
                  </a:schemeClr>
                </a:solidFill>
              </a:rPr>
              <a:t>Intermediate coiled region</a:t>
            </a:r>
          </a:p>
          <a:p>
            <a:pPr marL="914400" lvl="1" indent="-330200" rtl="0"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bg2">
                    <a:lumMod val="50000"/>
                  </a:schemeClr>
                </a:solidFill>
              </a:rPr>
              <a:t>C-terminal domain (carboxyl group at end of amino acid chain)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66"/>
              </a:buClr>
              <a:buFont typeface="Arial"/>
              <a:buNone/>
            </a:pPr>
            <a:endParaRPr b="0" i="0" u="none" strike="noStrike" cap="none" baseline="0" dirty="0">
              <a:solidFill>
                <a:srgbClr val="000066"/>
              </a:solidFill>
              <a:highlight>
                <a:srgbClr val="FFFFFF"/>
              </a:highlight>
              <a:sym typeface="Roboto"/>
            </a:endParaRP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166000"/>
            <a:ext cx="5334000" cy="17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Mutations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7841699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Mutations often damage nuclear envelope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Can cause multiple diseases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examples: Charcot-Marie Tooth disiease, Emery-Dreifuss muscular sytrophy, Hutchinson-Gilform Progeria syndrome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Progeria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898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Causes humans to age rapidly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Most don’t live past teenage years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Occurs in 1 in 8 million people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No known cure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b="0" i="0" u="none" strike="noStrike" cap="none" baseline="0" dirty="0">
                <a:solidFill>
                  <a:schemeClr val="bg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Might clue us in how aging works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800" y="1200150"/>
            <a:ext cx="4215975" cy="327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599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" sz="3000" b="0" i="0" u="none" strike="noStrike" cap="none" baseline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Progeria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45651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Occurs when cytosine is replaced with thymine at position 1824 in </a:t>
            </a:r>
            <a:r>
              <a:rPr lang="en" sz="1600" b="0" i="0" u="none" strike="noStrike" cap="none" baseline="0" dirty="0" smtClean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gene</a:t>
            </a: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endParaRPr lang="en" sz="1600" dirty="0">
              <a:solidFill>
                <a:srgbClr val="212121"/>
              </a:solidFill>
              <a:highlight>
                <a:srgbClr val="FFFFFF"/>
              </a:highlight>
            </a:endParaRPr>
          </a:p>
          <a:p>
            <a:pPr marL="5143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sz="1600" b="0" i="0" u="none" strike="noStrike" cap="none" baseline="0" dirty="0" smtClean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Causes </a:t>
            </a: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an altered version of Lamin A called Progerin , which is missing 50 amino acids near one end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Progerin damages the structure of the nucleus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Tx/>
              <a:buSzPct val="100000"/>
              <a:buFont typeface="Arial"/>
              <a:buChar char="•"/>
            </a:pPr>
            <a:r>
              <a:rPr lang="en" sz="1600" b="0" i="0" u="none" strike="noStrike" cap="none" baseline="0" dirty="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rtl val="0"/>
              </a:rPr>
              <a:t>Normal humans have small amounts</a:t>
            </a: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1276350"/>
            <a:ext cx="4114800" cy="1709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6953" y="3028950"/>
            <a:ext cx="4114800" cy="180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417</Words>
  <Application>Microsoft Office PowerPoint</Application>
  <PresentationFormat>On-screen Show (16:9)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Roboto</vt:lpstr>
      <vt:lpstr>geometric</vt:lpstr>
      <vt:lpstr>Gene Report: Lamin A/C (LMNA)</vt:lpstr>
      <vt:lpstr>LMNA</vt:lpstr>
      <vt:lpstr>LMNA</vt:lpstr>
      <vt:lpstr>Lamin A</vt:lpstr>
      <vt:lpstr>Lamin C </vt:lpstr>
      <vt:lpstr>LMNA</vt:lpstr>
      <vt:lpstr>Mutations</vt:lpstr>
      <vt:lpstr>Progeria</vt:lpstr>
      <vt:lpstr>Progeria</vt:lpstr>
      <vt:lpstr>LMNA Research</vt:lpstr>
      <vt:lpstr>LMNA Research</vt:lpstr>
      <vt:lpstr>LMNA Research</vt:lpstr>
      <vt:lpstr>References</vt:lpstr>
      <vt:lpstr>LMNA Research  - Next Steps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Report: Lamin A/C (LMNA)</dc:title>
  <cp:lastModifiedBy>Scott Kramer</cp:lastModifiedBy>
  <cp:revision>15</cp:revision>
  <dcterms:modified xsi:type="dcterms:W3CDTF">2015-11-15T05:35:31Z</dcterms:modified>
</cp:coreProperties>
</file>