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iASbkf/uqvL0MF+hmIovIgufut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E13359-CEE6-44E0-9C3E-4B319E63BF27}">
  <a:tblStyle styleId="{09E13359-CEE6-44E0-9C3E-4B319E63BF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solidFill>
                  <a:schemeClr val="dk1"/>
                </a:solidFill>
                <a:highlight>
                  <a:srgbClr val="FFFFFF"/>
                </a:highlight>
                <a:latin typeface="Calibri"/>
                <a:ea typeface="Calibri"/>
                <a:cs typeface="Calibri"/>
                <a:sym typeface="Calibri"/>
              </a:rPr>
              <a:t>Students will solve a medical mystery by asking questions and being rewarded with clues for those questions that qualify as “good scientific questions”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200"/>
              <a:buFont typeface="Calibri"/>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200"/>
              <a:buFont typeface="Calibri"/>
              <a:buNone/>
            </a:pPr>
            <a:r>
              <a:rPr lang="en">
                <a:solidFill>
                  <a:schemeClr val="dk1"/>
                </a:solidFill>
                <a:highlight>
                  <a:srgbClr val="FFFFFF"/>
                </a:highlight>
                <a:latin typeface="Calibri"/>
                <a:ea typeface="Calibri"/>
                <a:cs typeface="Calibri"/>
                <a:sym typeface="Calibri"/>
              </a:rPr>
              <a:t>Have students ask follow-up questions, which they will write down on post-it notes. Students will bring these questions to the instructor. If they progress the case, the students will be given an envelope with the next set of clues. If they do not progress the case, students are told to try again. Instructors should keep all post-it notes questions for use as a follow-up activity.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solidFill>
                  <a:schemeClr val="dk1"/>
                </a:solidFill>
                <a:highlight>
                  <a:srgbClr val="FFFFFF"/>
                </a:highlight>
                <a:latin typeface="Calibri"/>
                <a:ea typeface="Calibri"/>
                <a:cs typeface="Calibri"/>
                <a:sym typeface="Calibri"/>
              </a:rPr>
              <a:t>Instruct students to write their questions in a post-it note and bring it to you. If it qualify as a “good scientific question” give them an envelope with the next set of medical clues in it. If not, have them try again. Keep all post-it notes for a discussion at the end.</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200"/>
              <a:buFont typeface="Calibri"/>
              <a:buNone/>
            </a:pPr>
            <a:r>
              <a:rPr lang="en">
                <a:solidFill>
                  <a:schemeClr val="dk1"/>
                </a:solidFill>
                <a:highlight>
                  <a:srgbClr val="FFFFFF"/>
                </a:highlight>
                <a:latin typeface="Calibri"/>
                <a:ea typeface="Calibri"/>
                <a:cs typeface="Calibri"/>
                <a:sym typeface="Calibri"/>
              </a:rPr>
              <a:t>If students get stuck, go over the following with them:</a:t>
            </a:r>
            <a:endParaRPr>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Clr>
                <a:schemeClr val="dk1"/>
              </a:buClr>
              <a:buSzPts val="1200"/>
              <a:buFont typeface="Calibri"/>
              <a:buNone/>
            </a:pPr>
            <a:r>
              <a:t/>
            </a:r>
            <a:endParaRPr>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Clr>
                <a:schemeClr val="dk1"/>
              </a:buClr>
              <a:buSzPts val="1200"/>
              <a:buFont typeface="Calibri"/>
              <a:buNone/>
            </a:pPr>
            <a:r>
              <a:rPr lang="en">
                <a:solidFill>
                  <a:schemeClr val="dk1"/>
                </a:solidFill>
                <a:highlight>
                  <a:srgbClr val="FFFFFF"/>
                </a:highlight>
                <a:latin typeface="Calibri"/>
                <a:ea typeface="Calibri"/>
                <a:cs typeface="Calibri"/>
                <a:sym typeface="Calibri"/>
              </a:rPr>
              <a:t>A good question has the following characteristics: </a:t>
            </a:r>
            <a:endParaRPr>
              <a:solidFill>
                <a:schemeClr val="dk1"/>
              </a:solidFill>
              <a:highlight>
                <a:srgbClr val="FFFFFF"/>
              </a:highlight>
              <a:latin typeface="Calibri"/>
              <a:ea typeface="Calibri"/>
              <a:cs typeface="Calibri"/>
              <a:sym typeface="Calibri"/>
            </a:endParaRPr>
          </a:p>
          <a:p>
            <a:pPr indent="-298450" lvl="0" marL="11430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Distinguishes between outcomes of interest </a:t>
            </a:r>
            <a:endParaRPr>
              <a:solidFill>
                <a:schemeClr val="dk1"/>
              </a:solidFill>
              <a:highlight>
                <a:srgbClr val="FFFFFF"/>
              </a:highlight>
              <a:latin typeface="Calibri"/>
              <a:ea typeface="Calibri"/>
              <a:cs typeface="Calibri"/>
              <a:sym typeface="Calibri"/>
            </a:endParaRPr>
          </a:p>
          <a:p>
            <a:pPr indent="-298450" lvl="0" marL="11430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Generates possible explanations with expectations </a:t>
            </a:r>
            <a:endParaRPr>
              <a:solidFill>
                <a:schemeClr val="dk1"/>
              </a:solidFill>
              <a:highlight>
                <a:srgbClr val="FFFFFF"/>
              </a:highlight>
              <a:latin typeface="Calibri"/>
              <a:ea typeface="Calibri"/>
              <a:cs typeface="Calibri"/>
              <a:sym typeface="Calibri"/>
            </a:endParaRPr>
          </a:p>
          <a:p>
            <a:pPr indent="-298450" lvl="0" marL="11430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Expectations can then be tested against data </a:t>
            </a:r>
            <a:endParaRPr>
              <a:solidFill>
                <a:schemeClr val="dk1"/>
              </a:solidFill>
              <a:highlight>
                <a:srgbClr val="FFFFFF"/>
              </a:highlight>
              <a:latin typeface="Calibri"/>
              <a:ea typeface="Calibri"/>
              <a:cs typeface="Calibri"/>
              <a:sym typeface="Calibri"/>
            </a:endParaRPr>
          </a:p>
          <a:p>
            <a:pPr indent="-298450" lvl="0" marL="1143000" rtl="0" algn="l">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Results led to possible explanations being accepted or updated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200"/>
              <a:buFont typeface="Calibri"/>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200"/>
              <a:buFont typeface="Calibri"/>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t>The chickens in the initial study were fed polished rice for the experiment, and NOT their usual diet of wild rice, and that is why they all got sick.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
          <p:cNvSpPr/>
          <p:nvPr>
            <p:ph idx="2" type="pic"/>
          </p:nvPr>
        </p:nvSpPr>
        <p:spPr>
          <a:xfrm>
            <a:off x="5183188" y="987425"/>
            <a:ext cx="6172200" cy="4873625"/>
          </a:xfrm>
          <a:prstGeom prst="rect">
            <a:avLst/>
          </a:prstGeom>
          <a:noFill/>
          <a:ln>
            <a:noFill/>
          </a:ln>
        </p:spPr>
      </p:sp>
      <p:sp>
        <p:nvSpPr>
          <p:cNvPr id="72" name="Google Shape;72;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1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4" name="Google Shape;24;p1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p>
            <a:pPr indent="0" lvl="0" marL="0" rtl="0" algn="ctr">
              <a:lnSpc>
                <a:spcPct val="90000"/>
              </a:lnSpc>
              <a:spcBef>
                <a:spcPts val="0"/>
              </a:spcBef>
              <a:spcAft>
                <a:spcPts val="0"/>
              </a:spcAft>
              <a:buClr>
                <a:schemeClr val="dk1"/>
              </a:buClr>
              <a:buSzPts val="6000"/>
              <a:buFont typeface="Calibri"/>
              <a:buNone/>
            </a:pPr>
            <a:r>
              <a:rPr lang="en"/>
              <a:t>Asking the Right Questions</a:t>
            </a:r>
            <a:endParaRPr/>
          </a:p>
        </p:txBody>
      </p:sp>
      <p:sp>
        <p:nvSpPr>
          <p:cNvPr id="93" name="Google Shape;93;p1"/>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p>
            <a:pPr indent="0" lvl="0" marL="0" rtl="0" algn="ctr">
              <a:lnSpc>
                <a:spcPct val="90000"/>
              </a:lnSpc>
              <a:spcBef>
                <a:spcPts val="0"/>
              </a:spcBef>
              <a:spcAft>
                <a:spcPts val="0"/>
              </a:spcAft>
              <a:buClr>
                <a:schemeClr val="dk1"/>
              </a:buClr>
              <a:buSzPts val="2400"/>
              <a:buNone/>
            </a:pPr>
            <a:r>
              <a:rPr lang="en"/>
              <a:t>Or there is such a thing as a bad question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Mysterious Case of BeriBeri</a:t>
            </a:r>
            <a:endParaRPr/>
          </a:p>
        </p:txBody>
      </p:sp>
      <p:sp>
        <p:nvSpPr>
          <p:cNvPr id="99" name="Google Shape;99;p2"/>
          <p:cNvSpPr txBox="1"/>
          <p:nvPr>
            <p:ph idx="1" type="body"/>
          </p:nvPr>
        </p:nvSpPr>
        <p:spPr>
          <a:xfrm>
            <a:off x="415600" y="1536633"/>
            <a:ext cx="60732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1600"/>
              </a:spcAft>
              <a:buClr>
                <a:schemeClr val="dk1"/>
              </a:buClr>
              <a:buSzPts val="1800"/>
              <a:buNone/>
            </a:pPr>
            <a:r>
              <a:rPr lang="en" sz="2533">
                <a:solidFill>
                  <a:schemeClr val="dk1"/>
                </a:solidFill>
                <a:highlight>
                  <a:srgbClr val="FFFFFF"/>
                </a:highlight>
                <a:latin typeface="Calibri"/>
                <a:ea typeface="Calibri"/>
                <a:cs typeface="Calibri"/>
                <a:sym typeface="Calibri"/>
              </a:rPr>
              <a:t>It is 1897 and people are dying in Java, an island in Indonesia or the Dutch East Indies. They all seemed to share the same hideous symptoms beginning with overall muscle weakness, and loss of appetite, and eventually, they suffered paralysis and eventually death by heart failure. This disease was called beriberi by the indigenous people. This was a word from their native language that meant “I cannot, I cannot.” </a:t>
            </a:r>
            <a:endParaRPr sz="3466"/>
          </a:p>
        </p:txBody>
      </p:sp>
      <p:pic>
        <p:nvPicPr>
          <p:cNvPr id="100" name="Google Shape;100;p2"/>
          <p:cNvPicPr preferRelativeResize="0"/>
          <p:nvPr/>
        </p:nvPicPr>
        <p:blipFill rotWithShape="1">
          <a:blip r:embed="rId3">
            <a:alphaModFix/>
          </a:blip>
          <a:srcRect b="0" l="0" r="0" t="0"/>
          <a:stretch/>
        </p:blipFill>
        <p:spPr>
          <a:xfrm>
            <a:off x="7029634" y="1437833"/>
            <a:ext cx="3732167" cy="475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What do you want to know?</a:t>
            </a:r>
            <a:endParaRPr/>
          </a:p>
        </p:txBody>
      </p:sp>
      <p:sp>
        <p:nvSpPr>
          <p:cNvPr id="106" name="Google Shape;106;p3"/>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1800"/>
              <a:buNone/>
            </a:pPr>
            <a:r>
              <a:rPr lang="en"/>
              <a:t>Imagine you are a medical investigator and are trying to get to the bottom of what is making these individuals sick. What questions would you ask to solve this medical mystery?</a:t>
            </a:r>
            <a:endParaRPr/>
          </a:p>
          <a:p>
            <a:pPr indent="-457188" lvl="0" marL="609584" rtl="0" algn="l">
              <a:lnSpc>
                <a:spcPct val="90000"/>
              </a:lnSpc>
              <a:spcBef>
                <a:spcPts val="1600"/>
              </a:spcBef>
              <a:spcAft>
                <a:spcPts val="0"/>
              </a:spcAft>
              <a:buClr>
                <a:schemeClr val="dk1"/>
              </a:buClr>
              <a:buSzPts val="1800"/>
              <a:buChar char="●"/>
            </a:pPr>
            <a:r>
              <a:rPr lang="en"/>
              <a:t>What makes a “good question”?</a:t>
            </a:r>
            <a:endParaRPr/>
          </a:p>
          <a:p>
            <a:pPr indent="-457188" lvl="0" marL="609584" rtl="0" algn="l">
              <a:lnSpc>
                <a:spcPct val="90000"/>
              </a:lnSpc>
              <a:spcBef>
                <a:spcPts val="0"/>
              </a:spcBef>
              <a:spcAft>
                <a:spcPts val="0"/>
              </a:spcAft>
              <a:buClr>
                <a:schemeClr val="dk1"/>
              </a:buClr>
              <a:buSzPts val="1800"/>
              <a:buChar char="●"/>
            </a:pPr>
            <a:r>
              <a:rPr lang="en"/>
              <a:t>Think “outside the box”</a:t>
            </a:r>
            <a:endParaRPr/>
          </a:p>
          <a:p>
            <a:pPr indent="-457188" lvl="0" marL="609585" rtl="0" algn="l">
              <a:lnSpc>
                <a:spcPct val="90000"/>
              </a:lnSpc>
              <a:spcBef>
                <a:spcPts val="0"/>
              </a:spcBef>
              <a:spcAft>
                <a:spcPts val="0"/>
              </a:spcAft>
              <a:buClr>
                <a:schemeClr val="dk1"/>
              </a:buClr>
              <a:buSzPts val="1800"/>
              <a:buChar char="●"/>
            </a:pPr>
            <a:r>
              <a:rPr lang="en"/>
              <a:t>Make sure you are looking at the problem from multiple angles (who, what, why, when and how)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The next piece of the medical puzzle…</a:t>
            </a:r>
            <a:endParaRPr/>
          </a:p>
        </p:txBody>
      </p:sp>
      <p:sp>
        <p:nvSpPr>
          <p:cNvPr id="112" name="Google Shape;112;p4"/>
          <p:cNvSpPr txBox="1"/>
          <p:nvPr>
            <p:ph idx="1" type="body"/>
          </p:nvPr>
        </p:nvSpPr>
        <p:spPr>
          <a:xfrm>
            <a:off x="415600" y="1536624"/>
            <a:ext cx="11360700" cy="53214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1600"/>
              </a:spcBef>
              <a:spcAft>
                <a:spcPts val="0"/>
              </a:spcAft>
              <a:buClr>
                <a:schemeClr val="dk1"/>
              </a:buClr>
              <a:buSzPts val="1100"/>
              <a:buNone/>
            </a:pPr>
            <a:r>
              <a:rPr i="1" lang="en" sz="2667">
                <a:solidFill>
                  <a:schemeClr val="dk1"/>
                </a:solidFill>
              </a:rPr>
              <a:t>Scientists thought the disease might be caused by bacteria. (After all, since the discovery of bacteria, almost all previously unknown diseases were attributed to a bacterial infection.) </a:t>
            </a:r>
            <a:endParaRPr i="1" sz="2667">
              <a:solidFill>
                <a:schemeClr val="dk1"/>
              </a:solidFill>
            </a:endParaRPr>
          </a:p>
          <a:p>
            <a:pPr indent="0" lvl="0" marL="0" rtl="0" algn="l">
              <a:lnSpc>
                <a:spcPct val="90000"/>
              </a:lnSpc>
              <a:spcBef>
                <a:spcPts val="1600"/>
              </a:spcBef>
              <a:spcAft>
                <a:spcPts val="0"/>
              </a:spcAft>
              <a:buClr>
                <a:schemeClr val="dk1"/>
              </a:buClr>
              <a:buSzPts val="1100"/>
              <a:buNone/>
            </a:pPr>
            <a:r>
              <a:rPr i="1" lang="en" sz="2667">
                <a:solidFill>
                  <a:schemeClr val="dk1"/>
                </a:solidFill>
              </a:rPr>
              <a:t>They decided to prove that a bacterium was the culprit by conducting an experiment. They used chickens as their trial subject. All chickens were fed a special diet. </a:t>
            </a:r>
            <a:endParaRPr i="1" sz="2667">
              <a:solidFill>
                <a:schemeClr val="dk1"/>
              </a:solidFill>
            </a:endParaRPr>
          </a:p>
          <a:p>
            <a:pPr indent="0" lvl="0" marL="0" rtl="0" algn="l">
              <a:lnSpc>
                <a:spcPct val="90000"/>
              </a:lnSpc>
              <a:spcBef>
                <a:spcPts val="1600"/>
              </a:spcBef>
              <a:spcAft>
                <a:spcPts val="1600"/>
              </a:spcAft>
              <a:buClr>
                <a:schemeClr val="dk1"/>
              </a:buClr>
              <a:buSzPts val="1100"/>
              <a:buNone/>
            </a:pPr>
            <a:r>
              <a:rPr i="1" lang="en" sz="2667">
                <a:solidFill>
                  <a:schemeClr val="dk1"/>
                </a:solidFill>
              </a:rPr>
              <a:t>They injected a group of chickens with the blood from a patient who had beriberi and then to prove that the blood carried the “bacterium that caused the disease” they injected another group of chickens with saline or simple salt solution. Well, both groups got beriberi! So back to the starting board they went.</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And the next piece…</a:t>
            </a:r>
            <a:endParaRPr/>
          </a:p>
        </p:txBody>
      </p:sp>
      <p:sp>
        <p:nvSpPr>
          <p:cNvPr id="118" name="Google Shape;118;p5"/>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1600"/>
              </a:spcBef>
              <a:spcAft>
                <a:spcPts val="1600"/>
              </a:spcAft>
              <a:buClr>
                <a:schemeClr val="dk1"/>
              </a:buClr>
              <a:buSzPts val="1100"/>
              <a:buNone/>
            </a:pPr>
            <a:r>
              <a:rPr i="1" lang="en" sz="2533">
                <a:solidFill>
                  <a:schemeClr val="dk1"/>
                </a:solidFill>
              </a:rPr>
              <a:t>One of the scientists who had been sent to work on this mystery was a Dutch physician and pathologist named Dr. Christiaan Eijkman. One day, as he walked around the hospital compound he observed his surroundings. He noticed that the cook fed every one of the patients the staple diet of the nation polished or white rice. Polished rice is wild, brown rice with the husk or outer layer rubbed off so that its color is white. It was the rice of choice of the middle class of the Indonesian people. He also noticed that the hospital staff fed the chickens (that would eventually be the chicken soup for the patients) wild rice. White rice was more expensive than brown rice, so the chickens were usually fed brown rice.</a:t>
            </a:r>
            <a:endParaRPr sz="3466"/>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And the final piece…</a:t>
            </a:r>
            <a:endParaRPr/>
          </a:p>
        </p:txBody>
      </p:sp>
      <p:sp>
        <p:nvSpPr>
          <p:cNvPr id="124" name="Google Shape;124;p6"/>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lnSpcReduction="10000"/>
          </a:bodyPr>
          <a:lstStyle/>
          <a:p>
            <a:pPr indent="0" lvl="0" marL="0" rtl="0" algn="l">
              <a:lnSpc>
                <a:spcPct val="90000"/>
              </a:lnSpc>
              <a:spcBef>
                <a:spcPts val="1600"/>
              </a:spcBef>
              <a:spcAft>
                <a:spcPts val="0"/>
              </a:spcAft>
              <a:buClr>
                <a:schemeClr val="dk1"/>
              </a:buClr>
              <a:buSzPts val="1100"/>
              <a:buNone/>
            </a:pPr>
            <a:r>
              <a:rPr i="1" lang="en">
                <a:solidFill>
                  <a:schemeClr val="dk1"/>
                </a:solidFill>
              </a:rPr>
              <a:t>Dr. Eijkman realized that what the chickens were being fed was an important observation and thought that maybe the wild rice contained something that the white rice did not. So he conducted another experiment. He divided the chickens once again into two separate groups. He fed one group of chickens only white rice and the other group only wild rice. Then he watched and waited.</a:t>
            </a:r>
            <a:endParaRPr i="1">
              <a:solidFill>
                <a:schemeClr val="dk1"/>
              </a:solidFill>
            </a:endParaRPr>
          </a:p>
          <a:p>
            <a:pPr indent="0" lvl="0" marL="0" rtl="0" algn="l">
              <a:lnSpc>
                <a:spcPct val="90000"/>
              </a:lnSpc>
              <a:spcBef>
                <a:spcPts val="1600"/>
              </a:spcBef>
              <a:spcAft>
                <a:spcPts val="1600"/>
              </a:spcAft>
              <a:buClr>
                <a:schemeClr val="dk1"/>
              </a:buClr>
              <a:buSzPts val="1100"/>
              <a:buNone/>
            </a:pPr>
            <a:r>
              <a:rPr i="1" lang="en">
                <a:solidFill>
                  <a:schemeClr val="dk1"/>
                </a:solidFill>
              </a:rPr>
              <a:t>It turned out that the chickens that had been fed wild rice did not get sick at all, but the chickens that had been fed the polished or white rice became weak, lost their appetite and eventually died from beriberi. Eureka, the case was solved!</a:t>
            </a:r>
            <a:endParaRPr sz="3333"/>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1600"/>
              </a:spcBef>
              <a:spcAft>
                <a:spcPts val="0"/>
              </a:spcAft>
              <a:buClr>
                <a:schemeClr val="dk1"/>
              </a:buClr>
              <a:buSzPts val="1100"/>
              <a:buNone/>
            </a:pPr>
            <a:r>
              <a:rPr i="1" lang="en" sz="2267">
                <a:solidFill>
                  <a:schemeClr val="dk1"/>
                </a:solidFill>
              </a:rPr>
              <a:t>As Dr. Eijkman and others continued to research this interesting case, they found that polished rice lacked thiamine, a vitamin necessary for good health. This was actually the first "vital amine" or vitamin to be discovered. It is also called vitamin B1.</a:t>
            </a:r>
            <a:endParaRPr i="1" sz="2267">
              <a:solidFill>
                <a:schemeClr val="dk1"/>
              </a:solidFill>
            </a:endParaRPr>
          </a:p>
          <a:p>
            <a:pPr indent="0" lvl="0" marL="0" rtl="0" algn="l">
              <a:lnSpc>
                <a:spcPct val="90000"/>
              </a:lnSpc>
              <a:spcBef>
                <a:spcPts val="1600"/>
              </a:spcBef>
              <a:spcAft>
                <a:spcPts val="1600"/>
              </a:spcAft>
              <a:buClr>
                <a:schemeClr val="dk1"/>
              </a:buClr>
              <a:buSzPts val="1100"/>
              <a:buNone/>
            </a:pPr>
            <a:r>
              <a:rPr i="1" lang="en" sz="2267">
                <a:solidFill>
                  <a:schemeClr val="dk1"/>
                </a:solidFill>
              </a:rPr>
              <a:t>We've now known for more than a hundred years that brown rice is more nutritious than white rice. But most Asian cultures associate eating white rice with prosperity and eating brown rice with bad luck. Most rice is still milled or polished, both in Asia and elsewhere. In Europe and America both white rice and brown rice are consumed, but mostly white. In fact, some white rice is chemically fortified to add back the B vitamins. In 1929, Eijkman and Hopkins were awarded the Nobel Prize for Physiology or Medicine for this discovery.</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Wrap-Up: What makes a good scientific question</a:t>
            </a:r>
            <a:endParaRPr/>
          </a:p>
        </p:txBody>
      </p:sp>
      <p:graphicFrame>
        <p:nvGraphicFramePr>
          <p:cNvPr id="135" name="Google Shape;135;p8"/>
          <p:cNvGraphicFramePr/>
          <p:nvPr/>
        </p:nvGraphicFramePr>
        <p:xfrm>
          <a:off x="680750" y="1403833"/>
          <a:ext cx="3000000" cy="3000000"/>
        </p:xfrm>
        <a:graphic>
          <a:graphicData uri="http://schemas.openxmlformats.org/drawingml/2006/table">
            <a:tbl>
              <a:tblPr>
                <a:noFill/>
                <a:tableStyleId>{09E13359-CEE6-44E0-9C3E-4B319E63BF27}</a:tableStyleId>
              </a:tblPr>
              <a:tblGrid>
                <a:gridCol w="5140950"/>
                <a:gridCol w="5140950"/>
              </a:tblGrid>
              <a:tr h="853400">
                <a:tc>
                  <a:txBody>
                    <a:bodyPr/>
                    <a:lstStyle/>
                    <a:p>
                      <a:pPr indent="0" lvl="0" marL="0" marR="0" rtl="0" algn="l">
                        <a:spcBef>
                          <a:spcPts val="0"/>
                        </a:spcBef>
                        <a:spcAft>
                          <a:spcPts val="0"/>
                        </a:spcAft>
                        <a:buClr>
                          <a:schemeClr val="dk1"/>
                        </a:buClr>
                        <a:buSzPts val="2000"/>
                        <a:buFont typeface="Calibri"/>
                        <a:buNone/>
                      </a:pPr>
                      <a:r>
                        <a:rPr lang="en" sz="2000" u="none" cap="none" strike="noStrike"/>
                        <a:t>What a good scientific question does:</a:t>
                      </a:r>
                      <a:endParaRPr sz="2000" u="none" cap="none" strike="noStrike"/>
                    </a:p>
                  </a:txBody>
                  <a:tcPr marT="121900" marB="121900" marR="121900" marL="121900"/>
                </a:tc>
                <a:tc>
                  <a:txBody>
                    <a:bodyPr/>
                    <a:lstStyle/>
                    <a:p>
                      <a:pPr indent="0" lvl="0" marL="0" marR="0" rtl="0" algn="l">
                        <a:spcBef>
                          <a:spcPts val="0"/>
                        </a:spcBef>
                        <a:spcAft>
                          <a:spcPts val="0"/>
                        </a:spcAft>
                        <a:buClr>
                          <a:schemeClr val="dk1"/>
                        </a:buClr>
                        <a:buSzPts val="2000"/>
                        <a:buFont typeface="Calibri"/>
                        <a:buNone/>
                      </a:pPr>
                      <a:r>
                        <a:rPr lang="en" sz="2000" u="none" cap="none" strike="noStrike"/>
                        <a:t>What a good scientific question does NOT do</a:t>
                      </a:r>
                      <a:endParaRPr sz="2000" u="none" cap="none" strike="noStrike"/>
                    </a:p>
                  </a:txBody>
                  <a:tcPr marT="121900" marB="121900" marR="121900" marL="121900"/>
                </a:tc>
              </a:tr>
              <a:tr h="1625300">
                <a:tc>
                  <a:txBody>
                    <a:bodyPr/>
                    <a:lstStyle/>
                    <a:p>
                      <a:pPr indent="0" lvl="0" marL="0" rtl="0" algn="l">
                        <a:lnSpc>
                          <a:spcPct val="115000"/>
                        </a:lnSpc>
                        <a:spcBef>
                          <a:spcPts val="0"/>
                        </a:spcBef>
                        <a:spcAft>
                          <a:spcPts val="0"/>
                        </a:spcAft>
                        <a:buNone/>
                      </a:pPr>
                      <a:r>
                        <a:rPr lang="en" sz="1900">
                          <a:solidFill>
                            <a:schemeClr val="dk1"/>
                          </a:solidFill>
                        </a:rPr>
                        <a:t>It’s testable:</a:t>
                      </a:r>
                      <a:endParaRPr sz="19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 sz="1900">
                          <a:solidFill>
                            <a:schemeClr val="dk1"/>
                          </a:solidFill>
                        </a:rPr>
                        <a:t>It’s about facts (will X reduce Y?), not values (do you prefer chocolate or vanilla?)</a:t>
                      </a:r>
                      <a:endParaRPr sz="19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 sz="1900">
                          <a:solidFill>
                            <a:schemeClr val="dk1"/>
                          </a:solidFill>
                        </a:rPr>
                        <a:t>It can be investigated using an experiment</a:t>
                      </a:r>
                      <a:endParaRPr sz="19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 sz="1900">
                          <a:solidFill>
                            <a:schemeClr val="dk1"/>
                          </a:solidFill>
                        </a:rPr>
                        <a:t>It can generate multiple possible explanations (hypotheses) that are falsifiable (can be proven false)</a:t>
                      </a:r>
                      <a:endParaRPr sz="19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 sz="1900">
                          <a:solidFill>
                            <a:schemeClr val="dk1"/>
                          </a:solidFill>
                        </a:rPr>
                        <a:t>It can be measured (e.g. using a variable to measure an outcome like a disease) </a:t>
                      </a:r>
                      <a:endParaRPr sz="1900">
                        <a:solidFill>
                          <a:schemeClr val="dk1"/>
                        </a:solidFill>
                      </a:endParaRPr>
                    </a:p>
                  </a:txBody>
                  <a:tcPr marT="121900" marB="121900" marR="121900" marL="121900"/>
                </a:tc>
                <a:tc>
                  <a:txBody>
                    <a:bodyPr/>
                    <a:lstStyle/>
                    <a:p>
                      <a:pPr indent="-323850" lvl="0" marL="457200" rtl="0" algn="l">
                        <a:spcBef>
                          <a:spcPts val="0"/>
                        </a:spcBef>
                        <a:spcAft>
                          <a:spcPts val="0"/>
                        </a:spcAft>
                        <a:buClr>
                          <a:schemeClr val="dk1"/>
                        </a:buClr>
                        <a:buSzPts val="1500"/>
                        <a:buFont typeface="Calibri"/>
                        <a:buChar char="●"/>
                      </a:pPr>
                      <a:r>
                        <a:rPr lang="en" sz="2000">
                          <a:solidFill>
                            <a:schemeClr val="dk1"/>
                          </a:solidFill>
                        </a:rPr>
                        <a:t>Has known answers (e.g. are google-able for a number, word, or short statement)</a:t>
                      </a:r>
                      <a:endParaRPr sz="2000">
                        <a:solidFill>
                          <a:schemeClr val="dk1"/>
                        </a:solidFill>
                      </a:endParaRPr>
                    </a:p>
                    <a:p>
                      <a:pPr indent="-323850" lvl="0" marL="457200" rtl="0" algn="l">
                        <a:spcBef>
                          <a:spcPts val="0"/>
                        </a:spcBef>
                        <a:spcAft>
                          <a:spcPts val="0"/>
                        </a:spcAft>
                        <a:buClr>
                          <a:schemeClr val="dk1"/>
                        </a:buClr>
                        <a:buSzPts val="1500"/>
                        <a:buFont typeface="Calibri"/>
                        <a:buChar char="●"/>
                      </a:pPr>
                      <a:r>
                        <a:rPr lang="en" sz="2000">
                          <a:solidFill>
                            <a:schemeClr val="dk1"/>
                          </a:solidFill>
                        </a:rPr>
                        <a:t>Cannot be tested or measured (“does God exist?”)</a:t>
                      </a:r>
                      <a:endParaRPr sz="2000">
                        <a:solidFill>
                          <a:schemeClr val="dk1"/>
                        </a:solidFill>
                      </a:endParaRPr>
                    </a:p>
                    <a:p>
                      <a:pPr indent="-323850" lvl="0" marL="457200" rtl="0" algn="l">
                        <a:spcBef>
                          <a:spcPts val="0"/>
                        </a:spcBef>
                        <a:spcAft>
                          <a:spcPts val="0"/>
                        </a:spcAft>
                        <a:buClr>
                          <a:schemeClr val="dk1"/>
                        </a:buClr>
                        <a:buSzPts val="1500"/>
                        <a:buFont typeface="Calibri"/>
                        <a:buChar char="●"/>
                      </a:pPr>
                      <a:r>
                        <a:rPr lang="en" sz="2000">
                          <a:solidFill>
                            <a:schemeClr val="dk1"/>
                          </a:solidFill>
                        </a:rPr>
                        <a:t>Elicits an opinion or value statement (e.g. “do you like the color blue?” or “is this the right thing to do?”)</a:t>
                      </a:r>
                      <a:endParaRPr sz="2000">
                        <a:solidFill>
                          <a:schemeClr val="dk1"/>
                        </a:solidFill>
                      </a:endParaRPr>
                    </a:p>
                  </a:txBody>
                  <a:tcPr marT="121900" marB="121900" marR="121900" marL="1219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2023-07-28T19:31:30Z</dcterms:created>
  <dc:creator>Domyancich, John</dc:creator>
</cp:coreProperties>
</file>