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04045D-BBE3-4102-94A1-91A5D588F3E2}">
  <a:tblStyle styleId="{AE04045D-BBE3-4102-94A1-91A5D588F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20e2af7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20e2af7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866ed9a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866ed9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420b9d0f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420b9d0f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db931c6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db931c6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48830e2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48830e2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48830e2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48830e2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420b9d0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420b9d0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858a5f7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858a5f7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we will use something called a </a:t>
            </a:r>
            <a:r>
              <a:rPr b="1" lang="en">
                <a:solidFill>
                  <a:schemeClr val="dk1"/>
                </a:solidFill>
              </a:rPr>
              <a:t>contingency table</a:t>
            </a:r>
            <a:r>
              <a:rPr lang="en">
                <a:solidFill>
                  <a:schemeClr val="dk1"/>
                </a:solidFill>
              </a:rPr>
              <a:t>, also known as a </a:t>
            </a:r>
            <a:r>
              <a:rPr b="1" lang="en">
                <a:solidFill>
                  <a:schemeClr val="dk1"/>
                </a:solidFill>
              </a:rPr>
              <a:t>two-way table </a:t>
            </a:r>
            <a:r>
              <a:rPr lang="en">
                <a:solidFill>
                  <a:schemeClr val="dk1"/>
                </a:solidFill>
              </a:rPr>
              <a:t>or</a:t>
            </a:r>
            <a:r>
              <a:rPr b="1" lang="en">
                <a:solidFill>
                  <a:schemeClr val="dk1"/>
                </a:solidFill>
              </a:rPr>
              <a:t> crosstab</a:t>
            </a:r>
            <a:r>
              <a:rPr lang="en">
                <a:solidFill>
                  <a:schemeClr val="dk1"/>
                </a:solidFill>
              </a:rPr>
              <a:t> to compare the variables. Contingency tables: </a:t>
            </a:r>
            <a:endParaRPr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Are used to determine if two variables are correlated (is there a link between the two variables?)</a:t>
            </a:r>
            <a:endParaRPr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Another way to state that is that they can help us determine if the variables are independent of one another or not.</a:t>
            </a:r>
            <a:endParaRPr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Contingency tables allow us to compare the outcome in one group to that of another group </a:t>
            </a:r>
            <a:r>
              <a:rPr lang="en" u="sng">
                <a:solidFill>
                  <a:schemeClr val="dk1"/>
                </a:solidFill>
              </a:rPr>
              <a:t>contingent </a:t>
            </a:r>
            <a:r>
              <a:rPr lang="en">
                <a:solidFill>
                  <a:schemeClr val="dk1"/>
                </a:solidFill>
              </a:rPr>
              <a:t>on a </a:t>
            </a:r>
            <a:r>
              <a:rPr lang="en" u="sng">
                <a:solidFill>
                  <a:schemeClr val="dk1"/>
                </a:solidFill>
              </a:rPr>
              <a:t>condition</a:t>
            </a:r>
            <a:r>
              <a:rPr lang="en">
                <a:solidFill>
                  <a:schemeClr val="dk1"/>
                </a:solidFill>
              </a:rPr>
              <a:t>. The condition is the potential explanation that you want to explore. In this case the condition is the Chicago side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420b9d0f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420b9d0f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lbODqslc4Tg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6chu4j48oUTwvcHYLQf971fT8c1aym7zpV6ytG09px8/edit?resourcekey#gid=3052422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65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vs Causation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d historical assumptions about why things happen - after all, ice cream consumption was blamed for causing polio once upon a time.&#10;&#10;Clip from the 2010 documentary &quot;Freakonomics: The Movie&quot;. A dream team of directors explores the hidden side of everything." id="59" name="Google Shape;59;p14" title="Correlation vs. Causality: The Debunked Link Between Ice Cream and Polio | Freakonomic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300" y="158688"/>
            <a:ext cx="8579775" cy="48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Correlation, yes. But causation…?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can be linked without one causing the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950" y="1920152"/>
            <a:ext cx="4927000" cy="20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Data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Quantitative </a:t>
            </a:r>
            <a:endParaRPr sz="2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Numerical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put in order (least to greatest)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continuous (unlimited number of values between minimum and maximum)</a:t>
            </a:r>
            <a:endParaRPr sz="1800"/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Categorical</a:t>
            </a:r>
            <a:endParaRPr sz="2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Categories or group labels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Does not have a certain order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represented by numbers in certain situations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or Categorical?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Hair color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Temperature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ZIP code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or Categorical?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Hair color: Categorical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Temperature: Quantitative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Gender: Categorical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ZIP code: Categorical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8" y="665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Contingency Tables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 rot="5400000">
            <a:off x="4547450" y="1052275"/>
            <a:ext cx="549600" cy="1723500"/>
          </a:xfrm>
          <a:prstGeom prst="bracePair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1403700" y="2449225"/>
            <a:ext cx="549600" cy="1723500"/>
          </a:xfrm>
          <a:prstGeom prst="bracePair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Contingency Table</a:t>
            </a:r>
            <a:endParaRPr/>
          </a:p>
        </p:txBody>
      </p:sp>
      <p:graphicFrame>
        <p:nvGraphicFramePr>
          <p:cNvPr id="98" name="Google Shape;98;p20"/>
          <p:cNvGraphicFramePr/>
          <p:nvPr/>
        </p:nvGraphicFramePr>
        <p:xfrm>
          <a:off x="1674050" y="192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{AE04045D-BBE3-4102-94A1-91A5D588F3E2}</a:tableStyleId>
              </a:tblPr>
              <a:tblGrid>
                <a:gridCol w="767350"/>
                <a:gridCol w="2368775"/>
                <a:gridCol w="2227025"/>
                <a:gridCol w="1654850"/>
              </a:tblGrid>
              <a:tr h="41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25400" marB="25400" marR="25400" marL="25400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Southside</a:t>
                      </a:r>
                      <a:endParaRPr sz="1700"/>
                    </a:p>
                  </a:txBody>
                  <a:tcPr marT="25400" marB="25400" marR="25400" marL="25400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Northside</a:t>
                      </a:r>
                      <a:endParaRPr sz="1700"/>
                    </a:p>
                  </a:txBody>
                  <a:tcPr marT="25400" marB="25400" marR="25400" marL="25400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25400" marB="25400" marR="25400" marL="25400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5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White Sox</a:t>
                      </a:r>
                      <a:endParaRPr sz="1700"/>
                    </a:p>
                  </a:txBody>
                  <a:tcPr marT="25400" marB="25400" marR="25400" marL="25400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Individuals who are Southside and White Sox fans</a:t>
                      </a:r>
                      <a:endParaRPr sz="1700"/>
                    </a:p>
                  </a:txBody>
                  <a:tcPr marT="25400" marB="25400" marR="25400" marL="25400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Individuals who are Northside and White Sox fans</a:t>
                      </a:r>
                      <a:endParaRPr sz="1700"/>
                    </a:p>
                  </a:txBody>
                  <a:tcPr marT="25400" marB="25400" marR="25400" marL="25400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Total White Sox fans</a:t>
                      </a:r>
                      <a:endParaRPr sz="1700"/>
                    </a:p>
                  </a:txBody>
                  <a:tcPr marT="25400" marB="25400" marR="25400" marL="25400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5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Cubs</a:t>
                      </a:r>
                      <a:endParaRPr sz="1700"/>
                    </a:p>
                  </a:txBody>
                  <a:tcPr marT="25400" marB="25400" marR="25400" marL="25400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Individuals who are Southside and Cubs fans</a:t>
                      </a:r>
                      <a:endParaRPr sz="1700"/>
                    </a:p>
                  </a:txBody>
                  <a:tcPr marT="25400" marB="25400" marR="25400" marL="25400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Individuals who are Northside and Cubs fans</a:t>
                      </a:r>
                      <a:endParaRPr sz="1700"/>
                    </a:p>
                  </a:txBody>
                  <a:tcPr marT="25400" marB="25400" marR="25400" marL="25400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Total Cubs fans</a:t>
                      </a:r>
                      <a:endParaRPr sz="1700"/>
                    </a:p>
                  </a:txBody>
                  <a:tcPr marT="25400" marB="25400" marR="25400" marL="25400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6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25400" marB="25400" marR="25400" marL="25400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Total Southside</a:t>
                      </a:r>
                      <a:endParaRPr sz="1700"/>
                    </a:p>
                  </a:txBody>
                  <a:tcPr marT="25400" marB="25400" marR="25400" marL="25400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Total Northside</a:t>
                      </a:r>
                      <a:endParaRPr sz="1700"/>
                    </a:p>
                  </a:txBody>
                  <a:tcPr marT="25400" marB="25400" marR="25400" marL="25400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Total individuals (Grand total)</a:t>
                      </a:r>
                      <a:endParaRPr sz="1700"/>
                    </a:p>
                  </a:txBody>
                  <a:tcPr marT="25400" marB="25400" marR="25400" marL="25400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20"/>
          <p:cNvSpPr/>
          <p:nvPr/>
        </p:nvSpPr>
        <p:spPr>
          <a:xfrm>
            <a:off x="232675" y="2986675"/>
            <a:ext cx="918900" cy="6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Outcome variable</a:t>
            </a:r>
            <a:endParaRPr sz="1300"/>
          </a:p>
        </p:txBody>
      </p:sp>
      <p:sp>
        <p:nvSpPr>
          <p:cNvPr id="100" name="Google Shape;100;p20"/>
          <p:cNvSpPr/>
          <p:nvPr/>
        </p:nvSpPr>
        <p:spPr>
          <a:xfrm>
            <a:off x="4252550" y="864275"/>
            <a:ext cx="1139400" cy="6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Explanatory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Variable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Student Survey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322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 to Forms Results: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Responses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