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jrvNppcoWFOc9q21Jm5rbXkSZ5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200"/>
              <a:buFont typeface="Calibri"/>
              <a:buNone/>
            </a:pPr>
            <a:r>
              <a:rPr lang="en">
                <a:solidFill>
                  <a:schemeClr val="dk1"/>
                </a:solidFill>
              </a:rPr>
              <a:t>Explain to students that they will be playing a tabletop bean bag toss game,where there is a stack of tin cans and the students must stand behind a line and toss a bean bag into the cans to try to knock down as many as they can. Let them know that we will be using this activity to investigate a statistical concept, but that we will discuss the specifics later.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a:t>Questions to lead discussion:</a:t>
            </a:r>
            <a:endParaRPr/>
          </a:p>
          <a:p>
            <a:pPr indent="0" lvl="0" marL="0" rtl="0" algn="l">
              <a:spcBef>
                <a:spcPts val="0"/>
              </a:spcBef>
              <a:spcAft>
                <a:spcPts val="0"/>
              </a:spcAft>
              <a:buClr>
                <a:schemeClr val="dk1"/>
              </a:buClr>
              <a:buSzPts val="1200"/>
              <a:buFont typeface="Calibri"/>
              <a:buNone/>
            </a:pPr>
            <a:r>
              <a:t/>
            </a:r>
            <a:endParaRPr/>
          </a:p>
          <a:p>
            <a:pPr indent="0" lvl="0" marL="457200" rtl="0" algn="l">
              <a:spcBef>
                <a:spcPts val="0"/>
              </a:spcBef>
              <a:spcAft>
                <a:spcPts val="0"/>
              </a:spcAft>
              <a:buClr>
                <a:schemeClr val="dk1"/>
              </a:buClr>
              <a:buSzPts val="1200"/>
              <a:buFont typeface="Calibri"/>
              <a:buNone/>
            </a:pPr>
            <a:r>
              <a:rPr lang="en">
                <a:solidFill>
                  <a:schemeClr val="dk1"/>
                </a:solidFill>
              </a:rPr>
              <a:t>Why do we use line graphs? </a:t>
            </a:r>
            <a:endParaRPr>
              <a:solidFill>
                <a:schemeClr val="dk1"/>
              </a:solidFill>
            </a:endParaRPr>
          </a:p>
          <a:p>
            <a:pPr indent="0" lvl="0" marL="457200" rtl="0" algn="l">
              <a:spcBef>
                <a:spcPts val="0"/>
              </a:spcBef>
              <a:spcAft>
                <a:spcPts val="0"/>
              </a:spcAft>
              <a:buClr>
                <a:schemeClr val="dk1"/>
              </a:buClr>
              <a:buSzPts val="1200"/>
              <a:buFont typeface="Calibri"/>
              <a:buNone/>
            </a:pPr>
            <a:r>
              <a:rPr lang="en">
                <a:solidFill>
                  <a:schemeClr val="dk1"/>
                </a:solidFill>
              </a:rPr>
              <a:t>What information do they help us visualize? </a:t>
            </a:r>
            <a:endParaRPr>
              <a:solidFill>
                <a:schemeClr val="dk1"/>
              </a:solidFill>
            </a:endParaRPr>
          </a:p>
          <a:p>
            <a:pPr indent="0" lvl="0" marL="457200" rtl="0" algn="l">
              <a:spcBef>
                <a:spcPts val="0"/>
              </a:spcBef>
              <a:spcAft>
                <a:spcPts val="0"/>
              </a:spcAft>
              <a:buClr>
                <a:schemeClr val="dk1"/>
              </a:buClr>
              <a:buSzPts val="1200"/>
              <a:buFont typeface="Calibri"/>
              <a:buNone/>
            </a:pPr>
            <a:r>
              <a:rPr lang="en">
                <a:solidFill>
                  <a:schemeClr val="dk1"/>
                </a:solidFill>
              </a:rPr>
              <a:t>Hopefully students know that they help us see trends in our data. Then ask “What trends do we notice about this data? Who won? Was one team winning the entire time? What happened here? (pointing to the dip in Team A’s performance in round 2) Why do you think that happened?” </a:t>
            </a:r>
            <a:endParaRPr>
              <a:solidFill>
                <a:schemeClr val="dk1"/>
              </a:solidFill>
            </a:endParaRPr>
          </a:p>
          <a:p>
            <a:pPr indent="0" lvl="0" marL="457200" rtl="0" algn="l">
              <a:spcBef>
                <a:spcPts val="0"/>
              </a:spcBef>
              <a:spcAft>
                <a:spcPts val="0"/>
              </a:spcAft>
              <a:buClr>
                <a:schemeClr val="dk1"/>
              </a:buClr>
              <a:buSzPts val="1200"/>
              <a:buFont typeface="Calibri"/>
              <a:buNone/>
            </a:pPr>
            <a:r>
              <a:t/>
            </a:r>
            <a:endParaRPr>
              <a:solidFill>
                <a:schemeClr val="dk1"/>
              </a:solidFill>
            </a:endParaRPr>
          </a:p>
          <a:p>
            <a:pPr indent="0" lvl="0" marL="457200" rtl="0" algn="l">
              <a:spcBef>
                <a:spcPts val="0"/>
              </a:spcBef>
              <a:spcAft>
                <a:spcPts val="0"/>
              </a:spcAft>
              <a:buClr>
                <a:schemeClr val="dk1"/>
              </a:buClr>
              <a:buSzPts val="1200"/>
              <a:buFont typeface="Calibri"/>
              <a:buNone/>
            </a:pPr>
            <a:r>
              <a:rPr lang="en">
                <a:solidFill>
                  <a:schemeClr val="dk1"/>
                </a:solidFill>
              </a:rPr>
              <a:t>Instructors can then let students in on the fact that the cans were swapped out for weighted cans. The dip in our data shows the point where something in the environment changed</a:t>
            </a:r>
            <a:endParaRPr>
              <a:solidFill>
                <a:schemeClr val="dk1"/>
              </a:solidFill>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a:t>After explaining the concept have students either look at the graph that they created or the sample graph provided and identify the following:</a:t>
            </a:r>
            <a:endParaRPr/>
          </a:p>
          <a:p>
            <a:pPr indent="-298450" lvl="0" marL="457200" rtl="0" algn="l">
              <a:spcBef>
                <a:spcPts val="0"/>
              </a:spcBef>
              <a:spcAft>
                <a:spcPts val="0"/>
              </a:spcAft>
              <a:buClr>
                <a:schemeClr val="dk1"/>
              </a:buClr>
              <a:buSzPts val="1100"/>
              <a:buFont typeface="Calibri"/>
              <a:buChar char="●"/>
            </a:pPr>
            <a:r>
              <a:rPr lang="en"/>
              <a:t>Treatment group - group A</a:t>
            </a:r>
            <a:endParaRPr/>
          </a:p>
          <a:p>
            <a:pPr indent="-298450" lvl="0" marL="457200" rtl="0" algn="l">
              <a:spcBef>
                <a:spcPts val="0"/>
              </a:spcBef>
              <a:spcAft>
                <a:spcPts val="0"/>
              </a:spcAft>
              <a:buClr>
                <a:schemeClr val="dk1"/>
              </a:buClr>
              <a:buSzPts val="1100"/>
              <a:buFont typeface="Calibri"/>
              <a:buChar char="●"/>
            </a:pPr>
            <a:r>
              <a:rPr lang="en"/>
              <a:t>Control group - group B</a:t>
            </a:r>
            <a:endParaRPr/>
          </a:p>
          <a:p>
            <a:pPr indent="-298450" lvl="0" marL="457200" rtl="0" algn="l">
              <a:spcBef>
                <a:spcPts val="0"/>
              </a:spcBef>
              <a:spcAft>
                <a:spcPts val="0"/>
              </a:spcAft>
              <a:buClr>
                <a:schemeClr val="dk1"/>
              </a:buClr>
              <a:buSzPts val="1100"/>
              <a:buFont typeface="Calibri"/>
              <a:buChar char="●"/>
            </a:pPr>
            <a:r>
              <a:rPr lang="en"/>
              <a:t>Bean bag count before and after the intervention</a:t>
            </a:r>
            <a:endParaRPr/>
          </a:p>
          <a:p>
            <a:pPr indent="0" lvl="0" marL="914400" rtl="0" algn="l">
              <a:spcBef>
                <a:spcPts val="0"/>
              </a:spcBef>
              <a:spcAft>
                <a:spcPts val="0"/>
              </a:spcAft>
              <a:buClr>
                <a:schemeClr val="dk1"/>
              </a:buClr>
              <a:buSzPts val="1200"/>
              <a:buFont typeface="Calibri"/>
              <a:buNone/>
            </a:pPr>
            <a:r>
              <a:t/>
            </a:r>
            <a:endParaRPr/>
          </a:p>
          <a:p>
            <a:pPr indent="0" lvl="0" marL="457200" rtl="0" algn="l">
              <a:spcBef>
                <a:spcPts val="0"/>
              </a:spcBef>
              <a:spcAft>
                <a:spcPts val="0"/>
              </a:spcAft>
              <a:buClr>
                <a:schemeClr val="dk1"/>
              </a:buClr>
              <a:buSzPts val="1200"/>
              <a:buFont typeface="Calibri"/>
              <a:buNone/>
            </a:pPr>
            <a:r>
              <a:t/>
            </a:r>
            <a:endParaRPr/>
          </a:p>
          <a:p>
            <a:pPr indent="0" lvl="0" marL="45720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p:nvPr>
            <p:ph idx="2" type="pic"/>
          </p:nvPr>
        </p:nvSpPr>
        <p:spPr>
          <a:xfrm>
            <a:off x="5183188" y="987425"/>
            <a:ext cx="6172200" cy="4873625"/>
          </a:xfrm>
          <a:prstGeom prst="rect">
            <a:avLst/>
          </a:prstGeom>
          <a:noFill/>
          <a:ln>
            <a:noFill/>
          </a:ln>
        </p:spPr>
      </p:sp>
      <p:sp>
        <p:nvSpPr>
          <p:cNvPr id="72" name="Google Shape;72;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8"/>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8"/>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24" name="Google Shape;24;p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google.com/spreadsheets/d/1lVjh0Wk_i_f8c3eQC42uBL2QeOsxtbxzCedZlFLZ-TI/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415611" y="887700"/>
            <a:ext cx="11360800" cy="2736800"/>
          </a:xfrm>
          <a:prstGeom prst="rect">
            <a:avLst/>
          </a:prstGeom>
          <a:noFill/>
          <a:ln>
            <a:noFill/>
          </a:ln>
        </p:spPr>
        <p:txBody>
          <a:bodyPr anchorCtr="0" anchor="b" bIns="121900" lIns="121900" spcFirstLastPara="1" rIns="121900" wrap="square" tIns="121900">
            <a:normAutofit/>
          </a:bodyPr>
          <a:lstStyle/>
          <a:p>
            <a:pPr indent="0" lvl="0" marL="0" rtl="0" algn="ctr">
              <a:lnSpc>
                <a:spcPct val="90000"/>
              </a:lnSpc>
              <a:spcBef>
                <a:spcPts val="0"/>
              </a:spcBef>
              <a:spcAft>
                <a:spcPts val="0"/>
              </a:spcAft>
              <a:buClr>
                <a:schemeClr val="dk1"/>
              </a:buClr>
              <a:buSzPts val="6000"/>
              <a:buFont typeface="Calibri"/>
              <a:buNone/>
            </a:pPr>
            <a:r>
              <a:rPr lang="en"/>
              <a:t>Difference in Difference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70707"/>
              <a:buFont typeface="Calibri"/>
              <a:buNone/>
            </a:pPr>
            <a:r>
              <a:rPr lang="en"/>
              <a:t>Bean Bag Toss: A game to explore a difference in difference research design</a:t>
            </a:r>
            <a:endParaRPr/>
          </a:p>
        </p:txBody>
      </p:sp>
      <p:pic>
        <p:nvPicPr>
          <p:cNvPr id="98" name="Google Shape;98;p2"/>
          <p:cNvPicPr preferRelativeResize="0"/>
          <p:nvPr/>
        </p:nvPicPr>
        <p:blipFill rotWithShape="1">
          <a:blip r:embed="rId3">
            <a:alphaModFix/>
          </a:blip>
          <a:srcRect b="0" l="0" r="0" t="0"/>
          <a:stretch/>
        </p:blipFill>
        <p:spPr>
          <a:xfrm>
            <a:off x="6136434" y="1356968"/>
            <a:ext cx="4848277" cy="5094633"/>
          </a:xfrm>
          <a:prstGeom prst="rect">
            <a:avLst/>
          </a:prstGeom>
          <a:noFill/>
          <a:ln>
            <a:noFill/>
          </a:ln>
        </p:spPr>
      </p:pic>
      <p:sp>
        <p:nvSpPr>
          <p:cNvPr id="99" name="Google Shape;99;p2"/>
          <p:cNvSpPr/>
          <p:nvPr/>
        </p:nvSpPr>
        <p:spPr>
          <a:xfrm>
            <a:off x="9979900" y="1653600"/>
            <a:ext cx="2044500" cy="814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rPr b="0" i="0" lang="en" sz="2400" u="none" cap="none" strike="noStrike">
                <a:solidFill>
                  <a:schemeClr val="dk1"/>
                </a:solidFill>
                <a:latin typeface="Courier New"/>
                <a:ea typeface="Courier New"/>
                <a:cs typeface="Courier New"/>
                <a:sym typeface="Courier New"/>
              </a:rPr>
              <a:t>How many can you knock down?</a:t>
            </a:r>
            <a:endParaRPr sz="2400">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70707"/>
              <a:buFont typeface="Calibri"/>
              <a:buNone/>
            </a:pPr>
            <a:r>
              <a:rPr lang="en"/>
              <a:t>Rules of the game:</a:t>
            </a:r>
            <a:endParaRPr/>
          </a:p>
          <a:p>
            <a:pPr indent="0" lvl="0" marL="0" rtl="0" algn="l">
              <a:lnSpc>
                <a:spcPct val="90000"/>
              </a:lnSpc>
              <a:spcBef>
                <a:spcPts val="0"/>
              </a:spcBef>
              <a:spcAft>
                <a:spcPts val="0"/>
              </a:spcAft>
              <a:buClr>
                <a:schemeClr val="dk1"/>
              </a:buClr>
              <a:buSzPct val="70707"/>
              <a:buFont typeface="Calibri"/>
              <a:buNone/>
            </a:pPr>
            <a:r>
              <a:t/>
            </a:r>
            <a:endParaRPr/>
          </a:p>
        </p:txBody>
      </p:sp>
      <p:sp>
        <p:nvSpPr>
          <p:cNvPr id="105" name="Google Shape;105;p3"/>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dk1"/>
              </a:buClr>
              <a:buSzPts val="1800"/>
              <a:buNone/>
            </a:pPr>
            <a:r>
              <a:rPr lang="en"/>
              <a:t>The class will be divided into two teams</a:t>
            </a:r>
            <a:endParaRPr/>
          </a:p>
          <a:p>
            <a:pPr indent="0" lvl="0" marL="0" rtl="0" algn="l">
              <a:lnSpc>
                <a:spcPct val="90000"/>
              </a:lnSpc>
              <a:spcBef>
                <a:spcPts val="1600"/>
              </a:spcBef>
              <a:spcAft>
                <a:spcPts val="0"/>
              </a:spcAft>
              <a:buClr>
                <a:schemeClr val="dk1"/>
              </a:buClr>
              <a:buSzPts val="1800"/>
              <a:buNone/>
            </a:pPr>
            <a:r>
              <a:rPr lang="en"/>
              <a:t>Each team should:</a:t>
            </a:r>
            <a:endParaRPr/>
          </a:p>
          <a:p>
            <a:pPr indent="-457188" lvl="0" marL="609585" rtl="0" algn="l">
              <a:lnSpc>
                <a:spcPct val="90000"/>
              </a:lnSpc>
              <a:spcBef>
                <a:spcPts val="1600"/>
              </a:spcBef>
              <a:spcAft>
                <a:spcPts val="0"/>
              </a:spcAft>
              <a:buClr>
                <a:schemeClr val="dk1"/>
              </a:buClr>
              <a:buSzPts val="1800"/>
              <a:buChar char="●"/>
            </a:pPr>
            <a:r>
              <a:rPr lang="en"/>
              <a:t>Come up with a team name and record it on your index card</a:t>
            </a:r>
            <a:endParaRPr/>
          </a:p>
          <a:p>
            <a:pPr indent="-457188" lvl="0" marL="609585" rtl="0" algn="l">
              <a:lnSpc>
                <a:spcPct val="90000"/>
              </a:lnSpc>
              <a:spcBef>
                <a:spcPts val="0"/>
              </a:spcBef>
              <a:spcAft>
                <a:spcPts val="0"/>
              </a:spcAft>
              <a:buClr>
                <a:schemeClr val="dk1"/>
              </a:buClr>
              <a:buSzPts val="1800"/>
              <a:buChar char="●"/>
            </a:pPr>
            <a:r>
              <a:rPr lang="en"/>
              <a:t>Team members take turns based on the number on index card</a:t>
            </a:r>
            <a:endParaRPr/>
          </a:p>
          <a:p>
            <a:pPr indent="-457188" lvl="0" marL="609585" rtl="0" algn="l">
              <a:lnSpc>
                <a:spcPct val="90000"/>
              </a:lnSpc>
              <a:spcBef>
                <a:spcPts val="0"/>
              </a:spcBef>
              <a:spcAft>
                <a:spcPts val="0"/>
              </a:spcAft>
              <a:buClr>
                <a:schemeClr val="dk1"/>
              </a:buClr>
              <a:buSzPts val="1800"/>
              <a:buChar char="●"/>
            </a:pPr>
            <a:r>
              <a:rPr lang="en"/>
              <a:t>Throw bean bag to see how many cans each member can knock down</a:t>
            </a:r>
            <a:endParaRPr/>
          </a:p>
          <a:p>
            <a:pPr indent="-457188" lvl="0" marL="609585" rtl="0" algn="l">
              <a:lnSpc>
                <a:spcPct val="90000"/>
              </a:lnSpc>
              <a:spcBef>
                <a:spcPts val="0"/>
              </a:spcBef>
              <a:spcAft>
                <a:spcPts val="0"/>
              </a:spcAft>
              <a:buClr>
                <a:schemeClr val="dk1"/>
              </a:buClr>
              <a:buSzPts val="1800"/>
              <a:buChar char="●"/>
            </a:pPr>
            <a:r>
              <a:rPr lang="en"/>
              <a:t>Record that number on their index card</a:t>
            </a:r>
            <a:endParaRPr/>
          </a:p>
          <a:p>
            <a:pPr indent="-457188" lvl="0" marL="609585" rtl="0" algn="l">
              <a:lnSpc>
                <a:spcPct val="90000"/>
              </a:lnSpc>
              <a:spcBef>
                <a:spcPts val="0"/>
              </a:spcBef>
              <a:spcAft>
                <a:spcPts val="0"/>
              </a:spcAft>
              <a:buClr>
                <a:schemeClr val="dk1"/>
              </a:buClr>
              <a:buSzPts val="1800"/>
              <a:buChar char="●"/>
            </a:pPr>
            <a:r>
              <a:rPr lang="en"/>
              <a:t>When instructed, plot data on graph.</a:t>
            </a:r>
            <a:endParaRPr/>
          </a:p>
          <a:p>
            <a:pPr indent="-457188" lvl="0" marL="609584" rtl="0" algn="l">
              <a:lnSpc>
                <a:spcPct val="90000"/>
              </a:lnSpc>
              <a:spcBef>
                <a:spcPts val="0"/>
              </a:spcBef>
              <a:spcAft>
                <a:spcPts val="0"/>
              </a:spcAft>
              <a:buClr>
                <a:schemeClr val="dk1"/>
              </a:buClr>
              <a:buSzPts val="1800"/>
              <a:buChar char="●"/>
            </a:pPr>
            <a:r>
              <a:rPr lang="en"/>
              <a:t>Link to the </a:t>
            </a:r>
            <a:r>
              <a:rPr lang="en" u="sng">
                <a:solidFill>
                  <a:schemeClr val="hlink"/>
                </a:solidFill>
                <a:hlinkClick r:id="rId3"/>
              </a:rPr>
              <a:t>Data table and graph for activity</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highlight>
                  <a:srgbClr val="FFF2CC"/>
                </a:highlight>
              </a:rPr>
              <a:t>The team that knocks down the most cans wins!</a:t>
            </a:r>
            <a:endParaRPr>
              <a:highlight>
                <a:srgbClr val="FFF2CC"/>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70707"/>
              <a:buFont typeface="Calibri"/>
              <a:buNone/>
            </a:pPr>
            <a:r>
              <a:rPr lang="en"/>
              <a:t>Sample Graph</a:t>
            </a:r>
            <a:endParaRPr/>
          </a:p>
        </p:txBody>
      </p:sp>
      <p:pic>
        <p:nvPicPr>
          <p:cNvPr id="111" name="Google Shape;111;p4"/>
          <p:cNvPicPr preferRelativeResize="0"/>
          <p:nvPr/>
        </p:nvPicPr>
        <p:blipFill rotWithShape="1">
          <a:blip r:embed="rId3">
            <a:alphaModFix/>
          </a:blip>
          <a:srcRect b="0" l="0" r="0" t="0"/>
          <a:stretch/>
        </p:blipFill>
        <p:spPr>
          <a:xfrm>
            <a:off x="782501" y="1356968"/>
            <a:ext cx="9127025" cy="5094633"/>
          </a:xfrm>
          <a:prstGeom prst="rect">
            <a:avLst/>
          </a:prstGeom>
          <a:noFill/>
          <a:ln>
            <a:noFill/>
          </a:ln>
        </p:spPr>
      </p:pic>
      <p:sp>
        <p:nvSpPr>
          <p:cNvPr id="112" name="Google Shape;112;p4"/>
          <p:cNvSpPr txBox="1"/>
          <p:nvPr/>
        </p:nvSpPr>
        <p:spPr>
          <a:xfrm>
            <a:off x="5082767" y="6324400"/>
            <a:ext cx="3550400"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Student</a:t>
            </a:r>
            <a:endParaRPr sz="2400">
              <a:solidFill>
                <a:schemeClr val="dk1"/>
              </a:solidFill>
              <a:latin typeface="Calibri"/>
              <a:ea typeface="Calibri"/>
              <a:cs typeface="Calibri"/>
              <a:sym typeface="Calibri"/>
            </a:endParaRPr>
          </a:p>
        </p:txBody>
      </p:sp>
      <p:sp>
        <p:nvSpPr>
          <p:cNvPr id="113" name="Google Shape;113;p4"/>
          <p:cNvSpPr txBox="1"/>
          <p:nvPr/>
        </p:nvSpPr>
        <p:spPr>
          <a:xfrm rot="-5400000">
            <a:off x="-880567" y="3880878"/>
            <a:ext cx="3550400" cy="615513"/>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 of Cans Knocked Down</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Clr>
                <a:schemeClr val="dk1"/>
              </a:buClr>
              <a:buSzPct val="70707"/>
              <a:buFont typeface="Calibri"/>
              <a:buNone/>
            </a:pPr>
            <a:r>
              <a:rPr lang="en"/>
              <a:t>What is Difference-in-Difference?</a:t>
            </a:r>
            <a:endParaRPr/>
          </a:p>
        </p:txBody>
      </p:sp>
      <p:sp>
        <p:nvSpPr>
          <p:cNvPr id="119" name="Google Shape;119;p5"/>
          <p:cNvSpPr txBox="1"/>
          <p:nvPr>
            <p:ph idx="1" type="body"/>
          </p:nvPr>
        </p:nvSpPr>
        <p:spPr>
          <a:xfrm>
            <a:off x="415600" y="1536633"/>
            <a:ext cx="11360800" cy="4980800"/>
          </a:xfrm>
          <a:prstGeom prst="rect">
            <a:avLst/>
          </a:prstGeom>
          <a:noFill/>
          <a:ln>
            <a:noFill/>
          </a:ln>
        </p:spPr>
        <p:txBody>
          <a:bodyPr anchorCtr="0" anchor="t" bIns="121900" lIns="121900" spcFirstLastPara="1" rIns="121900" wrap="square" tIns="121900">
            <a:normAutofit/>
          </a:bodyPr>
          <a:lstStyle/>
          <a:p>
            <a:pPr indent="-440043" lvl="0" marL="609585" rtl="0" algn="l">
              <a:lnSpc>
                <a:spcPct val="100000"/>
              </a:lnSpc>
              <a:spcBef>
                <a:spcPts val="0"/>
              </a:spcBef>
              <a:spcAft>
                <a:spcPts val="0"/>
              </a:spcAft>
              <a:buClr>
                <a:schemeClr val="dk1"/>
              </a:buClr>
              <a:buSzPts val="2500"/>
              <a:buChar char="●"/>
            </a:pPr>
            <a:r>
              <a:rPr lang="en" sz="2500"/>
              <a:t>Difference-in-difference is a statistical technique used in research </a:t>
            </a:r>
            <a:endParaRPr sz="2500"/>
          </a:p>
          <a:p>
            <a:pPr indent="-440042" lvl="0" marL="609584" rtl="0" algn="l">
              <a:lnSpc>
                <a:spcPct val="100000"/>
              </a:lnSpc>
              <a:spcBef>
                <a:spcPts val="0"/>
              </a:spcBef>
              <a:spcAft>
                <a:spcPts val="0"/>
              </a:spcAft>
              <a:buClr>
                <a:schemeClr val="dk1"/>
              </a:buClr>
              <a:buSzPts val="2500"/>
              <a:buChar char="●"/>
            </a:pPr>
            <a:r>
              <a:rPr lang="en" sz="2500"/>
              <a:t>It mimics an experimental research design in a natural setting by asking if a group that was affected by a </a:t>
            </a:r>
            <a:r>
              <a:rPr lang="en" sz="2500" u="sng"/>
              <a:t>treatment</a:t>
            </a:r>
            <a:r>
              <a:rPr lang="en" sz="2500"/>
              <a:t> had a different outcome than the group that was not (</a:t>
            </a:r>
            <a:r>
              <a:rPr lang="en" sz="2500" u="sng"/>
              <a:t>control</a:t>
            </a:r>
            <a:r>
              <a:rPr lang="en" sz="2500"/>
              <a:t>)</a:t>
            </a:r>
            <a:endParaRPr sz="2500"/>
          </a:p>
          <a:p>
            <a:pPr indent="-440042" lvl="0" marL="609584" rtl="0" algn="l">
              <a:lnSpc>
                <a:spcPct val="100000"/>
              </a:lnSpc>
              <a:spcBef>
                <a:spcPts val="0"/>
              </a:spcBef>
              <a:spcAft>
                <a:spcPts val="0"/>
              </a:spcAft>
              <a:buClr>
                <a:schemeClr val="dk1"/>
              </a:buClr>
              <a:buSzPts val="2500"/>
              <a:buChar char="●"/>
            </a:pPr>
            <a:r>
              <a:rPr lang="en" sz="2500"/>
              <a:t>It compares an outcome (like bean bags or deaths) before a treatment to an outcome afterwards (difference 1 for group 1) and then compares the trend in deaths to the control group (difference 2)</a:t>
            </a:r>
            <a:endParaRPr sz="2500"/>
          </a:p>
          <a:p>
            <a:pPr indent="-376542" lvl="0" marL="609584" rtl="0" algn="l">
              <a:lnSpc>
                <a:spcPct val="100000"/>
              </a:lnSpc>
              <a:spcBef>
                <a:spcPts val="0"/>
              </a:spcBef>
              <a:spcAft>
                <a:spcPts val="0"/>
              </a:spcAft>
              <a:buSzPts val="1500"/>
              <a:buChar char="●"/>
            </a:pPr>
            <a:r>
              <a:rPr lang="en" sz="2500"/>
              <a:t>Because we’re comparing these two differences, this is a “difference-in-difference” design</a:t>
            </a:r>
            <a:endParaRPr sz="2500"/>
          </a:p>
          <a:p>
            <a:pPr indent="-440042" lvl="0" marL="609584" rtl="0" algn="l">
              <a:lnSpc>
                <a:spcPct val="100000"/>
              </a:lnSpc>
              <a:spcBef>
                <a:spcPts val="1600"/>
              </a:spcBef>
              <a:spcAft>
                <a:spcPts val="0"/>
              </a:spcAft>
              <a:buClr>
                <a:schemeClr val="dk1"/>
              </a:buClr>
              <a:buSzPts val="2500"/>
              <a:buChar char="●"/>
            </a:pPr>
            <a:r>
              <a:rPr lang="en" sz="2500"/>
              <a:t>If we see a significant difference in trends for the two groups (difference in difference) that is a clue that the treatment had an impact</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2023-07-28T19:34:56Z</dcterms:created>
  <dc:creator>Domyancich, John</dc:creator>
</cp:coreProperties>
</file>