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Fjalla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8" roundtripDataSignature="AMtx7mjEcYdsmpZ2U2Rj6Az/I8N3RCFk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jallaOne-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Slide 10: Explain that we will be transported back to 1854 London and our mentors will revert back to their 19th Century selves like in the first week. Each group’s task is to construct a poster to use as a visual for arguing for the waterborne theory of cholera over the airborne theory. The Londoners will use their 19th Century perspective to argue for the airborne theory.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Slide 11: Provide the directions for constructing the poster. Emphasize the following:</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Planning: sketch the layout of the poster beforehand. Don’t just jump in and start putting things on the paper. The poster is meant to present your argument clearly and concisely. Simplicity is better.</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The poster is just a visual aid. Your reasoning and explanation of what it says must be verbalized. Develop a plan for how you would like to present your argument.</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Study the Londoners. Each will come with a different perspective, none of which support the waterborne theory. You will need to counter their argument with data and reasoning that counter their claim. This could include pointing out weaknesses in their argument.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c0f6c9b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2fc0f6c9b8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7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c0f6c9b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c0f6c9b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Slide 3: Arguing based on opinions that aren’t grounded in evidence or that are based on values (‘I like chocolate ice cream better than vanilla’) is different from scientific claims. Those are based on evidence and have been tried to be rejected over and over again where scientists try to poke holes in differing explanations in order to arrive at the truth together. These disagreements are needed to make sure countervailing evidence is not overlooked.</a:t>
            </a:r>
            <a:endParaRPr sz="21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Slide 5: Remind the students of our driving question: “Why is cholera killing some but not others?” Ask, </a:t>
            </a:r>
            <a:r>
              <a:rPr b="1" lang="en" sz="1600">
                <a:solidFill>
                  <a:schemeClr val="dk1"/>
                </a:solidFill>
              </a:rPr>
              <a:t>“</a:t>
            </a:r>
            <a:r>
              <a:rPr b="1" lang="en" sz="1600">
                <a:solidFill>
                  <a:schemeClr val="dk1"/>
                </a:solidFill>
              </a:rPr>
              <a:t>Remember the answers of the Londoners: Were those opinions or evidence-based claims?</a:t>
            </a:r>
            <a:r>
              <a:rPr b="1" lang="en" sz="1600">
                <a:solidFill>
                  <a:schemeClr val="dk1"/>
                </a:solidFill>
              </a:rPr>
              <a:t>”</a:t>
            </a:r>
            <a:r>
              <a:rPr lang="en" sz="1600">
                <a:solidFill>
                  <a:schemeClr val="dk1"/>
                </a:solidFill>
              </a:rPr>
              <a:t> Field responses but don’t provide an answer.</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Slide 6: Explain that it depends on the situation. Ask, </a:t>
            </a:r>
            <a:r>
              <a:rPr b="1" lang="en" sz="1600">
                <a:solidFill>
                  <a:schemeClr val="dk1"/>
                </a:solidFill>
              </a:rPr>
              <a:t>“How is 2020s different than 1850s?”</a:t>
            </a:r>
            <a:r>
              <a:rPr lang="en" sz="1600">
                <a:solidFill>
                  <a:schemeClr val="dk1"/>
                </a:solidFill>
              </a:rPr>
              <a:t> See is students can suggest that we actually know what causes cholera and how it is spread in 2020+, but they didn’t in 1854.</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Slide 7: Explain that we have an established scientific theory called the “germ theory of disease” that was established in the 1890’s, but this theory was not widely accepted in 1854. Ask the question, </a:t>
            </a:r>
            <a:r>
              <a:rPr b="1" lang="en" sz="1500">
                <a:solidFill>
                  <a:schemeClr val="dk1"/>
                </a:solidFill>
              </a:rPr>
              <a:t>“</a:t>
            </a:r>
            <a:r>
              <a:rPr b="1" lang="en" sz="1500">
                <a:solidFill>
                  <a:schemeClr val="dk1"/>
                </a:solidFill>
              </a:rPr>
              <a:t>The answers of the Londoners: Were those opinions or evidence-based claims?</a:t>
            </a:r>
            <a:r>
              <a:rPr b="1" lang="en" sz="1500">
                <a:solidFill>
                  <a:schemeClr val="dk1"/>
                </a:solidFill>
              </a:rPr>
              <a:t>”</a:t>
            </a:r>
            <a:r>
              <a:rPr lang="en" sz="1500">
                <a:solidFill>
                  <a:schemeClr val="dk1"/>
                </a:solidFill>
              </a:rPr>
              <a:t> again. </a:t>
            </a:r>
            <a:r>
              <a:rPr lang="en" sz="1600">
                <a:solidFill>
                  <a:schemeClr val="dk1"/>
                </a:solidFill>
              </a:rPr>
              <a:t>G</a:t>
            </a:r>
            <a:r>
              <a:rPr lang="en" sz="1600">
                <a:solidFill>
                  <a:schemeClr val="dk1"/>
                </a:solidFill>
              </a:rPr>
              <a:t>et at the difference between having some evidence for airborne in the 1850s but with multiple rounds of testing in the next 10-20 years there was more evidence against than for airborne theories.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Slide 8: Show the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Slide 9: Detail the parts of </a:t>
            </a:r>
            <a:r>
              <a:rPr lang="en" sz="1600">
                <a:solidFill>
                  <a:schemeClr val="dk1"/>
                </a:solidFill>
              </a:rPr>
              <a:t>a good argument</a:t>
            </a:r>
            <a:r>
              <a:rPr lang="en" sz="1600">
                <a:solidFill>
                  <a:schemeClr val="dk1"/>
                </a:solidFill>
              </a:rPr>
              <a:t>. Bullets 2-4 are the claim evidence reasoning, but what makes it an argument is considering alternative explanations and critiquing them. This may include providing evidence that contradicts them or questioning the reliability of data sources among other.</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Changing Minds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Persuade the Londoners</a:t>
            </a:r>
            <a:endParaRPr/>
          </a:p>
        </p:txBody>
      </p:sp>
      <p:sp>
        <p:nvSpPr>
          <p:cNvPr id="110" name="Google Shape;11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Develop a poster to make your argument</a:t>
            </a:r>
            <a:endParaRPr/>
          </a:p>
          <a:p>
            <a:pPr indent="-342900" lvl="0" marL="457200" rtl="0" algn="l">
              <a:lnSpc>
                <a:spcPct val="115000"/>
              </a:lnSpc>
              <a:spcBef>
                <a:spcPts val="0"/>
              </a:spcBef>
              <a:spcAft>
                <a:spcPts val="0"/>
              </a:spcAft>
              <a:buSzPts val="1800"/>
              <a:buChar char="●"/>
            </a:pPr>
            <a:r>
              <a:rPr lang="en"/>
              <a:t>Mentors will revert back to their 19th Century selves and will be supporters of different versions of the airborne theory</a:t>
            </a:r>
            <a:endParaRPr/>
          </a:p>
          <a:p>
            <a:pPr indent="-342900" lvl="0" marL="457200" rtl="0" algn="l">
              <a:lnSpc>
                <a:spcPct val="115000"/>
              </a:lnSpc>
              <a:spcBef>
                <a:spcPts val="0"/>
              </a:spcBef>
              <a:spcAft>
                <a:spcPts val="0"/>
              </a:spcAft>
              <a:buSzPts val="1800"/>
              <a:buChar char="●"/>
            </a:pPr>
            <a:r>
              <a:rPr lang="en"/>
              <a:t>Londoners will meet individually with each group and rotate between posters every 3 minutes. </a:t>
            </a:r>
            <a:endParaRPr/>
          </a:p>
          <a:p>
            <a:pPr indent="0" lvl="0" marL="457200" rtl="0" algn="l">
              <a:lnSpc>
                <a:spcPct val="115000"/>
              </a:lnSpc>
              <a:spcBef>
                <a:spcPts val="1200"/>
              </a:spcBef>
              <a:spcAft>
                <a:spcPts val="0"/>
              </a:spcAft>
              <a:buSzPts val="1800"/>
              <a:buNone/>
            </a:pPr>
            <a:r>
              <a:t/>
            </a:r>
            <a:endParaRPr sz="1600"/>
          </a:p>
          <a:p>
            <a:pPr indent="0" lvl="0" marL="91440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Directions</a:t>
            </a:r>
            <a:endParaRPr/>
          </a:p>
        </p:txBody>
      </p:sp>
      <p:sp>
        <p:nvSpPr>
          <p:cNvPr id="116" name="Google Shape;11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Each group will be give the following:</a:t>
            </a:r>
            <a:endParaRPr/>
          </a:p>
          <a:p>
            <a:pPr indent="-317500" lvl="1" marL="914400" rtl="0" algn="l">
              <a:lnSpc>
                <a:spcPct val="115000"/>
              </a:lnSpc>
              <a:spcBef>
                <a:spcPts val="0"/>
              </a:spcBef>
              <a:spcAft>
                <a:spcPts val="0"/>
              </a:spcAft>
              <a:buSzPts val="1400"/>
              <a:buChar char="○"/>
            </a:pPr>
            <a:r>
              <a:rPr lang="en"/>
              <a:t>Printouts of data and visualizations from the notebooks</a:t>
            </a:r>
            <a:endParaRPr/>
          </a:p>
          <a:p>
            <a:pPr indent="-342900" lvl="0" marL="457200" rtl="0" algn="l">
              <a:lnSpc>
                <a:spcPct val="115000"/>
              </a:lnSpc>
              <a:spcBef>
                <a:spcPts val="0"/>
              </a:spcBef>
              <a:spcAft>
                <a:spcPts val="0"/>
              </a:spcAft>
              <a:buSzPts val="1800"/>
              <a:buChar char="●"/>
            </a:pPr>
            <a:r>
              <a:rPr lang="en"/>
              <a:t>Advice</a:t>
            </a:r>
            <a:endParaRPr/>
          </a:p>
          <a:p>
            <a:pPr indent="-317500" lvl="1" marL="914400" rtl="0" algn="l">
              <a:lnSpc>
                <a:spcPct val="115000"/>
              </a:lnSpc>
              <a:spcBef>
                <a:spcPts val="0"/>
              </a:spcBef>
              <a:spcAft>
                <a:spcPts val="0"/>
              </a:spcAft>
              <a:buSzPts val="1400"/>
              <a:buChar char="○"/>
            </a:pPr>
            <a:r>
              <a:rPr lang="en"/>
              <a:t>The poster is just a visual aid. </a:t>
            </a:r>
            <a:endParaRPr/>
          </a:p>
          <a:p>
            <a:pPr indent="-317500" lvl="1" marL="914400" rtl="0" algn="l">
              <a:lnSpc>
                <a:spcPct val="115000"/>
              </a:lnSpc>
              <a:spcBef>
                <a:spcPts val="0"/>
              </a:spcBef>
              <a:spcAft>
                <a:spcPts val="0"/>
              </a:spcAft>
              <a:buSzPts val="1400"/>
              <a:buChar char="○"/>
            </a:pPr>
            <a:r>
              <a:rPr lang="en"/>
              <a:t>Sketch the layout of your poster beforehand</a:t>
            </a:r>
            <a:endParaRPr/>
          </a:p>
          <a:p>
            <a:pPr indent="-317500" lvl="1" marL="914400" rtl="0" algn="l">
              <a:lnSpc>
                <a:spcPct val="115000"/>
              </a:lnSpc>
              <a:spcBef>
                <a:spcPts val="0"/>
              </a:spcBef>
              <a:spcAft>
                <a:spcPts val="0"/>
              </a:spcAft>
              <a:buSzPts val="1400"/>
              <a:buChar char="○"/>
            </a:pPr>
            <a:r>
              <a:rPr lang="en"/>
              <a:t>Present your argument clearly and concisely</a:t>
            </a:r>
            <a:endParaRPr/>
          </a:p>
          <a:p>
            <a:pPr indent="-317500" lvl="1" marL="914400" rtl="0" algn="l">
              <a:lnSpc>
                <a:spcPct val="115000"/>
              </a:lnSpc>
              <a:spcBef>
                <a:spcPts val="0"/>
              </a:spcBef>
              <a:spcAft>
                <a:spcPts val="0"/>
              </a:spcAft>
              <a:buSzPts val="1400"/>
              <a:buChar char="○"/>
            </a:pPr>
            <a:r>
              <a:rPr lang="en"/>
              <a:t>Be prepared to counter arguments from the Londoners: </a:t>
            </a:r>
            <a:endParaRPr/>
          </a:p>
          <a:p>
            <a:pPr indent="-317500" lvl="2" marL="1371600" rtl="0" algn="l">
              <a:lnSpc>
                <a:spcPct val="115000"/>
              </a:lnSpc>
              <a:spcBef>
                <a:spcPts val="0"/>
              </a:spcBef>
              <a:spcAft>
                <a:spcPts val="0"/>
              </a:spcAft>
              <a:buSzPts val="1400"/>
              <a:buChar char="■"/>
            </a:pPr>
            <a:r>
              <a:rPr lang="en"/>
              <a:t>Have data and the appropriate reasoning ready</a:t>
            </a:r>
            <a:endParaRPr/>
          </a:p>
          <a:p>
            <a:pPr indent="-317500" lvl="2" marL="1371600" rtl="0" algn="l">
              <a:lnSpc>
                <a:spcPct val="115000"/>
              </a:lnSpc>
              <a:spcBef>
                <a:spcPts val="0"/>
              </a:spcBef>
              <a:spcAft>
                <a:spcPts val="0"/>
              </a:spcAft>
              <a:buSzPts val="1400"/>
              <a:buChar char="■"/>
            </a:pPr>
            <a:r>
              <a:rPr lang="en"/>
              <a:t>Find the flaws and weaknesses in their arguments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fc0f6c9b82_0_9"/>
          <p:cNvSpPr txBox="1"/>
          <p:nvPr>
            <p:ph type="title"/>
          </p:nvPr>
        </p:nvSpPr>
        <p:spPr>
          <a:xfrm>
            <a:off x="311700" y="4048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makes opinions different from evidenced claims…</a:t>
            </a:r>
            <a:endParaRPr/>
          </a:p>
        </p:txBody>
      </p:sp>
      <p:sp>
        <p:nvSpPr>
          <p:cNvPr id="60" name="Google Shape;60;g2fc0f6c9b82_0_9"/>
          <p:cNvSpPr txBox="1"/>
          <p:nvPr>
            <p:ph idx="1" type="body"/>
          </p:nvPr>
        </p:nvSpPr>
        <p:spPr>
          <a:xfrm>
            <a:off x="420800" y="466250"/>
            <a:ext cx="72069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b="1" lang="en" sz="2000"/>
              <a:t>Claim</a:t>
            </a:r>
            <a:r>
              <a:rPr lang="en" sz="2000"/>
              <a:t>: statement that answers the original question</a:t>
            </a:r>
            <a:endParaRPr sz="2000"/>
          </a:p>
          <a:p>
            <a:pPr indent="-381000" lvl="0" marL="457200" rtl="0" algn="l">
              <a:lnSpc>
                <a:spcPct val="115000"/>
              </a:lnSpc>
              <a:spcBef>
                <a:spcPts val="0"/>
              </a:spcBef>
              <a:spcAft>
                <a:spcPts val="0"/>
              </a:spcAft>
              <a:buSzPts val="2400"/>
              <a:buChar char="●"/>
            </a:pPr>
            <a:r>
              <a:rPr b="1" lang="en" sz="2000"/>
              <a:t>Evidence</a:t>
            </a:r>
            <a:r>
              <a:rPr lang="en" sz="2000"/>
              <a:t>: data, e.g. from an experiment</a:t>
            </a:r>
            <a:endParaRPr sz="2000"/>
          </a:p>
          <a:p>
            <a:pPr indent="-381000" lvl="0" marL="457200" rtl="0" algn="l">
              <a:lnSpc>
                <a:spcPct val="115000"/>
              </a:lnSpc>
              <a:spcBef>
                <a:spcPts val="0"/>
              </a:spcBef>
              <a:spcAft>
                <a:spcPts val="0"/>
              </a:spcAft>
              <a:buSzPts val="2400"/>
              <a:buChar char="●"/>
            </a:pPr>
            <a:r>
              <a:rPr b="1" lang="en" sz="2000"/>
              <a:t>Reasoning</a:t>
            </a:r>
            <a:r>
              <a:rPr lang="en" sz="2000"/>
              <a:t>: explanation that connects the claim to the evidence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g2fc0f6c9b82_0_0"/>
          <p:cNvPicPr preferRelativeResize="0"/>
          <p:nvPr/>
        </p:nvPicPr>
        <p:blipFill>
          <a:blip r:embed="rId3">
            <a:alphaModFix/>
          </a:blip>
          <a:stretch>
            <a:fillRect/>
          </a:stretch>
        </p:blipFill>
        <p:spPr>
          <a:xfrm>
            <a:off x="677779" y="962175"/>
            <a:ext cx="3504445" cy="2967726"/>
          </a:xfrm>
          <a:prstGeom prst="rect">
            <a:avLst/>
          </a:prstGeom>
          <a:noFill/>
          <a:ln>
            <a:noFill/>
          </a:ln>
        </p:spPr>
      </p:pic>
      <p:sp>
        <p:nvSpPr>
          <p:cNvPr id="66" name="Google Shape;66;g2fc0f6c9b82_0_0"/>
          <p:cNvSpPr txBox="1"/>
          <p:nvPr/>
        </p:nvSpPr>
        <p:spPr>
          <a:xfrm>
            <a:off x="677700" y="374525"/>
            <a:ext cx="3504600" cy="3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2"/>
                </a:solidFill>
                <a:latin typeface="Fjalla One"/>
                <a:ea typeface="Fjalla One"/>
                <a:cs typeface="Fjalla One"/>
                <a:sym typeface="Fjalla One"/>
              </a:rPr>
              <a:t>UNFOUNDED OPINIONS</a:t>
            </a:r>
            <a:endParaRPr sz="2700">
              <a:solidFill>
                <a:schemeClr val="dk2"/>
              </a:solidFill>
              <a:latin typeface="Fjalla One"/>
              <a:ea typeface="Fjalla One"/>
              <a:cs typeface="Fjalla One"/>
              <a:sym typeface="Fjalla One"/>
            </a:endParaRPr>
          </a:p>
        </p:txBody>
      </p:sp>
      <p:sp>
        <p:nvSpPr>
          <p:cNvPr id="67" name="Google Shape;67;g2fc0f6c9b82_0_0"/>
          <p:cNvSpPr txBox="1"/>
          <p:nvPr>
            <p:ph idx="4294967295" type="body"/>
          </p:nvPr>
        </p:nvSpPr>
        <p:spPr>
          <a:xfrm>
            <a:off x="4793550" y="863550"/>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b="1" sz="2400" u="sng"/>
          </a:p>
          <a:p>
            <a:pPr indent="-355600" lvl="0" marL="457200" rtl="0" algn="l">
              <a:lnSpc>
                <a:spcPct val="115000"/>
              </a:lnSpc>
              <a:spcBef>
                <a:spcPts val="1200"/>
              </a:spcBef>
              <a:spcAft>
                <a:spcPts val="0"/>
              </a:spcAft>
              <a:buSzPts val="2000"/>
              <a:buChar char="●"/>
            </a:pPr>
            <a:r>
              <a:rPr lang="en" sz="2000"/>
              <a:t>c</a:t>
            </a:r>
            <a:r>
              <a:rPr lang="en" sz="2000"/>
              <a:t>an be about values</a:t>
            </a:r>
            <a:endParaRPr sz="2000"/>
          </a:p>
          <a:p>
            <a:pPr indent="-355600" lvl="0" marL="457200" rtl="0" algn="l">
              <a:lnSpc>
                <a:spcPct val="115000"/>
              </a:lnSpc>
              <a:spcBef>
                <a:spcPts val="0"/>
              </a:spcBef>
              <a:spcAft>
                <a:spcPts val="0"/>
              </a:spcAft>
              <a:buSzPts val="2000"/>
              <a:buChar char="●"/>
            </a:pPr>
            <a:r>
              <a:rPr lang="en" sz="2000"/>
              <a:t>have not been carefully vetted</a:t>
            </a:r>
            <a:endParaRPr sz="2000"/>
          </a:p>
          <a:p>
            <a:pPr indent="-355600" lvl="0" marL="457200" rtl="0" algn="l">
              <a:lnSpc>
                <a:spcPct val="115000"/>
              </a:lnSpc>
              <a:spcBef>
                <a:spcPts val="0"/>
              </a:spcBef>
              <a:spcAft>
                <a:spcPts val="0"/>
              </a:spcAft>
              <a:buSzPts val="2000"/>
              <a:buChar char="●"/>
            </a:pPr>
            <a:r>
              <a:rPr lang="en" sz="2000"/>
              <a:t>are not based on evidence</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4"/>
          <p:cNvPicPr preferRelativeResize="0"/>
          <p:nvPr/>
        </p:nvPicPr>
        <p:blipFill>
          <a:blip r:embed="rId3">
            <a:alphaModFix/>
          </a:blip>
          <a:stretch>
            <a:fillRect/>
          </a:stretch>
        </p:blipFill>
        <p:spPr>
          <a:xfrm>
            <a:off x="551900" y="1224350"/>
            <a:ext cx="3842550" cy="2967725"/>
          </a:xfrm>
          <a:prstGeom prst="rect">
            <a:avLst/>
          </a:prstGeom>
          <a:noFill/>
          <a:ln>
            <a:noFill/>
          </a:ln>
        </p:spPr>
      </p:pic>
      <p:sp>
        <p:nvSpPr>
          <p:cNvPr id="73" name="Google Shape;73;p4"/>
          <p:cNvSpPr txBox="1"/>
          <p:nvPr>
            <p:ph idx="1" type="body"/>
          </p:nvPr>
        </p:nvSpPr>
        <p:spPr>
          <a:xfrm>
            <a:off x="4631250" y="1224350"/>
            <a:ext cx="4032900" cy="3416400"/>
          </a:xfrm>
          <a:prstGeom prst="rect">
            <a:avLst/>
          </a:prstGeom>
          <a:noFill/>
          <a:ln>
            <a:noFill/>
          </a:ln>
        </p:spPr>
        <p:txBody>
          <a:bodyPr anchorCtr="0" anchor="t" bIns="91425" lIns="91425" spcFirstLastPara="1" rIns="91425" wrap="square" tIns="91425">
            <a:normAutofit lnSpcReduction="10000"/>
          </a:bodyPr>
          <a:lstStyle/>
          <a:p>
            <a:pPr indent="-381000" lvl="0" marL="457200" rtl="0" algn="l">
              <a:lnSpc>
                <a:spcPct val="115000"/>
              </a:lnSpc>
              <a:spcBef>
                <a:spcPts val="0"/>
              </a:spcBef>
              <a:spcAft>
                <a:spcPts val="0"/>
              </a:spcAft>
              <a:buSzPts val="2400"/>
              <a:buChar char="●"/>
            </a:pPr>
            <a:r>
              <a:rPr b="1" lang="en" sz="2000"/>
              <a:t>Claim</a:t>
            </a:r>
            <a:r>
              <a:rPr lang="en" sz="2000"/>
              <a:t>: statement that answers the original question</a:t>
            </a:r>
            <a:endParaRPr sz="2000"/>
          </a:p>
          <a:p>
            <a:pPr indent="-381000" lvl="0" marL="457200" rtl="0" algn="l">
              <a:lnSpc>
                <a:spcPct val="115000"/>
              </a:lnSpc>
              <a:spcBef>
                <a:spcPts val="0"/>
              </a:spcBef>
              <a:spcAft>
                <a:spcPts val="0"/>
              </a:spcAft>
              <a:buSzPts val="2400"/>
              <a:buChar char="●"/>
            </a:pPr>
            <a:r>
              <a:rPr b="1" lang="en" sz="2000"/>
              <a:t>Evidence</a:t>
            </a:r>
            <a:r>
              <a:rPr lang="en" sz="2000"/>
              <a:t>: raw data, results from data experiments; </a:t>
            </a:r>
            <a:r>
              <a:rPr lang="en" sz="2000">
                <a:highlight>
                  <a:schemeClr val="accent6"/>
                </a:highlight>
              </a:rPr>
              <a:t>looking for countervailing evidence, not just supporting</a:t>
            </a:r>
            <a:endParaRPr sz="2000">
              <a:highlight>
                <a:schemeClr val="accent6"/>
              </a:highlight>
            </a:endParaRPr>
          </a:p>
          <a:p>
            <a:pPr indent="-381000" lvl="0" marL="457200" rtl="0" algn="l">
              <a:lnSpc>
                <a:spcPct val="115000"/>
              </a:lnSpc>
              <a:spcBef>
                <a:spcPts val="0"/>
              </a:spcBef>
              <a:spcAft>
                <a:spcPts val="0"/>
              </a:spcAft>
              <a:buSzPts val="2400"/>
              <a:buChar char="●"/>
            </a:pPr>
            <a:r>
              <a:rPr b="1" lang="en" sz="2000"/>
              <a:t>Reasoning</a:t>
            </a:r>
            <a:r>
              <a:rPr lang="en" sz="2000"/>
              <a:t>: explanation that connects the claim to the evidence</a:t>
            </a:r>
            <a:endParaRPr sz="2000"/>
          </a:p>
        </p:txBody>
      </p:sp>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Fjalla One"/>
                <a:ea typeface="Fjalla One"/>
                <a:cs typeface="Fjalla One"/>
                <a:sym typeface="Fjalla One"/>
              </a:rPr>
              <a:t>EVIDENCE-BASED CLAIMS AND REASONING</a:t>
            </a:r>
            <a:endParaRPr>
              <a:latin typeface="Fjalla One"/>
              <a:ea typeface="Fjalla One"/>
              <a:cs typeface="Fjalla One"/>
              <a:sym typeface="Fjall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cholera killing some but not others?</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2100"/>
              <a:t>Remember the answers of the Londoners: Were those opinions or evidence-based claims?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cholera killing some but not others?</a:t>
            </a:r>
            <a:endParaRPr/>
          </a:p>
        </p:txBody>
      </p:sp>
      <p:sp>
        <p:nvSpPr>
          <p:cNvPr id="86" name="Google Shape;8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100"/>
              <a:t>The answers of the Londoners: Were those opinions or evidence-based claims?</a:t>
            </a:r>
            <a:endParaRPr sz="2100"/>
          </a:p>
          <a:p>
            <a:pPr indent="0" lvl="0" marL="0" rtl="0" algn="l">
              <a:lnSpc>
                <a:spcPct val="115000"/>
              </a:lnSpc>
              <a:spcBef>
                <a:spcPts val="1200"/>
              </a:spcBef>
              <a:spcAft>
                <a:spcPts val="1200"/>
              </a:spcAft>
              <a:buSzPts val="1800"/>
              <a:buNone/>
            </a:pPr>
            <a:r>
              <a:rPr lang="en" sz="2100"/>
              <a:t>How is 2020s different than 1850s?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cholera killing some but not others?</a:t>
            </a:r>
            <a:endParaRPr/>
          </a:p>
        </p:txBody>
      </p:sp>
      <p:sp>
        <p:nvSpPr>
          <p:cNvPr id="92" name="Google Shape;9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n" sz="2100"/>
              <a:t>The answers of the Londoners: Were those opinions or evidence-based claims?</a:t>
            </a:r>
            <a:endParaRPr sz="2100"/>
          </a:p>
          <a:p>
            <a:pPr indent="0" lvl="0" marL="0" rtl="0" algn="l">
              <a:lnSpc>
                <a:spcPct val="115000"/>
              </a:lnSpc>
              <a:spcBef>
                <a:spcPts val="1200"/>
              </a:spcBef>
              <a:spcAft>
                <a:spcPts val="0"/>
              </a:spcAft>
              <a:buSzPts val="1800"/>
              <a:buNone/>
            </a:pPr>
            <a:r>
              <a:rPr lang="en" sz="2100"/>
              <a:t>How is 2020s different than 1850s?</a:t>
            </a:r>
            <a:endParaRPr sz="2100"/>
          </a:p>
          <a:p>
            <a:pPr indent="0" lvl="0" marL="457200" rtl="0" algn="l">
              <a:lnSpc>
                <a:spcPct val="115000"/>
              </a:lnSpc>
              <a:spcBef>
                <a:spcPts val="1200"/>
              </a:spcBef>
              <a:spcAft>
                <a:spcPts val="0"/>
              </a:spcAft>
              <a:buSzPts val="1800"/>
              <a:buNone/>
            </a:pPr>
            <a:r>
              <a:rPr lang="en" sz="2100"/>
              <a:t>2022: We have the “germ theory of disease”. </a:t>
            </a:r>
            <a:endParaRPr sz="2100"/>
          </a:p>
          <a:p>
            <a:pPr indent="0" lvl="0" marL="457200" rtl="0" algn="l">
              <a:lnSpc>
                <a:spcPct val="115000"/>
              </a:lnSpc>
              <a:spcBef>
                <a:spcPts val="1200"/>
              </a:spcBef>
              <a:spcAft>
                <a:spcPts val="1200"/>
              </a:spcAft>
              <a:buSzPts val="1800"/>
              <a:buNone/>
            </a:pPr>
            <a:r>
              <a:rPr lang="en" sz="2100"/>
              <a:t>1854: No established scientific theory explaining how diseases spread.</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cholera killing some but not others?</a:t>
            </a:r>
            <a:endParaRPr/>
          </a:p>
        </p:txBody>
      </p:sp>
      <p:sp>
        <p:nvSpPr>
          <p:cNvPr id="98" name="Google Shape;9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100"/>
              <a:t>Should we be explaining or arguing? It depends…</a:t>
            </a:r>
            <a:endParaRPr sz="2100"/>
          </a:p>
          <a:p>
            <a:pPr indent="0" lvl="0" marL="0" rtl="0" algn="l">
              <a:lnSpc>
                <a:spcPct val="115000"/>
              </a:lnSpc>
              <a:spcBef>
                <a:spcPts val="1200"/>
              </a:spcBef>
              <a:spcAft>
                <a:spcPts val="0"/>
              </a:spcAft>
              <a:buSzPts val="1800"/>
              <a:buNone/>
            </a:pPr>
            <a:r>
              <a:rPr lang="en" sz="2100"/>
              <a:t>How is 2022 different than 1854?</a:t>
            </a:r>
            <a:endParaRPr sz="2100"/>
          </a:p>
          <a:p>
            <a:pPr indent="0" lvl="0" marL="457200" rtl="0" algn="l">
              <a:lnSpc>
                <a:spcPct val="115000"/>
              </a:lnSpc>
              <a:spcBef>
                <a:spcPts val="1200"/>
              </a:spcBef>
              <a:spcAft>
                <a:spcPts val="0"/>
              </a:spcAft>
              <a:buSzPts val="1800"/>
              <a:buNone/>
            </a:pPr>
            <a:r>
              <a:rPr lang="en" sz="2100"/>
              <a:t>2022: We have the “germ theory of disease” - VETTED EVIDENCE</a:t>
            </a:r>
            <a:endParaRPr sz="2100"/>
          </a:p>
          <a:p>
            <a:pPr indent="0" lvl="0" marL="457200" rtl="0" algn="l">
              <a:lnSpc>
                <a:spcPct val="115000"/>
              </a:lnSpc>
              <a:spcBef>
                <a:spcPts val="1200"/>
              </a:spcBef>
              <a:spcAft>
                <a:spcPts val="1200"/>
              </a:spcAft>
              <a:buSzPts val="1800"/>
              <a:buNone/>
            </a:pPr>
            <a:r>
              <a:rPr lang="en" sz="2100"/>
              <a:t>1854: No established scientific theory explaining how diseases spread - OPINIONS WITH SOME EVIDENCE BUT NO RIGOROUS TESTING</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Anatomy of a</a:t>
            </a:r>
            <a:r>
              <a:rPr lang="en"/>
              <a:t> good argument</a:t>
            </a:r>
            <a:endParaRPr/>
          </a:p>
        </p:txBody>
      </p:sp>
      <p:sp>
        <p:nvSpPr>
          <p:cNvPr id="104" name="Google Shape;10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Clearly state the question/problem</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State your claim</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Provide data and visuals (evidence)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Explain your reasoning</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Provide a critique of the alternative explanation(s) including:</a:t>
            </a:r>
            <a:endParaRPr sz="1900">
              <a:solidFill>
                <a:schemeClr val="dk1"/>
              </a:solidFill>
            </a:endParaRPr>
          </a:p>
          <a:p>
            <a:pPr indent="-349250" lvl="1" marL="1371600" rtl="0" algn="l">
              <a:lnSpc>
                <a:spcPct val="115000"/>
              </a:lnSpc>
              <a:spcBef>
                <a:spcPts val="0"/>
              </a:spcBef>
              <a:spcAft>
                <a:spcPts val="0"/>
              </a:spcAft>
              <a:buClr>
                <a:schemeClr val="dk1"/>
              </a:buClr>
              <a:buSzPts val="1900"/>
              <a:buChar char="○"/>
            </a:pPr>
            <a:r>
              <a:rPr lang="en" sz="1900">
                <a:solidFill>
                  <a:schemeClr val="dk1"/>
                </a:solidFill>
              </a:rPr>
              <a:t>How it may not be supported by the data</a:t>
            </a:r>
            <a:endParaRPr sz="1900">
              <a:solidFill>
                <a:schemeClr val="dk1"/>
              </a:solidFill>
            </a:endParaRPr>
          </a:p>
          <a:p>
            <a:pPr indent="-349250" lvl="1" marL="1371600" rtl="0" algn="l">
              <a:lnSpc>
                <a:spcPct val="115000"/>
              </a:lnSpc>
              <a:spcBef>
                <a:spcPts val="0"/>
              </a:spcBef>
              <a:spcAft>
                <a:spcPts val="0"/>
              </a:spcAft>
              <a:buClr>
                <a:schemeClr val="dk1"/>
              </a:buClr>
              <a:buSzPts val="1900"/>
              <a:buChar char="○"/>
            </a:pPr>
            <a:r>
              <a:rPr lang="en" sz="1900">
                <a:solidFill>
                  <a:schemeClr val="dk1"/>
                </a:solidFill>
              </a:rPr>
              <a:t>How the data that supports it is not good</a:t>
            </a:r>
            <a:endParaRPr sz="1900">
              <a:solidFill>
                <a:schemeClr val="dk1"/>
              </a:solidFill>
            </a:endParaRPr>
          </a:p>
          <a:p>
            <a:pPr indent="457200" lvl="0" marL="0" rtl="0" algn="l">
              <a:lnSpc>
                <a:spcPct val="115000"/>
              </a:lnSpc>
              <a:spcBef>
                <a:spcPts val="0"/>
              </a:spcBef>
              <a:spcAft>
                <a:spcPts val="0"/>
              </a:spcAft>
              <a:buSzPts val="1800"/>
              <a:buNone/>
            </a:pPr>
            <a:r>
              <a:t/>
            </a:r>
            <a:endParaRPr sz="1900">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