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Fjalla One"/>
      <p:regular r:id="rId15"/>
    </p:embeddedFont>
    <p:embeddedFont>
      <p:font typeface="Red Hat Display"/>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FjallaOne-regular.fntdata"/><Relationship Id="rId14" Type="http://schemas.openxmlformats.org/officeDocument/2006/relationships/slide" Target="slides/slide9.xml"/><Relationship Id="rId17" Type="http://schemas.openxmlformats.org/officeDocument/2006/relationships/font" Target="fonts/RedHatDisplay-bold.fntdata"/><Relationship Id="rId16" Type="http://schemas.openxmlformats.org/officeDocument/2006/relationships/font" Target="fonts/RedHatDisplay-regular.fntdata"/><Relationship Id="rId5" Type="http://schemas.openxmlformats.org/officeDocument/2006/relationships/notesMaster" Target="notesMasters/notesMaster1.xml"/><Relationship Id="rId19" Type="http://schemas.openxmlformats.org/officeDocument/2006/relationships/font" Target="fonts/RedHatDisplay-boldItalic.fntdata"/><Relationship Id="rId6" Type="http://schemas.openxmlformats.org/officeDocument/2006/relationships/slide" Target="slides/slide1.xml"/><Relationship Id="rId18" Type="http://schemas.openxmlformats.org/officeDocument/2006/relationships/font" Target="fonts/RedHatDisplay-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8a0b45329c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8a0b45329c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600">
                <a:solidFill>
                  <a:schemeClr val="dk1"/>
                </a:solidFill>
              </a:rPr>
              <a:t>Slide 2: Show the scatterplot of positivity rate vs. median income and point out that there is a very strong correlation between the two. The p-value is very small.</a:t>
            </a:r>
            <a:endParaRPr sz="16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8a0b45329c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8a0b45329c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400">
                <a:solidFill>
                  <a:schemeClr val="dk1"/>
                </a:solidFill>
              </a:rPr>
              <a:t>Slide 3: Jokingly ask, “Does this mean money protects you from Covid?” Students will respond, “No” but a few may point out that, in a way, having higher income does provide people with certain things that are directly protective of Covid.</a:t>
            </a:r>
            <a:endParaRPr sz="1400">
              <a:solidFill>
                <a:schemeClr val="dk1"/>
              </a:solidFill>
            </a:endParaRPr>
          </a:p>
          <a:p>
            <a:pPr indent="0" lvl="0" marL="0" rtl="0" algn="l">
              <a:lnSpc>
                <a:spcPct val="115000"/>
              </a:lnSpc>
              <a:spcBef>
                <a:spcPts val="0"/>
              </a:spcBef>
              <a:spcAft>
                <a:spcPts val="0"/>
              </a:spcAft>
              <a:buNone/>
            </a:pPr>
            <a:r>
              <a:t/>
            </a:r>
            <a:endParaRPr sz="1400">
              <a:solidFill>
                <a:schemeClr val="dk1"/>
              </a:solidFill>
            </a:endParaRPr>
          </a:p>
          <a:p>
            <a:pPr indent="0" lvl="0" marL="0" rtl="0" algn="l">
              <a:lnSpc>
                <a:spcPct val="115000"/>
              </a:lnSpc>
              <a:spcBef>
                <a:spcPts val="0"/>
              </a:spcBef>
              <a:spcAft>
                <a:spcPts val="0"/>
              </a:spcAft>
              <a:buNone/>
            </a:pPr>
            <a:r>
              <a:rPr lang="en" sz="1400">
                <a:solidFill>
                  <a:schemeClr val="dk1"/>
                </a:solidFill>
              </a:rPr>
              <a:t>Ask students to dive deeper into this idea and propose examples of where a higher income carries with it, certain benefits that may protect one from Covid. Field responses.</a:t>
            </a:r>
            <a:endParaRPr sz="1400">
              <a:solidFill>
                <a:schemeClr val="dk1"/>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16a29f4982b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16a29f4982b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500">
                <a:solidFill>
                  <a:schemeClr val="dk1"/>
                </a:solidFill>
              </a:rPr>
              <a:t>Slide 4: After the student brainstorm, show a few examples. Explain that this is far from a complete list. In fact, income, as we all know, affects countless outcomes in our society.</a:t>
            </a:r>
            <a:endParaRPr sz="15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18a0b45329c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18a0b45329c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300">
                <a:solidFill>
                  <a:schemeClr val="dk1"/>
                </a:solidFill>
              </a:rPr>
              <a:t>Slide 5: Explain that median income is what is known as a “proxy” variable. Proxy variables are surface-level variables that often do not have a direct role in the mechanism but can be highly correlated with the outcome. This is because, the proxy stands in for, or is connected to, many variables that are directly linked to the mechanism.</a:t>
            </a:r>
            <a:endParaRPr sz="1300">
              <a:solidFill>
                <a:schemeClr val="dk1"/>
              </a:solidFill>
            </a:endParaRPr>
          </a:p>
          <a:p>
            <a:pPr indent="-311150" lvl="0" marL="457200" rtl="0" algn="l">
              <a:lnSpc>
                <a:spcPct val="115000"/>
              </a:lnSpc>
              <a:spcBef>
                <a:spcPts val="0"/>
              </a:spcBef>
              <a:spcAft>
                <a:spcPts val="0"/>
              </a:spcAft>
              <a:buClr>
                <a:schemeClr val="dk1"/>
              </a:buClr>
              <a:buSzPts val="1300"/>
              <a:buAutoNum type="arabicPeriod"/>
            </a:pPr>
            <a:r>
              <a:rPr lang="en" sz="1300">
                <a:solidFill>
                  <a:schemeClr val="dk1"/>
                </a:solidFill>
              </a:rPr>
              <a:t>Proxy variables can be dangerous in that they can be used to make broad generalizations and stereotypes about people that do not get at the root cause of a problem.</a:t>
            </a:r>
            <a:endParaRPr sz="1300">
              <a:solidFill>
                <a:schemeClr val="dk1"/>
              </a:solidFill>
            </a:endParaRPr>
          </a:p>
          <a:p>
            <a:pPr indent="-311150" lvl="0" marL="457200" rtl="0" algn="l">
              <a:lnSpc>
                <a:spcPct val="115000"/>
              </a:lnSpc>
              <a:spcBef>
                <a:spcPts val="0"/>
              </a:spcBef>
              <a:spcAft>
                <a:spcPts val="0"/>
              </a:spcAft>
              <a:buClr>
                <a:schemeClr val="dk1"/>
              </a:buClr>
              <a:buSzPts val="1300"/>
              <a:buAutoNum type="arabicPeriod"/>
            </a:pPr>
            <a:r>
              <a:rPr lang="en" sz="1300">
                <a:solidFill>
                  <a:schemeClr val="dk1"/>
                </a:solidFill>
              </a:rPr>
              <a:t>However, proxy variables can also be used when data for the variables are “under their umbrella”. However, data scientists need to be very careful when using proxies and clear in why and how they are using them.</a:t>
            </a:r>
            <a:endParaRPr sz="1300">
              <a:solidFill>
                <a:schemeClr val="dk1"/>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3f8e6efd4e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3f8e6efd4e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3f8e6efd4e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3f8e6efd4e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fcf3acaeff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2fcf3acaeff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3f8e6efd4e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23f8e6efd4e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9.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5.pn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5.png"/><Relationship Id="rId4" Type="http://schemas.openxmlformats.org/officeDocument/2006/relationships/image" Target="../media/image2.jpg"/><Relationship Id="rId5"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7.png"/><Relationship Id="rId4" Type="http://schemas.openxmlformats.org/officeDocument/2006/relationships/image" Target="../media/image4.png"/><Relationship Id="rId5"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1742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Looking Below the Surface</a:t>
            </a:r>
            <a:endParaRPr/>
          </a:p>
        </p:txBody>
      </p:sp>
      <p:sp>
        <p:nvSpPr>
          <p:cNvPr id="55" name="Google Shape;55;p13"/>
          <p:cNvSpPr txBox="1"/>
          <p:nvPr>
            <p:ph idx="1" type="subTitle"/>
          </p:nvPr>
        </p:nvSpPr>
        <p:spPr>
          <a:xfrm>
            <a:off x="311700" y="2072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solidFill>
                  <a:schemeClr val="dk1"/>
                </a:solidFill>
              </a:rPr>
              <a:t>Proposing Explanations</a:t>
            </a:r>
            <a:endParaRPr>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pic>
        <p:nvPicPr>
          <p:cNvPr id="60" name="Google Shape;60;p14"/>
          <p:cNvPicPr preferRelativeResize="0"/>
          <p:nvPr/>
        </p:nvPicPr>
        <p:blipFill rotWithShape="1">
          <a:blip r:embed="rId3">
            <a:alphaModFix/>
          </a:blip>
          <a:srcRect b="8172" l="0" r="0" t="0"/>
          <a:stretch/>
        </p:blipFill>
        <p:spPr>
          <a:xfrm>
            <a:off x="88600" y="916375"/>
            <a:ext cx="4033874" cy="3040175"/>
          </a:xfrm>
          <a:prstGeom prst="rect">
            <a:avLst/>
          </a:prstGeom>
          <a:noFill/>
          <a:ln>
            <a:noFill/>
          </a:ln>
        </p:spPr>
      </p:pic>
      <p:pic>
        <p:nvPicPr>
          <p:cNvPr id="61" name="Google Shape;61;p14"/>
          <p:cNvPicPr preferRelativeResize="0"/>
          <p:nvPr/>
        </p:nvPicPr>
        <p:blipFill>
          <a:blip r:embed="rId4">
            <a:alphaModFix/>
          </a:blip>
          <a:stretch>
            <a:fillRect/>
          </a:stretch>
        </p:blipFill>
        <p:spPr>
          <a:xfrm>
            <a:off x="12400" y="4024403"/>
            <a:ext cx="4710301" cy="2355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pic>
        <p:nvPicPr>
          <p:cNvPr id="66" name="Google Shape;66;p15"/>
          <p:cNvPicPr preferRelativeResize="0"/>
          <p:nvPr/>
        </p:nvPicPr>
        <p:blipFill rotWithShape="1">
          <a:blip r:embed="rId3">
            <a:alphaModFix/>
          </a:blip>
          <a:srcRect b="8172" l="0" r="0" t="0"/>
          <a:stretch/>
        </p:blipFill>
        <p:spPr>
          <a:xfrm>
            <a:off x="88600" y="916375"/>
            <a:ext cx="4033874" cy="3040175"/>
          </a:xfrm>
          <a:prstGeom prst="rect">
            <a:avLst/>
          </a:prstGeom>
          <a:noFill/>
          <a:ln>
            <a:noFill/>
          </a:ln>
        </p:spPr>
      </p:pic>
      <p:pic>
        <p:nvPicPr>
          <p:cNvPr id="67" name="Google Shape;67;p15"/>
          <p:cNvPicPr preferRelativeResize="0"/>
          <p:nvPr/>
        </p:nvPicPr>
        <p:blipFill rotWithShape="1">
          <a:blip r:embed="rId4">
            <a:alphaModFix/>
          </a:blip>
          <a:srcRect b="3652" l="18309" r="4565" t="6830"/>
          <a:stretch/>
        </p:blipFill>
        <p:spPr>
          <a:xfrm>
            <a:off x="5238488" y="954287"/>
            <a:ext cx="3721138" cy="3234925"/>
          </a:xfrm>
          <a:prstGeom prst="rect">
            <a:avLst/>
          </a:prstGeom>
          <a:noFill/>
          <a:ln>
            <a:noFill/>
          </a:ln>
        </p:spPr>
      </p:pic>
      <p:sp>
        <p:nvSpPr>
          <p:cNvPr id="68" name="Google Shape;68;p15"/>
          <p:cNvSpPr/>
          <p:nvPr/>
        </p:nvSpPr>
        <p:spPr>
          <a:xfrm>
            <a:off x="4335938" y="2156975"/>
            <a:ext cx="689100" cy="587100"/>
          </a:xfrm>
          <a:prstGeom prst="mathEqual">
            <a:avLst>
              <a:gd fmla="val 23520" name="adj1"/>
              <a:gd fmla="val 1176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15"/>
          <p:cNvSpPr txBox="1"/>
          <p:nvPr/>
        </p:nvSpPr>
        <p:spPr>
          <a:xfrm>
            <a:off x="4399688" y="1467000"/>
            <a:ext cx="561600" cy="954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5000"/>
              <a:t>?</a:t>
            </a:r>
            <a:endParaRPr sz="5000"/>
          </a:p>
        </p:txBody>
      </p:sp>
      <p:pic>
        <p:nvPicPr>
          <p:cNvPr id="70" name="Google Shape;70;p15"/>
          <p:cNvPicPr preferRelativeResize="0"/>
          <p:nvPr/>
        </p:nvPicPr>
        <p:blipFill>
          <a:blip r:embed="rId5">
            <a:alphaModFix/>
          </a:blip>
          <a:stretch>
            <a:fillRect/>
          </a:stretch>
        </p:blipFill>
        <p:spPr>
          <a:xfrm>
            <a:off x="12400" y="4024403"/>
            <a:ext cx="4710301" cy="2355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6"/>
          <p:cNvSpPr txBox="1"/>
          <p:nvPr/>
        </p:nvSpPr>
        <p:spPr>
          <a:xfrm>
            <a:off x="3892725" y="358875"/>
            <a:ext cx="6000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6000"/>
              <a:t>$</a:t>
            </a:r>
            <a:endParaRPr sz="6000"/>
          </a:p>
        </p:txBody>
      </p:sp>
      <p:sp>
        <p:nvSpPr>
          <p:cNvPr id="76" name="Google Shape;76;p16"/>
          <p:cNvSpPr txBox="1"/>
          <p:nvPr/>
        </p:nvSpPr>
        <p:spPr>
          <a:xfrm>
            <a:off x="357350" y="1771350"/>
            <a:ext cx="2476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Access to good healthcare</a:t>
            </a:r>
            <a:endParaRPr/>
          </a:p>
        </p:txBody>
      </p:sp>
      <p:sp>
        <p:nvSpPr>
          <p:cNvPr id="77" name="Google Shape;77;p16"/>
          <p:cNvSpPr txBox="1"/>
          <p:nvPr/>
        </p:nvSpPr>
        <p:spPr>
          <a:xfrm>
            <a:off x="1610925" y="2756825"/>
            <a:ext cx="1748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Ability to quarantine</a:t>
            </a:r>
            <a:endParaRPr/>
          </a:p>
        </p:txBody>
      </p:sp>
      <p:sp>
        <p:nvSpPr>
          <p:cNvPr id="78" name="Google Shape;78;p16"/>
          <p:cNvSpPr txBox="1"/>
          <p:nvPr/>
        </p:nvSpPr>
        <p:spPr>
          <a:xfrm>
            <a:off x="5041400" y="2756825"/>
            <a:ext cx="2016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Educational attainment</a:t>
            </a:r>
            <a:endParaRPr/>
          </a:p>
        </p:txBody>
      </p:sp>
      <p:sp>
        <p:nvSpPr>
          <p:cNvPr id="79" name="Google Shape;79;p16"/>
          <p:cNvSpPr txBox="1"/>
          <p:nvPr/>
        </p:nvSpPr>
        <p:spPr>
          <a:xfrm>
            <a:off x="6075200" y="1771350"/>
            <a:ext cx="2833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Access to personal transportation</a:t>
            </a:r>
            <a:endParaRPr/>
          </a:p>
        </p:txBody>
      </p:sp>
      <p:sp>
        <p:nvSpPr>
          <p:cNvPr id="80" name="Google Shape;80;p16"/>
          <p:cNvSpPr txBox="1"/>
          <p:nvPr/>
        </p:nvSpPr>
        <p:spPr>
          <a:xfrm>
            <a:off x="3018525" y="3752350"/>
            <a:ext cx="2348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Access to high-quality food</a:t>
            </a:r>
            <a:endParaRPr/>
          </a:p>
        </p:txBody>
      </p:sp>
      <p:cxnSp>
        <p:nvCxnSpPr>
          <p:cNvPr id="81" name="Google Shape;81;p16"/>
          <p:cNvCxnSpPr>
            <a:stCxn id="75" idx="1"/>
            <a:endCxn id="76" idx="0"/>
          </p:cNvCxnSpPr>
          <p:nvPr/>
        </p:nvCxnSpPr>
        <p:spPr>
          <a:xfrm flipH="1">
            <a:off x="1595325" y="912975"/>
            <a:ext cx="2297400" cy="858300"/>
          </a:xfrm>
          <a:prstGeom prst="straightConnector1">
            <a:avLst/>
          </a:prstGeom>
          <a:noFill/>
          <a:ln cap="flat" cmpd="sng" w="9525">
            <a:solidFill>
              <a:schemeClr val="dk2"/>
            </a:solidFill>
            <a:prstDash val="solid"/>
            <a:round/>
            <a:headEnd len="med" w="med" type="none"/>
            <a:tailEnd len="med" w="med" type="triangle"/>
          </a:ln>
        </p:spPr>
      </p:cxnSp>
      <p:cxnSp>
        <p:nvCxnSpPr>
          <p:cNvPr id="82" name="Google Shape;82;p16"/>
          <p:cNvCxnSpPr>
            <a:endCxn id="77" idx="0"/>
          </p:cNvCxnSpPr>
          <p:nvPr/>
        </p:nvCxnSpPr>
        <p:spPr>
          <a:xfrm flipH="1">
            <a:off x="2485125" y="1199825"/>
            <a:ext cx="1471500" cy="1557000"/>
          </a:xfrm>
          <a:prstGeom prst="straightConnector1">
            <a:avLst/>
          </a:prstGeom>
          <a:noFill/>
          <a:ln cap="flat" cmpd="sng" w="9525">
            <a:solidFill>
              <a:schemeClr val="dk2"/>
            </a:solidFill>
            <a:prstDash val="solid"/>
            <a:round/>
            <a:headEnd len="med" w="med" type="none"/>
            <a:tailEnd len="med" w="med" type="triangle"/>
          </a:ln>
        </p:spPr>
      </p:cxnSp>
      <p:cxnSp>
        <p:nvCxnSpPr>
          <p:cNvPr id="83" name="Google Shape;83;p16"/>
          <p:cNvCxnSpPr>
            <a:stCxn id="75" idx="2"/>
            <a:endCxn id="80" idx="0"/>
          </p:cNvCxnSpPr>
          <p:nvPr/>
        </p:nvCxnSpPr>
        <p:spPr>
          <a:xfrm>
            <a:off x="4192725" y="1467075"/>
            <a:ext cx="0" cy="2285400"/>
          </a:xfrm>
          <a:prstGeom prst="straightConnector1">
            <a:avLst/>
          </a:prstGeom>
          <a:noFill/>
          <a:ln cap="flat" cmpd="sng" w="9525">
            <a:solidFill>
              <a:schemeClr val="dk2"/>
            </a:solidFill>
            <a:prstDash val="solid"/>
            <a:round/>
            <a:headEnd len="med" w="med" type="none"/>
            <a:tailEnd len="med" w="med" type="triangle"/>
          </a:ln>
        </p:spPr>
      </p:cxnSp>
      <p:cxnSp>
        <p:nvCxnSpPr>
          <p:cNvPr id="84" name="Google Shape;84;p16"/>
          <p:cNvCxnSpPr>
            <a:endCxn id="78" idx="0"/>
          </p:cNvCxnSpPr>
          <p:nvPr/>
        </p:nvCxnSpPr>
        <p:spPr>
          <a:xfrm>
            <a:off x="4428800" y="1199825"/>
            <a:ext cx="1620900" cy="1557000"/>
          </a:xfrm>
          <a:prstGeom prst="straightConnector1">
            <a:avLst/>
          </a:prstGeom>
          <a:noFill/>
          <a:ln cap="flat" cmpd="sng" w="9525">
            <a:solidFill>
              <a:schemeClr val="dk2"/>
            </a:solidFill>
            <a:prstDash val="solid"/>
            <a:round/>
            <a:headEnd len="med" w="med" type="none"/>
            <a:tailEnd len="med" w="med" type="triangle"/>
          </a:ln>
        </p:spPr>
      </p:cxnSp>
      <p:cxnSp>
        <p:nvCxnSpPr>
          <p:cNvPr id="85" name="Google Shape;85;p16"/>
          <p:cNvCxnSpPr>
            <a:stCxn id="75" idx="3"/>
            <a:endCxn id="79" idx="0"/>
          </p:cNvCxnSpPr>
          <p:nvPr/>
        </p:nvCxnSpPr>
        <p:spPr>
          <a:xfrm>
            <a:off x="4492725" y="912975"/>
            <a:ext cx="2999100" cy="8583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Median Income is a “Proxy” Variable</a:t>
            </a:r>
            <a:endParaRPr/>
          </a:p>
        </p:txBody>
      </p:sp>
      <p:sp>
        <p:nvSpPr>
          <p:cNvPr id="91" name="Google Shape;91;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81000" lvl="0" marL="457200" rtl="0" algn="l">
              <a:spcBef>
                <a:spcPts val="0"/>
              </a:spcBef>
              <a:spcAft>
                <a:spcPts val="0"/>
              </a:spcAft>
              <a:buSzPts val="2400"/>
              <a:buChar char="●"/>
            </a:pPr>
            <a:r>
              <a:rPr lang="en" sz="2400"/>
              <a:t>Sometimes </a:t>
            </a:r>
            <a:r>
              <a:rPr lang="en" sz="2400"/>
              <a:t>good: can be used in the place of a variable that you cannot measure</a:t>
            </a:r>
            <a:endParaRPr sz="2400"/>
          </a:p>
          <a:p>
            <a:pPr indent="0" lvl="0" marL="457200" rtl="0" algn="l">
              <a:spcBef>
                <a:spcPts val="1200"/>
              </a:spcBef>
              <a:spcAft>
                <a:spcPts val="0"/>
              </a:spcAft>
              <a:buNone/>
            </a:pPr>
            <a:r>
              <a:t/>
            </a:r>
            <a:endParaRPr sz="2400"/>
          </a:p>
          <a:p>
            <a:pPr indent="-381000" lvl="0" marL="457200" rtl="0" algn="l">
              <a:spcBef>
                <a:spcPts val="1200"/>
              </a:spcBef>
              <a:spcAft>
                <a:spcPts val="0"/>
              </a:spcAft>
              <a:buSzPts val="2400"/>
              <a:buChar char="●"/>
            </a:pPr>
            <a:r>
              <a:rPr lang="en" sz="2400"/>
              <a:t>Sometimes bad: hides the true causal factors, can be used to generalize and promote stereotypes</a:t>
            </a:r>
            <a:endParaRPr sz="24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pic>
        <p:nvPicPr>
          <p:cNvPr id="96" name="Google Shape;96;p18"/>
          <p:cNvPicPr preferRelativeResize="0"/>
          <p:nvPr/>
        </p:nvPicPr>
        <p:blipFill>
          <a:blip r:embed="rId3">
            <a:alphaModFix/>
          </a:blip>
          <a:stretch>
            <a:fillRect/>
          </a:stretch>
        </p:blipFill>
        <p:spPr>
          <a:xfrm>
            <a:off x="292550" y="1041950"/>
            <a:ext cx="3789424" cy="4025350"/>
          </a:xfrm>
          <a:prstGeom prst="rect">
            <a:avLst/>
          </a:prstGeom>
          <a:noFill/>
          <a:ln>
            <a:noFill/>
          </a:ln>
        </p:spPr>
      </p:pic>
      <p:pic>
        <p:nvPicPr>
          <p:cNvPr id="97" name="Google Shape;97;p18"/>
          <p:cNvPicPr preferRelativeResize="0"/>
          <p:nvPr/>
        </p:nvPicPr>
        <p:blipFill>
          <a:blip r:embed="rId4">
            <a:alphaModFix/>
          </a:blip>
          <a:stretch>
            <a:fillRect/>
          </a:stretch>
        </p:blipFill>
        <p:spPr>
          <a:xfrm>
            <a:off x="3569226" y="1152475"/>
            <a:ext cx="3139699" cy="3950724"/>
          </a:xfrm>
          <a:prstGeom prst="rect">
            <a:avLst/>
          </a:prstGeom>
          <a:noFill/>
          <a:ln>
            <a:noFill/>
          </a:ln>
        </p:spPr>
      </p:pic>
      <p:sp>
        <p:nvSpPr>
          <p:cNvPr id="98" name="Google Shape;98;p18"/>
          <p:cNvSpPr txBox="1"/>
          <p:nvPr>
            <p:ph type="title"/>
          </p:nvPr>
        </p:nvSpPr>
        <p:spPr>
          <a:xfrm>
            <a:off x="311700" y="100151"/>
            <a:ext cx="8520600" cy="899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120"/>
              <a:t>Which are the variables that stand in </a:t>
            </a:r>
            <a:r>
              <a:rPr lang="en" sz="2120">
                <a:solidFill>
                  <a:srgbClr val="FF0000"/>
                </a:solidFill>
              </a:rPr>
              <a:t>as proxies</a:t>
            </a:r>
            <a:r>
              <a:rPr lang="en" sz="2120"/>
              <a:t> for a mechanism to get Covid – and which are more directly related to a mechanism?</a:t>
            </a:r>
            <a:endParaRPr sz="212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9"/>
          <p:cNvSpPr txBox="1"/>
          <p:nvPr>
            <p:ph type="title"/>
          </p:nvPr>
        </p:nvSpPr>
        <p:spPr>
          <a:xfrm>
            <a:off x="311700" y="100151"/>
            <a:ext cx="8520600" cy="899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120"/>
              <a:t>Which are the variables that stand in </a:t>
            </a:r>
            <a:r>
              <a:rPr lang="en" sz="2120">
                <a:solidFill>
                  <a:srgbClr val="FF0000"/>
                </a:solidFill>
              </a:rPr>
              <a:t>as proxies</a:t>
            </a:r>
            <a:r>
              <a:rPr lang="en" sz="2120"/>
              <a:t> for a mechanism to get Covid – and which are more directly related to a mechanism?</a:t>
            </a:r>
            <a:endParaRPr sz="2120"/>
          </a:p>
        </p:txBody>
      </p:sp>
      <p:pic>
        <p:nvPicPr>
          <p:cNvPr id="104" name="Google Shape;104;p19"/>
          <p:cNvPicPr preferRelativeResize="0"/>
          <p:nvPr/>
        </p:nvPicPr>
        <p:blipFill>
          <a:blip r:embed="rId3">
            <a:alphaModFix/>
          </a:blip>
          <a:stretch>
            <a:fillRect/>
          </a:stretch>
        </p:blipFill>
        <p:spPr>
          <a:xfrm>
            <a:off x="292550" y="1041950"/>
            <a:ext cx="3789424" cy="4025350"/>
          </a:xfrm>
          <a:prstGeom prst="rect">
            <a:avLst/>
          </a:prstGeom>
          <a:noFill/>
          <a:ln>
            <a:noFill/>
          </a:ln>
        </p:spPr>
      </p:pic>
      <p:sp>
        <p:nvSpPr>
          <p:cNvPr id="105" name="Google Shape;105;p19"/>
          <p:cNvSpPr/>
          <p:nvPr/>
        </p:nvSpPr>
        <p:spPr>
          <a:xfrm>
            <a:off x="365950" y="1276275"/>
            <a:ext cx="2310900" cy="844500"/>
          </a:xfrm>
          <a:prstGeom prst="roundRect">
            <a:avLst>
              <a:gd fmla="val 16667" name="adj"/>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9"/>
          <p:cNvSpPr/>
          <p:nvPr/>
        </p:nvSpPr>
        <p:spPr>
          <a:xfrm>
            <a:off x="365950" y="2885625"/>
            <a:ext cx="2283600" cy="267600"/>
          </a:xfrm>
          <a:prstGeom prst="roundRect">
            <a:avLst>
              <a:gd fmla="val 16667" name="adj"/>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9"/>
          <p:cNvSpPr/>
          <p:nvPr/>
        </p:nvSpPr>
        <p:spPr>
          <a:xfrm>
            <a:off x="311700" y="3964200"/>
            <a:ext cx="2493900" cy="1103100"/>
          </a:xfrm>
          <a:prstGeom prst="roundRect">
            <a:avLst>
              <a:gd fmla="val 16667" name="adj"/>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08" name="Google Shape;108;p19"/>
          <p:cNvPicPr preferRelativeResize="0"/>
          <p:nvPr/>
        </p:nvPicPr>
        <p:blipFill>
          <a:blip r:embed="rId4">
            <a:alphaModFix/>
          </a:blip>
          <a:stretch>
            <a:fillRect/>
          </a:stretch>
        </p:blipFill>
        <p:spPr>
          <a:xfrm>
            <a:off x="3569226" y="1152475"/>
            <a:ext cx="3139699" cy="3950724"/>
          </a:xfrm>
          <a:prstGeom prst="rect">
            <a:avLst/>
          </a:prstGeom>
          <a:noFill/>
          <a:ln>
            <a:noFill/>
          </a:ln>
        </p:spPr>
      </p:pic>
      <p:sp>
        <p:nvSpPr>
          <p:cNvPr id="109" name="Google Shape;109;p19"/>
          <p:cNvSpPr/>
          <p:nvPr/>
        </p:nvSpPr>
        <p:spPr>
          <a:xfrm>
            <a:off x="3569225" y="4198075"/>
            <a:ext cx="1689600" cy="267600"/>
          </a:xfrm>
          <a:prstGeom prst="roundRect">
            <a:avLst>
              <a:gd fmla="val 16667" name="adj"/>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pic>
        <p:nvPicPr>
          <p:cNvPr id="114" name="Google Shape;114;p20"/>
          <p:cNvPicPr preferRelativeResize="0"/>
          <p:nvPr/>
        </p:nvPicPr>
        <p:blipFill>
          <a:blip r:embed="rId3">
            <a:alphaModFix/>
          </a:blip>
          <a:stretch>
            <a:fillRect/>
          </a:stretch>
        </p:blipFill>
        <p:spPr>
          <a:xfrm>
            <a:off x="3128975" y="1949872"/>
            <a:ext cx="2869575" cy="2252417"/>
          </a:xfrm>
          <a:prstGeom prst="rect">
            <a:avLst/>
          </a:prstGeom>
          <a:noFill/>
          <a:ln>
            <a:noFill/>
          </a:ln>
        </p:spPr>
      </p:pic>
      <p:sp>
        <p:nvSpPr>
          <p:cNvPr id="115" name="Google Shape;115;p20"/>
          <p:cNvSpPr txBox="1"/>
          <p:nvPr/>
        </p:nvSpPr>
        <p:spPr>
          <a:xfrm>
            <a:off x="3537525" y="1180600"/>
            <a:ext cx="2677200" cy="49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2"/>
                </a:solidFill>
                <a:latin typeface="Red Hat Display"/>
                <a:ea typeface="Red Hat Display"/>
                <a:cs typeface="Red Hat Display"/>
                <a:sym typeface="Red Hat Display"/>
              </a:rPr>
              <a:t>Risk factors at the individual level</a:t>
            </a:r>
            <a:endParaRPr b="1" sz="1800">
              <a:solidFill>
                <a:schemeClr val="dk2"/>
              </a:solidFill>
              <a:latin typeface="Red Hat Display"/>
              <a:ea typeface="Red Hat Display"/>
              <a:cs typeface="Red Hat Display"/>
              <a:sym typeface="Red Hat Display"/>
            </a:endParaRPr>
          </a:p>
        </p:txBody>
      </p:sp>
      <p:sp>
        <p:nvSpPr>
          <p:cNvPr id="116" name="Google Shape;116;p20"/>
          <p:cNvSpPr txBox="1"/>
          <p:nvPr/>
        </p:nvSpPr>
        <p:spPr>
          <a:xfrm>
            <a:off x="3296025" y="4275375"/>
            <a:ext cx="2524800" cy="23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rgbClr val="B7B7B7"/>
                </a:solidFill>
              </a:rPr>
              <a:t>https://virologyj.biomedcentral.com/articles/10.1186/s12985-023-02061-8</a:t>
            </a:r>
            <a:endParaRPr sz="800">
              <a:solidFill>
                <a:srgbClr val="B7B7B7"/>
              </a:solidFill>
            </a:endParaRPr>
          </a:p>
        </p:txBody>
      </p:sp>
      <p:sp>
        <p:nvSpPr>
          <p:cNvPr id="117" name="Google Shape;117;p20"/>
          <p:cNvSpPr txBox="1"/>
          <p:nvPr/>
        </p:nvSpPr>
        <p:spPr>
          <a:xfrm>
            <a:off x="6392125" y="1180600"/>
            <a:ext cx="2734800" cy="29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2"/>
                </a:solidFill>
                <a:latin typeface="Red Hat Display"/>
                <a:ea typeface="Red Hat Display"/>
                <a:cs typeface="Red Hat Display"/>
                <a:sym typeface="Red Hat Display"/>
              </a:rPr>
              <a:t>Mechanisms at the microbiological scale</a:t>
            </a:r>
            <a:endParaRPr b="1" sz="1800">
              <a:solidFill>
                <a:schemeClr val="dk2"/>
              </a:solidFill>
              <a:latin typeface="Red Hat Display"/>
              <a:ea typeface="Red Hat Display"/>
              <a:cs typeface="Red Hat Display"/>
              <a:sym typeface="Red Hat Display"/>
            </a:endParaRPr>
          </a:p>
        </p:txBody>
      </p:sp>
      <p:sp>
        <p:nvSpPr>
          <p:cNvPr id="118" name="Google Shape;118;p20"/>
          <p:cNvSpPr txBox="1"/>
          <p:nvPr/>
        </p:nvSpPr>
        <p:spPr>
          <a:xfrm>
            <a:off x="166875" y="4275375"/>
            <a:ext cx="21372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solidFill>
                  <a:srgbClr val="B7B7B7"/>
                </a:solidFill>
              </a:rPr>
              <a:t>https://hitconsultant.net/2019/03/18/social-determinants-of-health-sdoh-collection/</a:t>
            </a:r>
            <a:endParaRPr sz="1200"/>
          </a:p>
        </p:txBody>
      </p:sp>
      <p:pic>
        <p:nvPicPr>
          <p:cNvPr id="119" name="Google Shape;119;p20"/>
          <p:cNvPicPr preferRelativeResize="0"/>
          <p:nvPr/>
        </p:nvPicPr>
        <p:blipFill>
          <a:blip r:embed="rId4">
            <a:alphaModFix/>
          </a:blip>
          <a:stretch>
            <a:fillRect/>
          </a:stretch>
        </p:blipFill>
        <p:spPr>
          <a:xfrm>
            <a:off x="16300" y="1979958"/>
            <a:ext cx="2524751" cy="2151831"/>
          </a:xfrm>
          <a:prstGeom prst="rect">
            <a:avLst/>
          </a:prstGeom>
          <a:noFill/>
          <a:ln>
            <a:noFill/>
          </a:ln>
        </p:spPr>
      </p:pic>
      <p:sp>
        <p:nvSpPr>
          <p:cNvPr id="120" name="Google Shape;120;p20"/>
          <p:cNvSpPr txBox="1"/>
          <p:nvPr/>
        </p:nvSpPr>
        <p:spPr>
          <a:xfrm>
            <a:off x="6392125" y="4275375"/>
            <a:ext cx="30000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solidFill>
                  <a:srgbClr val="B7B7B7"/>
                </a:solidFill>
              </a:rPr>
              <a:t>https://www.nature.com/articles/s41392-023-01510-8</a:t>
            </a:r>
            <a:endParaRPr sz="1200"/>
          </a:p>
        </p:txBody>
      </p:sp>
      <p:pic>
        <p:nvPicPr>
          <p:cNvPr id="121" name="Google Shape;121;p20"/>
          <p:cNvPicPr preferRelativeResize="0"/>
          <p:nvPr/>
        </p:nvPicPr>
        <p:blipFill rotWithShape="1">
          <a:blip r:embed="rId5">
            <a:alphaModFix/>
          </a:blip>
          <a:srcRect b="0" l="3670" r="0" t="0"/>
          <a:stretch/>
        </p:blipFill>
        <p:spPr>
          <a:xfrm>
            <a:off x="6392125" y="2069950"/>
            <a:ext cx="2524749" cy="2012250"/>
          </a:xfrm>
          <a:prstGeom prst="rect">
            <a:avLst/>
          </a:prstGeom>
          <a:noFill/>
          <a:ln>
            <a:noFill/>
          </a:ln>
        </p:spPr>
      </p:pic>
      <p:sp>
        <p:nvSpPr>
          <p:cNvPr id="122" name="Google Shape;122;p20"/>
          <p:cNvSpPr txBox="1"/>
          <p:nvPr/>
        </p:nvSpPr>
        <p:spPr>
          <a:xfrm>
            <a:off x="321075" y="1180600"/>
            <a:ext cx="2450400" cy="49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2"/>
                </a:solidFill>
                <a:latin typeface="Red Hat Display"/>
                <a:ea typeface="Red Hat Display"/>
                <a:cs typeface="Red Hat Display"/>
                <a:sym typeface="Red Hat Display"/>
              </a:rPr>
              <a:t>Social determinants of health</a:t>
            </a:r>
            <a:endParaRPr b="1" sz="1800">
              <a:solidFill>
                <a:schemeClr val="dk2"/>
              </a:solidFill>
              <a:latin typeface="Red Hat Display"/>
              <a:ea typeface="Red Hat Display"/>
              <a:cs typeface="Red Hat Display"/>
              <a:sym typeface="Red Hat Display"/>
            </a:endParaRPr>
          </a:p>
        </p:txBody>
      </p:sp>
      <p:sp>
        <p:nvSpPr>
          <p:cNvPr id="123" name="Google Shape;123;p20"/>
          <p:cNvSpPr txBox="1"/>
          <p:nvPr>
            <p:ph type="title"/>
          </p:nvPr>
        </p:nvSpPr>
        <p:spPr>
          <a:xfrm>
            <a:off x="0" y="423000"/>
            <a:ext cx="91440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latin typeface="Fjalla One"/>
                <a:ea typeface="Fjalla One"/>
                <a:cs typeface="Fjalla One"/>
                <a:sym typeface="Fjalla One"/>
              </a:rPr>
              <a:t>Covid-19 Explanatory Mechanisms at Different Scales</a:t>
            </a:r>
            <a:endParaRPr>
              <a:latin typeface="Fjalla One"/>
              <a:ea typeface="Fjalla One"/>
              <a:cs typeface="Fjalla One"/>
              <a:sym typeface="Fjalla One"/>
            </a:endParaRPr>
          </a:p>
        </p:txBody>
      </p:sp>
      <p:cxnSp>
        <p:nvCxnSpPr>
          <p:cNvPr id="124" name="Google Shape;124;p20"/>
          <p:cNvCxnSpPr/>
          <p:nvPr/>
        </p:nvCxnSpPr>
        <p:spPr>
          <a:xfrm>
            <a:off x="2235875" y="3050975"/>
            <a:ext cx="1074900" cy="0"/>
          </a:xfrm>
          <a:prstGeom prst="straightConnector1">
            <a:avLst/>
          </a:prstGeom>
          <a:noFill/>
          <a:ln cap="flat" cmpd="sng" w="19050">
            <a:solidFill>
              <a:srgbClr val="B7B7B7"/>
            </a:solidFill>
            <a:prstDash val="dot"/>
            <a:round/>
            <a:headEnd len="med" w="med" type="none"/>
            <a:tailEnd len="med" w="med" type="none"/>
          </a:ln>
        </p:spPr>
      </p:cxn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 your groups…</a:t>
            </a:r>
            <a:endParaRPr/>
          </a:p>
        </p:txBody>
      </p:sp>
      <p:sp>
        <p:nvSpPr>
          <p:cNvPr id="130" name="Google Shape;130;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n"/>
              <a:t>Develop </a:t>
            </a:r>
            <a:r>
              <a:rPr lang="en"/>
              <a:t>proposed</a:t>
            </a:r>
            <a:r>
              <a:rPr lang="en"/>
              <a:t> explanation for the question:</a:t>
            </a:r>
            <a:endParaRPr/>
          </a:p>
          <a:p>
            <a:pPr indent="0" lvl="0" marL="0" rtl="0" algn="l">
              <a:spcBef>
                <a:spcPts val="1200"/>
              </a:spcBef>
              <a:spcAft>
                <a:spcPts val="0"/>
              </a:spcAft>
              <a:buNone/>
            </a:pPr>
            <a:r>
              <a:rPr b="1" lang="en" sz="2100">
                <a:solidFill>
                  <a:schemeClr val="dk1"/>
                </a:solidFill>
              </a:rPr>
              <a:t>“Why has Covid affected some communities more than others?”</a:t>
            </a:r>
            <a:endParaRPr b="1" sz="2100">
              <a:solidFill>
                <a:schemeClr val="dk1"/>
              </a:solidFill>
            </a:endParaRPr>
          </a:p>
          <a:p>
            <a:pPr indent="0" lvl="0" marL="0" rtl="0" algn="l">
              <a:spcBef>
                <a:spcPts val="1200"/>
              </a:spcBef>
              <a:spcAft>
                <a:spcPts val="0"/>
              </a:spcAft>
              <a:buNone/>
            </a:pPr>
            <a:r>
              <a:t/>
            </a:r>
            <a:endParaRPr b="1" sz="2100">
              <a:solidFill>
                <a:schemeClr val="dk1"/>
              </a:solidFill>
            </a:endParaRPr>
          </a:p>
          <a:p>
            <a:pPr indent="-342900" lvl="0" marL="457200" rtl="0" algn="l">
              <a:spcBef>
                <a:spcPts val="1200"/>
              </a:spcBef>
              <a:spcAft>
                <a:spcPts val="0"/>
              </a:spcAft>
              <a:buSzPts val="1800"/>
              <a:buAutoNum type="arabicPeriod"/>
            </a:pPr>
            <a:r>
              <a:rPr lang="en"/>
              <a:t>Choose one explanatory variable that will help you test your proposed explanation.</a:t>
            </a:r>
            <a:endParaRPr b="1" sz="2100">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