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f16b0b14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f16b0b14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f16b0b14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f16b0b1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f16b0b1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f16b0b1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f16b0b14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f16b0b14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f16b0b14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f16b0b14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f16b0b14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f16b0b14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f16b0b14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f16b0b14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f16b0b14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f16b0b14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f16b0b14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f16b0b14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f16b0b14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f16b0b14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f16b0b1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f16b0b1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f16b0b14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f16b0b14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f16b0b14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f16b0b14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f16b0b14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f16b0b14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f16b0b14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f16b0b14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f16b0b14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f16b0b14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f16b0b14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f16b0b14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16b0b14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8f16b0b14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16b0b14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f16b0b14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f16b0b14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8f16b0b14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f16b0b14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f16b0b14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f16b0b1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f16b0b1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f16b0b14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f16b0b14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f16b0b14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f16b0b14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f16b0b14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8f16b0b14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f16b0b14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f16b0b14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16b0b14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f16b0b14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8f16b0b14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8f16b0b14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f16b0b14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f16b0b14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f16b0b1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f16b0b1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f16b0b1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f16b0b1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f16b0b14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f16b0b14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f16b0b14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f16b0b1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f16b0b14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f16b0b14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f16b0b14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f16b0b1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P0_44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44 years old and younger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PERASN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Asian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PERAUTO</a:t>
            </a:r>
            <a:endParaRPr/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personal automobile commuters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PERTRAN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public transportation commuters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PERPEDB</a:t>
            </a:r>
            <a:endParaRPr/>
          </a:p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pedestrian and bike commuters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PERTELE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telecommuters (work from home)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PEROFFTC</a:t>
            </a:r>
            <a:endParaRPr/>
          </a:p>
        </p:txBody>
      </p:sp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office and telecommute workers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PERHSRV</a:t>
            </a:r>
            <a:endParaRPr/>
          </a:p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healthcare service workers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PERPSRV</a:t>
            </a:r>
            <a:endParaRPr/>
          </a:p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public service workers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PERFOOD</a:t>
            </a:r>
            <a:endParaRPr/>
          </a:p>
        </p:txBody>
      </p:sp>
      <p:sp>
        <p:nvSpPr>
          <p:cNvPr id="157" name="Google Shape;15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food service workers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PERCLEAN</a:t>
            </a:r>
            <a:endParaRPr/>
          </a:p>
        </p:txBody>
      </p:sp>
      <p:sp>
        <p:nvSpPr>
          <p:cNvPr id="163" name="Google Shape;16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cleaning service workers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P45_64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between 45 and 64 years old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FDTRTPER</a:t>
            </a:r>
            <a:endParaRPr/>
          </a:p>
        </p:txBody>
      </p:sp>
      <p:sp>
        <p:nvSpPr>
          <p:cNvPr id="169" name="Google Shape;169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food desert tracts (high = food desert, low = good access to supermarkets)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WS_5</a:t>
            </a:r>
            <a:endParaRPr/>
          </a:p>
        </p:txBody>
      </p:sp>
      <p:sp>
        <p:nvSpPr>
          <p:cNvPr id="175" name="Google Shape;17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accessibility score (100 = highest accessibility, 0 = lowest accessibility)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POPDENS</a:t>
            </a:r>
            <a:endParaRPr/>
          </a:p>
        </p:txBody>
      </p:sp>
      <p:sp>
        <p:nvSpPr>
          <p:cNvPr id="181" name="Google Shape;181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density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PERCROWD</a:t>
            </a:r>
            <a:endParaRPr/>
          </a:p>
        </p:txBody>
      </p:sp>
      <p:sp>
        <p:nvSpPr>
          <p:cNvPr id="187" name="Google Shape;187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housing units w/ &gt; 1 person per room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ALY7E001</a:t>
            </a:r>
            <a:endParaRPr/>
          </a:p>
        </p:txBody>
      </p:sp>
      <p:sp>
        <p:nvSpPr>
          <p:cNvPr id="193" name="Google Shape;19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</a:t>
            </a:r>
            <a:r>
              <a:rPr lang="en"/>
              <a:t>Civilian Employed Population 16 Years and Over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ALY7E002</a:t>
            </a:r>
            <a:endParaRPr/>
          </a:p>
        </p:txBody>
      </p:sp>
      <p:sp>
        <p:nvSpPr>
          <p:cNvPr id="199" name="Google Shape;199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Male Employed Population 16 Years and Over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ALY7E003</a:t>
            </a:r>
            <a:endParaRPr/>
          </a:p>
        </p:txBody>
      </p:sp>
      <p:sp>
        <p:nvSpPr>
          <p:cNvPr id="205" name="Google Shape;20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Male: Management, business, science, and arts occupations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ALY7E004</a:t>
            </a:r>
            <a:endParaRPr/>
          </a:p>
        </p:txBody>
      </p:sp>
      <p:sp>
        <p:nvSpPr>
          <p:cNvPr id="211" name="Google Shape;211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Male: Service occupations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ALY7E005</a:t>
            </a:r>
            <a:endParaRPr/>
          </a:p>
        </p:txBody>
      </p:sp>
      <p:sp>
        <p:nvSpPr>
          <p:cNvPr id="217" name="Google Shape;217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Male: Sales and office occupations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ALY7E006</a:t>
            </a:r>
            <a:endParaRPr/>
          </a:p>
        </p:txBody>
      </p:sp>
      <p:sp>
        <p:nvSpPr>
          <p:cNvPr id="223" name="Google Shape;223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Male: Natural resources, construction, and maintenance occupations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P65_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65 years and older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ALY7E007</a:t>
            </a:r>
            <a:endParaRPr/>
          </a:p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Male: Production, transportation, and material moving occupations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ALY7E008</a:t>
            </a:r>
            <a:endParaRPr/>
          </a:p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Female Employed Population 16 Years and Over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ALY7E009</a:t>
            </a:r>
            <a:endParaRPr/>
          </a:p>
        </p:txBody>
      </p:sp>
      <p:sp>
        <p:nvSpPr>
          <p:cNvPr id="241" name="Google Shape;24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Feale: Management, business, science, and arts occupations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ALY7E010</a:t>
            </a:r>
            <a:endParaRPr/>
          </a:p>
        </p:txBody>
      </p:sp>
      <p:sp>
        <p:nvSpPr>
          <p:cNvPr id="247" name="Google Shape;247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Female: Service occupations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ALY7E011</a:t>
            </a:r>
            <a:endParaRPr/>
          </a:p>
        </p:txBody>
      </p:sp>
      <p:sp>
        <p:nvSpPr>
          <p:cNvPr id="253" name="Google Shape;253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Female: Sales and office occupations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ALY7E012</a:t>
            </a:r>
            <a:endParaRPr/>
          </a:p>
        </p:txBody>
      </p:sp>
      <p:sp>
        <p:nvSpPr>
          <p:cNvPr id="259" name="Google Shape;259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Female: Natural resources, construction, and maintenance occupations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ALY7E013</a:t>
            </a:r>
            <a:endParaRPr/>
          </a:p>
        </p:txBody>
      </p:sp>
      <p:sp>
        <p:nvSpPr>
          <p:cNvPr id="265" name="Google Shape;265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Female: Production, transportation, and material moving occupations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PER65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of population 65 years old and older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MEDINC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household income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PERNOINS</a:t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no health insurance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PERW</a:t>
            </a:r>
            <a:endParaRPr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white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PERHIS</a:t>
            </a:r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hispanic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PERBLK</a:t>
            </a:r>
            <a:endParaRPr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black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