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Helvetica Neue"/>
      <p:regular r:id="rId10"/>
      <p:bold r:id="rId11"/>
      <p:italic r:id="rId12"/>
      <p:boldItalic r:id="rId13"/>
    </p:embeddedFont>
    <p:embeddedFont>
      <p:font typeface="Roboto Light"/>
      <p:regular r:id="rId14"/>
      <p:bold r:id="rId15"/>
      <p:italic r:id="rId16"/>
      <p:boldItalic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Light-bold.fntdata"/><Relationship Id="rId14" Type="http://schemas.openxmlformats.org/officeDocument/2006/relationships/font" Target="fonts/RobotoLight-regular.fntdata"/><Relationship Id="rId17" Type="http://schemas.openxmlformats.org/officeDocument/2006/relationships/font" Target="fonts/RobotoLight-boldItalic.fntdata"/><Relationship Id="rId16" Type="http://schemas.openxmlformats.org/officeDocument/2006/relationships/font" Target="fonts/RobotoLight-italic.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63185b3cb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63185b3cb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3185b3c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3185b3c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3185b3cb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3185b3cb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onlinelibrary.wiley.com/doi/abs/10.1002/bs.3830190605" TargetMode="External"/><Relationship Id="rId4" Type="http://schemas.openxmlformats.org/officeDocument/2006/relationships/hyperlink" Target="https://www.coursera.org/lecture/improving-statistical-questions/lecture-1-1-improving-your-statistical-questions-MvKd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64175" y="100675"/>
            <a:ext cx="8489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595959"/>
                </a:solidFill>
                <a:latin typeface="Oswald"/>
                <a:ea typeface="Oswald"/>
                <a:cs typeface="Oswald"/>
                <a:sym typeface="Oswald"/>
              </a:rPr>
              <a:t>What Makes a Good Question?</a:t>
            </a:r>
            <a:endParaRPr b="1" sz="4000">
              <a:solidFill>
                <a:srgbClr val="595959"/>
              </a:solidFill>
              <a:latin typeface="Oswald"/>
              <a:ea typeface="Oswald"/>
              <a:cs typeface="Oswald"/>
              <a:sym typeface="Oswald"/>
            </a:endParaRPr>
          </a:p>
        </p:txBody>
      </p:sp>
      <p:sp>
        <p:nvSpPr>
          <p:cNvPr id="55" name="Google Shape;55;p13"/>
          <p:cNvSpPr txBox="1"/>
          <p:nvPr/>
        </p:nvSpPr>
        <p:spPr>
          <a:xfrm>
            <a:off x="659400" y="1573850"/>
            <a:ext cx="7878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300">
                <a:solidFill>
                  <a:srgbClr val="666666"/>
                </a:solidFill>
                <a:latin typeface="Helvetica Neue"/>
                <a:ea typeface="Helvetica Neue"/>
                <a:cs typeface="Helvetica Neue"/>
                <a:sym typeface="Helvetica Neue"/>
              </a:rPr>
              <a:t>Why is this important:</a:t>
            </a:r>
            <a:endParaRPr b="1" sz="2300">
              <a:solidFill>
                <a:srgbClr val="666666"/>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2300">
                <a:solidFill>
                  <a:srgbClr val="666666"/>
                </a:solidFill>
                <a:latin typeface="Helvetica Neue"/>
                <a:ea typeface="Helvetica Neue"/>
                <a:cs typeface="Helvetica Neue"/>
                <a:sym typeface="Helvetica Neue"/>
              </a:rPr>
              <a:t>Because the question is your starting point and initial filter for everything that comes next. You want to make sure you’re not solving the wrong problem.</a:t>
            </a:r>
            <a:endParaRPr sz="2300">
              <a:solidFill>
                <a:srgbClr val="666666"/>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1200">
              <a:solidFill>
                <a:srgbClr val="666666"/>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200">
                <a:solidFill>
                  <a:srgbClr val="666666"/>
                </a:solidFill>
                <a:latin typeface="Helvetica Neue"/>
                <a:ea typeface="Helvetica Neue"/>
                <a:cs typeface="Helvetica Neue"/>
                <a:sym typeface="Helvetica Neue"/>
              </a:rPr>
              <a:t>References:</a:t>
            </a:r>
            <a:endParaRPr sz="1200">
              <a:solidFill>
                <a:srgbClr val="666666"/>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200">
                <a:solidFill>
                  <a:srgbClr val="666666"/>
                </a:solidFill>
                <a:latin typeface="Helvetica Neue"/>
                <a:ea typeface="Helvetica Neue"/>
                <a:cs typeface="Helvetica Neue"/>
                <a:sym typeface="Helvetica Neue"/>
              </a:rPr>
              <a:t>→ </a:t>
            </a:r>
            <a:r>
              <a:rPr lang="en" sz="1200" u="sng">
                <a:solidFill>
                  <a:schemeClr val="hlink"/>
                </a:solidFill>
                <a:latin typeface="Helvetica Neue"/>
                <a:ea typeface="Helvetica Neue"/>
                <a:cs typeface="Helvetica Neue"/>
                <a:sym typeface="Helvetica Neue"/>
                <a:hlinkClick r:id="rId3"/>
              </a:rPr>
              <a:t>Mitroff &amp; Featheringham (1974)</a:t>
            </a:r>
            <a:endParaRPr sz="1200">
              <a:solidFill>
                <a:srgbClr val="666666"/>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200">
                <a:solidFill>
                  <a:srgbClr val="666666"/>
                </a:solidFill>
                <a:latin typeface="Helvetica Neue"/>
                <a:ea typeface="Helvetica Neue"/>
                <a:cs typeface="Helvetica Neue"/>
                <a:sym typeface="Helvetica Neue"/>
              </a:rPr>
              <a:t>→ </a:t>
            </a:r>
            <a:r>
              <a:rPr lang="en" sz="1200" u="sng">
                <a:solidFill>
                  <a:schemeClr val="hlink"/>
                </a:solidFill>
                <a:latin typeface="Helvetica Neue"/>
                <a:ea typeface="Helvetica Neue"/>
                <a:cs typeface="Helvetica Neue"/>
                <a:sym typeface="Helvetica Neue"/>
                <a:hlinkClick r:id="rId4"/>
              </a:rPr>
              <a:t>Daniel Lakens: Improving Your Statistical Questions</a:t>
            </a:r>
            <a:endParaRPr sz="12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666666"/>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64175" y="100675"/>
            <a:ext cx="8489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595959"/>
                </a:solidFill>
                <a:latin typeface="Oswald"/>
                <a:ea typeface="Oswald"/>
                <a:cs typeface="Oswald"/>
                <a:sym typeface="Oswald"/>
              </a:rPr>
              <a:t>What Makes a Good Question?</a:t>
            </a:r>
            <a:endParaRPr b="1" sz="4000">
              <a:solidFill>
                <a:srgbClr val="595959"/>
              </a:solidFill>
              <a:latin typeface="Oswald"/>
              <a:ea typeface="Oswald"/>
              <a:cs typeface="Oswald"/>
              <a:sym typeface="Oswald"/>
            </a:endParaRPr>
          </a:p>
        </p:txBody>
      </p:sp>
      <p:sp>
        <p:nvSpPr>
          <p:cNvPr id="61" name="Google Shape;61;p14"/>
          <p:cNvSpPr txBox="1"/>
          <p:nvPr/>
        </p:nvSpPr>
        <p:spPr>
          <a:xfrm>
            <a:off x="677000" y="1529875"/>
            <a:ext cx="7587900" cy="34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300">
                <a:solidFill>
                  <a:srgbClr val="666666"/>
                </a:solidFill>
                <a:latin typeface="Helvetica Neue"/>
                <a:ea typeface="Helvetica Neue"/>
                <a:cs typeface="Helvetica Neue"/>
                <a:sym typeface="Helvetica Neue"/>
              </a:rPr>
              <a:t>It’s a “why” question about a mystery or puzzle, e.g.:</a:t>
            </a:r>
            <a:endParaRPr b="1" sz="2300">
              <a:solidFill>
                <a:srgbClr val="666666"/>
              </a:solidFill>
              <a:latin typeface="Helvetica Neue"/>
              <a:ea typeface="Helvetica Neue"/>
              <a:cs typeface="Helvetica Neue"/>
              <a:sym typeface="Helvetica Neue"/>
            </a:endParaRPr>
          </a:p>
          <a:p>
            <a:pPr indent="-342900" lvl="0" marL="457200" rtl="0" algn="l">
              <a:lnSpc>
                <a:spcPct val="150000"/>
              </a:lnSpc>
              <a:spcBef>
                <a:spcPts val="0"/>
              </a:spcBef>
              <a:spcAft>
                <a:spcPts val="0"/>
              </a:spcAft>
              <a:buClr>
                <a:srgbClr val="666666"/>
              </a:buClr>
              <a:buSzPts val="1800"/>
              <a:buFont typeface="Roboto Light"/>
              <a:buChar char="●"/>
            </a:pPr>
            <a:r>
              <a:rPr lang="en" sz="1800">
                <a:solidFill>
                  <a:srgbClr val="666666"/>
                </a:solidFill>
                <a:latin typeface="Roboto Light"/>
                <a:ea typeface="Roboto Light"/>
                <a:cs typeface="Roboto Light"/>
                <a:sym typeface="Roboto Light"/>
              </a:rPr>
              <a:t>Why did many people die of cholera -- while others did not? </a:t>
            </a:r>
            <a:endParaRPr sz="1800">
              <a:solidFill>
                <a:srgbClr val="666666"/>
              </a:solidFill>
              <a:latin typeface="Roboto Light"/>
              <a:ea typeface="Roboto Light"/>
              <a:cs typeface="Roboto Light"/>
              <a:sym typeface="Roboto Light"/>
            </a:endParaRPr>
          </a:p>
          <a:p>
            <a:pPr indent="-342900" lvl="0" marL="457200" rtl="0" algn="l">
              <a:lnSpc>
                <a:spcPct val="150000"/>
              </a:lnSpc>
              <a:spcBef>
                <a:spcPts val="0"/>
              </a:spcBef>
              <a:spcAft>
                <a:spcPts val="0"/>
              </a:spcAft>
              <a:buClr>
                <a:srgbClr val="666666"/>
              </a:buClr>
              <a:buSzPts val="1800"/>
              <a:buFont typeface="Roboto Light"/>
              <a:buChar char="●"/>
            </a:pPr>
            <a:r>
              <a:rPr lang="en" sz="1800">
                <a:solidFill>
                  <a:srgbClr val="666666"/>
                </a:solidFill>
                <a:latin typeface="Roboto Light"/>
                <a:ea typeface="Roboto Light"/>
                <a:cs typeface="Roboto Light"/>
                <a:sym typeface="Roboto Light"/>
              </a:rPr>
              <a:t>Why did patients have gut problems –instead of lung problems– when transmission was supposed to be airborne? </a:t>
            </a:r>
            <a:endParaRPr sz="1800">
              <a:solidFill>
                <a:srgbClr val="666666"/>
              </a:solidFill>
              <a:latin typeface="Roboto Light"/>
              <a:ea typeface="Roboto Light"/>
              <a:cs typeface="Roboto Light"/>
              <a:sym typeface="Roboto Light"/>
            </a:endParaRPr>
          </a:p>
          <a:p>
            <a:pPr indent="-342900" lvl="0" marL="457200" rtl="0" algn="l">
              <a:lnSpc>
                <a:spcPct val="150000"/>
              </a:lnSpc>
              <a:spcBef>
                <a:spcPts val="0"/>
              </a:spcBef>
              <a:spcAft>
                <a:spcPts val="0"/>
              </a:spcAft>
              <a:buClr>
                <a:srgbClr val="666666"/>
              </a:buClr>
              <a:buSzPts val="1800"/>
              <a:buFont typeface="Roboto Light"/>
              <a:buChar char="●"/>
            </a:pPr>
            <a:r>
              <a:rPr lang="en" sz="1800">
                <a:solidFill>
                  <a:srgbClr val="666666"/>
                </a:solidFill>
                <a:latin typeface="Roboto Light"/>
                <a:ea typeface="Roboto Light"/>
                <a:cs typeface="Roboto Light"/>
                <a:sym typeface="Roboto Light"/>
              </a:rPr>
              <a:t>Why do some neighborhoods in Chicago have higher covid rates than others?</a:t>
            </a:r>
            <a:endParaRPr sz="18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800">
                <a:solidFill>
                  <a:srgbClr val="666666"/>
                </a:solidFill>
                <a:latin typeface="Roboto Light"/>
                <a:ea typeface="Roboto Light"/>
                <a:cs typeface="Roboto Light"/>
                <a:sym typeface="Roboto Light"/>
              </a:rPr>
              <a:t>→ all of these questions involve comparisons </a:t>
            </a:r>
            <a:endParaRPr sz="1800">
              <a:solidFill>
                <a:srgbClr val="666666"/>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rgbClr val="666666"/>
              </a:solidFill>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64175" y="100675"/>
            <a:ext cx="8489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595959"/>
                </a:solidFill>
                <a:latin typeface="Oswald"/>
                <a:ea typeface="Oswald"/>
                <a:cs typeface="Oswald"/>
                <a:sym typeface="Oswald"/>
              </a:rPr>
              <a:t>What Makes a Good Question?</a:t>
            </a:r>
            <a:endParaRPr b="1" sz="4000">
              <a:solidFill>
                <a:srgbClr val="595959"/>
              </a:solidFill>
              <a:latin typeface="Oswald"/>
              <a:ea typeface="Oswald"/>
              <a:cs typeface="Oswald"/>
              <a:sym typeface="Oswald"/>
            </a:endParaRPr>
          </a:p>
        </p:txBody>
      </p:sp>
      <p:sp>
        <p:nvSpPr>
          <p:cNvPr id="67" name="Google Shape;67;p15"/>
          <p:cNvSpPr txBox="1"/>
          <p:nvPr/>
        </p:nvSpPr>
        <p:spPr>
          <a:xfrm>
            <a:off x="677000" y="1354025"/>
            <a:ext cx="7587900" cy="369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rgbClr val="666666"/>
                </a:solidFill>
                <a:latin typeface="Helvetica Neue"/>
                <a:ea typeface="Helvetica Neue"/>
                <a:cs typeface="Helvetica Neue"/>
                <a:sym typeface="Helvetica Neue"/>
              </a:rPr>
              <a:t>It lays the foundation for subsequent explanations and predictions that are risky in that they are specific and bounded enough that they can be proven wrong.</a:t>
            </a:r>
            <a:endParaRPr b="1" sz="2000">
              <a:solidFill>
                <a:srgbClr val="666666"/>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300">
              <a:solidFill>
                <a:srgbClr val="666666"/>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666666"/>
              </a:buClr>
              <a:buSzPts val="1400"/>
              <a:buFont typeface="Roboto Light"/>
              <a:buChar char="●"/>
            </a:pPr>
            <a:r>
              <a:rPr lang="en" u="sng">
                <a:solidFill>
                  <a:srgbClr val="666666"/>
                </a:solidFill>
                <a:latin typeface="Roboto Light"/>
                <a:ea typeface="Roboto Light"/>
                <a:cs typeface="Roboto Light"/>
                <a:sym typeface="Roboto Light"/>
              </a:rPr>
              <a:t>Example that can be measured, tested and proven wrong</a:t>
            </a:r>
            <a:r>
              <a:rPr lang="en">
                <a:solidFill>
                  <a:srgbClr val="666666"/>
                </a:solidFill>
                <a:latin typeface="Roboto Light"/>
                <a:ea typeface="Roboto Light"/>
                <a:cs typeface="Roboto Light"/>
                <a:sym typeface="Roboto Light"/>
              </a:rPr>
              <a:t>: untrapped sewers will be more likely to emit sewage-contaminated air — thus one would expect more people to get infected in the vicinity (e.g. 25 yards) of untrapped than trapped sewers at the time when polluted air is emitted (e.g. measure potential changes in infections after traps are added)</a:t>
            </a:r>
            <a:endParaRPr>
              <a:solidFill>
                <a:srgbClr val="666666"/>
              </a:solidFill>
              <a:latin typeface="Roboto Light"/>
              <a:ea typeface="Roboto Light"/>
              <a:cs typeface="Roboto Light"/>
              <a:sym typeface="Roboto Light"/>
            </a:endParaRPr>
          </a:p>
          <a:p>
            <a:pPr indent="-317500" lvl="0" marL="457200" rtl="0" algn="l">
              <a:lnSpc>
                <a:spcPct val="150000"/>
              </a:lnSpc>
              <a:spcBef>
                <a:spcPts val="0"/>
              </a:spcBef>
              <a:spcAft>
                <a:spcPts val="0"/>
              </a:spcAft>
              <a:buClr>
                <a:srgbClr val="666666"/>
              </a:buClr>
              <a:buSzPts val="1400"/>
              <a:buFont typeface="Roboto Light"/>
              <a:buChar char="●"/>
            </a:pPr>
            <a:r>
              <a:rPr lang="en" u="sng">
                <a:solidFill>
                  <a:srgbClr val="666666"/>
                </a:solidFill>
                <a:latin typeface="Roboto Light"/>
                <a:ea typeface="Roboto Light"/>
                <a:cs typeface="Roboto Light"/>
                <a:sym typeface="Roboto Light"/>
              </a:rPr>
              <a:t>Hard to measure, test &amp; prove wrong</a:t>
            </a:r>
            <a:r>
              <a:rPr lang="en">
                <a:solidFill>
                  <a:srgbClr val="666666"/>
                </a:solidFill>
                <a:latin typeface="Roboto Light"/>
                <a:ea typeface="Roboto Light"/>
                <a:cs typeface="Roboto Light"/>
                <a:sym typeface="Roboto Light"/>
              </a:rPr>
              <a:t>: e.g. clouds of polluted air will make people sick somewhere in the city.</a:t>
            </a:r>
            <a:endParaRPr>
              <a:solidFill>
                <a:srgbClr val="666666"/>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rgbClr val="666666"/>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64175" y="100675"/>
            <a:ext cx="8489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595959"/>
                </a:solidFill>
                <a:latin typeface="Oswald"/>
                <a:ea typeface="Oswald"/>
                <a:cs typeface="Oswald"/>
                <a:sym typeface="Oswald"/>
              </a:rPr>
              <a:t>What Makes a Good Question?</a:t>
            </a:r>
            <a:endParaRPr b="1" sz="4000">
              <a:solidFill>
                <a:srgbClr val="595959"/>
              </a:solidFill>
              <a:latin typeface="Oswald"/>
              <a:ea typeface="Oswald"/>
              <a:cs typeface="Oswald"/>
              <a:sym typeface="Oswald"/>
            </a:endParaRPr>
          </a:p>
        </p:txBody>
      </p:sp>
      <p:sp>
        <p:nvSpPr>
          <p:cNvPr id="73" name="Google Shape;73;p16"/>
          <p:cNvSpPr txBox="1"/>
          <p:nvPr/>
        </p:nvSpPr>
        <p:spPr>
          <a:xfrm>
            <a:off x="677000" y="1354025"/>
            <a:ext cx="7587900" cy="347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rgbClr val="666666"/>
                </a:solidFill>
                <a:latin typeface="Helvetica Neue"/>
                <a:ea typeface="Helvetica Neue"/>
                <a:cs typeface="Helvetica Neue"/>
                <a:sym typeface="Helvetica Neue"/>
              </a:rPr>
              <a:t>Questions often start general and then get more specific, as more evidence becomes available</a:t>
            </a:r>
            <a:r>
              <a:rPr lang="en" sz="2000">
                <a:solidFill>
                  <a:srgbClr val="666666"/>
                </a:solidFill>
                <a:latin typeface="Helvetica Neue"/>
                <a:ea typeface="Helvetica Neue"/>
                <a:cs typeface="Helvetica Neue"/>
                <a:sym typeface="Helvetica Neue"/>
              </a:rPr>
              <a:t>, e.g.:</a:t>
            </a:r>
            <a:endParaRPr sz="2000">
              <a:solidFill>
                <a:srgbClr val="666666"/>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300">
              <a:solidFill>
                <a:srgbClr val="666666"/>
              </a:solidFill>
              <a:latin typeface="Helvetica Neue"/>
              <a:ea typeface="Helvetica Neue"/>
              <a:cs typeface="Helvetica Neue"/>
              <a:sym typeface="Helvetica Neue"/>
            </a:endParaRPr>
          </a:p>
          <a:p>
            <a:pPr indent="-323850" lvl="0" marL="457200" rtl="0" algn="l">
              <a:lnSpc>
                <a:spcPct val="150000"/>
              </a:lnSpc>
              <a:spcBef>
                <a:spcPts val="0"/>
              </a:spcBef>
              <a:spcAft>
                <a:spcPts val="0"/>
              </a:spcAft>
              <a:buClr>
                <a:srgbClr val="666666"/>
              </a:buClr>
              <a:buSzPts val="1500"/>
              <a:buFont typeface="Roboto Light"/>
              <a:buChar char="●"/>
            </a:pPr>
            <a:r>
              <a:rPr lang="en" sz="1500">
                <a:solidFill>
                  <a:srgbClr val="666666"/>
                </a:solidFill>
                <a:latin typeface="Roboto Light"/>
                <a:ea typeface="Roboto Light"/>
                <a:cs typeface="Roboto Light"/>
                <a:sym typeface="Roboto Light"/>
              </a:rPr>
              <a:t>why are some people dying and others not?</a:t>
            </a:r>
            <a:endParaRPr sz="1500">
              <a:solidFill>
                <a:srgbClr val="666666"/>
              </a:solidFill>
              <a:latin typeface="Roboto Light"/>
              <a:ea typeface="Roboto Light"/>
              <a:cs typeface="Roboto Light"/>
              <a:sym typeface="Roboto Light"/>
            </a:endParaRPr>
          </a:p>
          <a:p>
            <a:pPr indent="-323850" lvl="0" marL="457200" rtl="0" algn="l">
              <a:lnSpc>
                <a:spcPct val="150000"/>
              </a:lnSpc>
              <a:spcBef>
                <a:spcPts val="0"/>
              </a:spcBef>
              <a:spcAft>
                <a:spcPts val="0"/>
              </a:spcAft>
              <a:buClr>
                <a:srgbClr val="666666"/>
              </a:buClr>
              <a:buSzPts val="1500"/>
              <a:buFont typeface="Roboto Light"/>
              <a:buChar char="●"/>
            </a:pPr>
            <a:r>
              <a:rPr lang="en" sz="1500">
                <a:solidFill>
                  <a:srgbClr val="666666"/>
                </a:solidFill>
                <a:latin typeface="Roboto Light"/>
                <a:ea typeface="Roboto Light"/>
                <a:cs typeface="Roboto Light"/>
                <a:sym typeface="Roboto Light"/>
              </a:rPr>
              <a:t>how is cholera transmitted?</a:t>
            </a:r>
            <a:endParaRPr sz="1500">
              <a:solidFill>
                <a:srgbClr val="666666"/>
              </a:solidFill>
              <a:latin typeface="Roboto Light"/>
              <a:ea typeface="Roboto Light"/>
              <a:cs typeface="Roboto Light"/>
              <a:sym typeface="Roboto Light"/>
            </a:endParaRPr>
          </a:p>
          <a:p>
            <a:pPr indent="-323850" lvl="0" marL="457200" rtl="0" algn="l">
              <a:lnSpc>
                <a:spcPct val="150000"/>
              </a:lnSpc>
              <a:spcBef>
                <a:spcPts val="0"/>
              </a:spcBef>
              <a:spcAft>
                <a:spcPts val="0"/>
              </a:spcAft>
              <a:buClr>
                <a:srgbClr val="666666"/>
              </a:buClr>
              <a:buSzPts val="1500"/>
              <a:buFont typeface="Roboto Light"/>
              <a:buChar char="●"/>
            </a:pPr>
            <a:r>
              <a:rPr lang="en" sz="1500">
                <a:solidFill>
                  <a:srgbClr val="666666"/>
                </a:solidFill>
                <a:latin typeface="Roboto Light"/>
                <a:ea typeface="Roboto Light"/>
                <a:cs typeface="Roboto Light"/>
                <a:sym typeface="Roboto Light"/>
              </a:rPr>
              <a:t>is it transmitted through air, or food, or water, or a combination?</a:t>
            </a:r>
            <a:endParaRPr sz="1500">
              <a:solidFill>
                <a:srgbClr val="666666"/>
              </a:solidFill>
              <a:latin typeface="Roboto Light"/>
              <a:ea typeface="Roboto Light"/>
              <a:cs typeface="Roboto Light"/>
              <a:sym typeface="Roboto Light"/>
            </a:endParaRPr>
          </a:p>
          <a:p>
            <a:pPr indent="-323850" lvl="0" marL="457200" rtl="0" algn="l">
              <a:lnSpc>
                <a:spcPct val="150000"/>
              </a:lnSpc>
              <a:spcBef>
                <a:spcPts val="0"/>
              </a:spcBef>
              <a:spcAft>
                <a:spcPts val="0"/>
              </a:spcAft>
              <a:buClr>
                <a:srgbClr val="666666"/>
              </a:buClr>
              <a:buSzPts val="1500"/>
              <a:buFont typeface="Roboto Light"/>
              <a:buChar char="●"/>
            </a:pPr>
            <a:r>
              <a:rPr lang="en" sz="1500">
                <a:solidFill>
                  <a:srgbClr val="666666"/>
                </a:solidFill>
                <a:latin typeface="Roboto Light"/>
                <a:ea typeface="Roboto Light"/>
                <a:cs typeface="Roboto Light"/>
                <a:sym typeface="Roboto Light"/>
              </a:rPr>
              <a:t>is it contagious or not? </a:t>
            </a:r>
            <a:endParaRPr sz="1500">
              <a:solidFill>
                <a:srgbClr val="666666"/>
              </a:solidFill>
              <a:latin typeface="Roboto Light"/>
              <a:ea typeface="Roboto Light"/>
              <a:cs typeface="Roboto Light"/>
              <a:sym typeface="Roboto Light"/>
            </a:endParaRPr>
          </a:p>
          <a:p>
            <a:pPr indent="-323850" lvl="0" marL="457200" rtl="0" algn="l">
              <a:lnSpc>
                <a:spcPct val="150000"/>
              </a:lnSpc>
              <a:spcBef>
                <a:spcPts val="0"/>
              </a:spcBef>
              <a:spcAft>
                <a:spcPts val="0"/>
              </a:spcAft>
              <a:buClr>
                <a:srgbClr val="666666"/>
              </a:buClr>
              <a:buSzPts val="1500"/>
              <a:buFont typeface="Roboto Light"/>
              <a:buChar char="●"/>
            </a:pPr>
            <a:r>
              <a:rPr lang="en" sz="1500">
                <a:solidFill>
                  <a:srgbClr val="666666"/>
                </a:solidFill>
                <a:latin typeface="Roboto Light"/>
                <a:ea typeface="Roboto Light"/>
                <a:cs typeface="Roboto Light"/>
                <a:sym typeface="Roboto Light"/>
              </a:rPr>
              <a:t>where might my assumptions, explanations, predictions or data be wrong or biased? Are the results I am getting real or an artifact of these problems?</a:t>
            </a:r>
            <a:endParaRPr sz="1500" u="sng">
              <a:solidFill>
                <a:srgbClr val="666666"/>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rgbClr val="666666"/>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