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1" r:id="rId5"/>
    <p:sldId id="259" r:id="rId6"/>
    <p:sldId id="260" r:id="rId7"/>
    <p:sldId id="262" r:id="rId8"/>
    <p:sldId id="263" r:id="rId9"/>
    <p:sldId id="268" r:id="rId10"/>
    <p:sldId id="269" r:id="rId11"/>
    <p:sldId id="264" r:id="rId12"/>
    <p:sldId id="26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8A1A8-3104-4D6D-9846-DB62D9FEC37D}" type="datetimeFigureOut">
              <a:rPr lang="en-NG" smtClean="0"/>
              <a:t>06/03/2023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BACC6F-52D8-413A-912F-C52E79E95EBC}" type="slidenum">
              <a:rPr lang="en-NG" smtClean="0"/>
              <a:t>‹#›</a:t>
            </a:fld>
            <a:endParaRPr lang="en-NG"/>
          </a:p>
        </p:txBody>
      </p:sp>
    </p:spTree>
    <p:extLst>
      <p:ext uri="{BB962C8B-B14F-4D97-AF65-F5344CB8AC3E}">
        <p14:creationId xmlns:p14="http://schemas.microsoft.com/office/powerpoint/2010/main" val="220384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8A1A8-3104-4D6D-9846-DB62D9FEC37D}" type="datetimeFigureOut">
              <a:rPr lang="en-NG" smtClean="0"/>
              <a:t>06/03/2023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408257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8A1A8-3104-4D6D-9846-DB62D9FEC37D}" type="datetimeFigureOut">
              <a:rPr lang="en-NG" smtClean="0"/>
              <a:t>06/03/2023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98921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8A1A8-3104-4D6D-9846-DB62D9FEC37D}" type="datetimeFigureOut">
              <a:rPr lang="en-NG" smtClean="0"/>
              <a:t>06/03/2023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205331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818A1A8-3104-4D6D-9846-DB62D9FEC37D}" type="datetimeFigureOut">
              <a:rPr lang="en-NG" smtClean="0"/>
              <a:t>06/03/2023</a:t>
            </a:fld>
            <a:endParaRPr lang="en-NG"/>
          </a:p>
        </p:txBody>
      </p:sp>
      <p:sp>
        <p:nvSpPr>
          <p:cNvPr id="5" name="Footer Placeholder 4"/>
          <p:cNvSpPr>
            <a:spLocks noGrp="1"/>
          </p:cNvSpPr>
          <p:nvPr>
            <p:ph type="ftr" sz="quarter" idx="11"/>
          </p:nvPr>
        </p:nvSpPr>
        <p:spPr>
          <a:xfrm>
            <a:off x="2182708" y="6272784"/>
            <a:ext cx="6327648" cy="365125"/>
          </a:xfrm>
        </p:spPr>
        <p:txBody>
          <a:bodyPr/>
          <a:lstStyle/>
          <a:p>
            <a:endParaRPr lang="en-N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BACC6F-52D8-413A-912F-C52E79E95EBC}" type="slidenum">
              <a:rPr lang="en-NG" smtClean="0"/>
              <a:t>‹#›</a:t>
            </a:fld>
            <a:endParaRPr lang="en-NG"/>
          </a:p>
        </p:txBody>
      </p:sp>
    </p:spTree>
    <p:extLst>
      <p:ext uri="{BB962C8B-B14F-4D97-AF65-F5344CB8AC3E}">
        <p14:creationId xmlns:p14="http://schemas.microsoft.com/office/powerpoint/2010/main" val="404399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8A1A8-3104-4D6D-9846-DB62D9FEC37D}" type="datetimeFigureOut">
              <a:rPr lang="en-NG" smtClean="0"/>
              <a:t>06/03/2023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43102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8A1A8-3104-4D6D-9846-DB62D9FEC37D}" type="datetimeFigureOut">
              <a:rPr lang="en-NG" smtClean="0"/>
              <a:t>06/03/2023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41533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8A1A8-3104-4D6D-9846-DB62D9FEC37D}" type="datetimeFigureOut">
              <a:rPr lang="en-NG" smtClean="0"/>
              <a:t>06/03/2023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241304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8A1A8-3104-4D6D-9846-DB62D9FEC37D}" type="datetimeFigureOut">
              <a:rPr lang="en-NG" smtClean="0"/>
              <a:t>06/03/2023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28197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8A1A8-3104-4D6D-9846-DB62D9FEC37D}" type="datetimeFigureOut">
              <a:rPr lang="en-NG" smtClean="0"/>
              <a:t>06/03/2023</a:t>
            </a:fld>
            <a:endParaRPr lang="en-NG"/>
          </a:p>
        </p:txBody>
      </p:sp>
      <p:sp>
        <p:nvSpPr>
          <p:cNvPr id="6" name="Footer Placeholder 5"/>
          <p:cNvSpPr>
            <a:spLocks noGrp="1"/>
          </p:cNvSpPr>
          <p:nvPr>
            <p:ph type="ftr" sz="quarter" idx="11"/>
          </p:nvPr>
        </p:nvSpPr>
        <p:spPr/>
        <p:txBody>
          <a:bodyPr/>
          <a:lstStyle/>
          <a:p>
            <a:endParaRPr lang="en-N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257283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8A1A8-3104-4D6D-9846-DB62D9FEC37D}" type="datetimeFigureOut">
              <a:rPr lang="en-NG" smtClean="0"/>
              <a:t>06/03/2023</a:t>
            </a:fld>
            <a:endParaRPr lang="en-N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0BACC6F-52D8-413A-912F-C52E79E95EBC}" type="slidenum">
              <a:rPr lang="en-NG" smtClean="0"/>
              <a:t>‹#›</a:t>
            </a:fld>
            <a:endParaRPr lang="en-NG"/>
          </a:p>
        </p:txBody>
      </p:sp>
    </p:spTree>
    <p:extLst>
      <p:ext uri="{BB962C8B-B14F-4D97-AF65-F5344CB8AC3E}">
        <p14:creationId xmlns:p14="http://schemas.microsoft.com/office/powerpoint/2010/main" val="21771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818A1A8-3104-4D6D-9846-DB62D9FEC37D}" type="datetimeFigureOut">
              <a:rPr lang="en-NG" smtClean="0"/>
              <a:t>06/03/2023</a:t>
            </a:fld>
            <a:endParaRPr lang="en-N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N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BACC6F-52D8-413A-912F-C52E79E95EBC}" type="slidenum">
              <a:rPr lang="en-NG" smtClean="0"/>
              <a:t>‹#›</a:t>
            </a:fld>
            <a:endParaRPr lang="en-NG"/>
          </a:p>
        </p:txBody>
      </p:sp>
    </p:spTree>
    <p:extLst>
      <p:ext uri="{BB962C8B-B14F-4D97-AF65-F5344CB8AC3E}">
        <p14:creationId xmlns:p14="http://schemas.microsoft.com/office/powerpoint/2010/main" val="51298542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uku.it/en/big-data-lakes-too-many-ponds-thats-the-problem/" TargetMode="Externa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cloud.google.com/dataproc/prici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chiharon/data-engineering-zoomcamp/tree/main/week_5_batch_processin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7A8FB0-1852-E5A7-294A-B1316F4D2F3D}"/>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02A12C3-CAF0-4A61-0770-B5CADF9496B8}"/>
              </a:ext>
            </a:extLst>
          </p:cNvPr>
          <p:cNvSpPr txBox="1"/>
          <p:nvPr/>
        </p:nvSpPr>
        <p:spPr>
          <a:xfrm>
            <a:off x="0" y="6858000"/>
            <a:ext cx="12192000" cy="230832"/>
          </a:xfrm>
          <a:prstGeom prst="rect">
            <a:avLst/>
          </a:prstGeom>
          <a:noFill/>
        </p:spPr>
        <p:txBody>
          <a:bodyPr wrap="square" rtlCol="0">
            <a:spAutoFit/>
          </a:bodyPr>
          <a:lstStyle/>
          <a:p>
            <a:r>
              <a:rPr lang="en-NG" sz="900">
                <a:hlinkClick r:id="rId3" tooltip="http://www.juku.it/en/big-data-lakes-too-many-ponds-thats-the-problem/"/>
              </a:rPr>
              <a:t>This Photo</a:t>
            </a:r>
            <a:r>
              <a:rPr lang="en-NG" sz="900"/>
              <a:t> by Unknown Author is licensed under </a:t>
            </a:r>
            <a:r>
              <a:rPr lang="en-NG" sz="900">
                <a:hlinkClick r:id="rId4" tooltip="https://creativecommons.org/licenses/by-sa/3.0/"/>
              </a:rPr>
              <a:t>CC BY-SA</a:t>
            </a:r>
            <a:endParaRPr lang="en-NG" sz="900"/>
          </a:p>
        </p:txBody>
      </p:sp>
      <p:sp>
        <p:nvSpPr>
          <p:cNvPr id="7" name="TextBox 6">
            <a:extLst>
              <a:ext uri="{FF2B5EF4-FFF2-40B4-BE49-F238E27FC236}">
                <a16:creationId xmlns:a16="http://schemas.microsoft.com/office/drawing/2014/main" id="{0DB4AB1B-3163-618D-5C18-84A97EF438A6}"/>
              </a:ext>
            </a:extLst>
          </p:cNvPr>
          <p:cNvSpPr txBox="1"/>
          <p:nvPr/>
        </p:nvSpPr>
        <p:spPr>
          <a:xfrm>
            <a:off x="4125798" y="2844225"/>
            <a:ext cx="493964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DE-ZOOMCAMP WEEK 5</a:t>
            </a:r>
            <a:endParaRPr lang="en-NG"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5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2845-1844-06B0-708F-50BE56DCB4A0}"/>
              </a:ext>
            </a:extLst>
          </p:cNvPr>
          <p:cNvSpPr>
            <a:spLocks noGrp="1"/>
          </p:cNvSpPr>
          <p:nvPr>
            <p:ph type="title"/>
          </p:nvPr>
        </p:nvSpPr>
        <p:spPr/>
        <p:txBody>
          <a:bodyPr/>
          <a:lstStyle/>
          <a:p>
            <a:r>
              <a:rPr lang="en-US" dirty="0"/>
              <a:t>Google </a:t>
            </a:r>
            <a:r>
              <a:rPr lang="en-US" dirty="0" err="1"/>
              <a:t>dataproc</a:t>
            </a:r>
            <a:r>
              <a:rPr lang="en-US" dirty="0"/>
              <a:t>: pricing </a:t>
            </a:r>
            <a:r>
              <a:rPr lang="en-US" dirty="0" err="1"/>
              <a:t>cont</a:t>
            </a:r>
            <a:r>
              <a:rPr lang="en-US" dirty="0"/>
              <a:t>…</a:t>
            </a:r>
            <a:endParaRPr lang="en-NG" dirty="0"/>
          </a:p>
        </p:txBody>
      </p:sp>
      <p:pic>
        <p:nvPicPr>
          <p:cNvPr id="5" name="Content Placeholder 4">
            <a:extLst>
              <a:ext uri="{FF2B5EF4-FFF2-40B4-BE49-F238E27FC236}">
                <a16:creationId xmlns:a16="http://schemas.microsoft.com/office/drawing/2014/main" id="{D8DD78FF-6AF8-7B75-646D-8EA798C2BCF2}"/>
              </a:ext>
            </a:extLst>
          </p:cNvPr>
          <p:cNvPicPr>
            <a:picLocks noGrp="1" noChangeAspect="1"/>
          </p:cNvPicPr>
          <p:nvPr>
            <p:ph idx="1"/>
          </p:nvPr>
        </p:nvPicPr>
        <p:blipFill>
          <a:blip r:embed="rId2"/>
          <a:stretch>
            <a:fillRect/>
          </a:stretch>
        </p:blipFill>
        <p:spPr>
          <a:xfrm>
            <a:off x="1069975" y="1838227"/>
            <a:ext cx="10058400" cy="3808429"/>
          </a:xfrm>
        </p:spPr>
      </p:pic>
      <p:sp>
        <p:nvSpPr>
          <p:cNvPr id="6" name="TextBox 5">
            <a:extLst>
              <a:ext uri="{FF2B5EF4-FFF2-40B4-BE49-F238E27FC236}">
                <a16:creationId xmlns:a16="http://schemas.microsoft.com/office/drawing/2014/main" id="{EEA95D20-C2F9-8483-20C1-A5D18C2CD025}"/>
              </a:ext>
            </a:extLst>
          </p:cNvPr>
          <p:cNvSpPr txBox="1"/>
          <p:nvPr/>
        </p:nvSpPr>
        <p:spPr>
          <a:xfrm>
            <a:off x="1414021" y="5646656"/>
            <a:ext cx="7673418" cy="369332"/>
          </a:xfrm>
          <a:prstGeom prst="rect">
            <a:avLst/>
          </a:prstGeom>
          <a:noFill/>
        </p:spPr>
        <p:txBody>
          <a:bodyPr wrap="square" rtlCol="0">
            <a:spAutoFit/>
          </a:bodyPr>
          <a:lstStyle/>
          <a:p>
            <a:r>
              <a:rPr lang="en-US" dirty="0"/>
              <a:t>For more: </a:t>
            </a:r>
            <a:r>
              <a:rPr lang="en-US" dirty="0">
                <a:hlinkClick r:id="rId3"/>
              </a:rPr>
              <a:t>https://cloud.google.com/dataproc/pricing</a:t>
            </a:r>
            <a:r>
              <a:rPr lang="en-US" dirty="0"/>
              <a:t> </a:t>
            </a:r>
            <a:endParaRPr lang="en-NG" dirty="0"/>
          </a:p>
        </p:txBody>
      </p:sp>
    </p:spTree>
    <p:extLst>
      <p:ext uri="{BB962C8B-B14F-4D97-AF65-F5344CB8AC3E}">
        <p14:creationId xmlns:p14="http://schemas.microsoft.com/office/powerpoint/2010/main" val="36882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4538-E451-E307-07AC-89F7CDF8E873}"/>
              </a:ext>
            </a:extLst>
          </p:cNvPr>
          <p:cNvSpPr>
            <a:spLocks noGrp="1"/>
          </p:cNvSpPr>
          <p:nvPr>
            <p:ph type="title"/>
          </p:nvPr>
        </p:nvSpPr>
        <p:spPr/>
        <p:txBody>
          <a:bodyPr/>
          <a:lstStyle/>
          <a:p>
            <a:r>
              <a:rPr lang="en-US" dirty="0"/>
              <a:t>Code sample</a:t>
            </a:r>
            <a:endParaRPr lang="en-NG" dirty="0"/>
          </a:p>
        </p:txBody>
      </p:sp>
      <p:sp>
        <p:nvSpPr>
          <p:cNvPr id="3" name="Text Placeholder 2">
            <a:extLst>
              <a:ext uri="{FF2B5EF4-FFF2-40B4-BE49-F238E27FC236}">
                <a16:creationId xmlns:a16="http://schemas.microsoft.com/office/drawing/2014/main" id="{BFEB0D16-75B2-8A6A-FFD8-3F02ED02B1DA}"/>
              </a:ext>
            </a:extLst>
          </p:cNvPr>
          <p:cNvSpPr>
            <a:spLocks noGrp="1"/>
          </p:cNvSpPr>
          <p:nvPr>
            <p:ph type="body" idx="1"/>
          </p:nvPr>
        </p:nvSpPr>
        <p:spPr/>
        <p:txBody>
          <a:bodyPr/>
          <a:lstStyle/>
          <a:p>
            <a:r>
              <a:rPr lang="en-US" dirty="0"/>
              <a:t>Overview of my code: </a:t>
            </a:r>
            <a:r>
              <a:rPr lang="en-US" dirty="0">
                <a:hlinkClick r:id="rId2"/>
              </a:rPr>
              <a:t>https://github.com/uchiharon/data-engineering-zoomcamp/tree/main/week_5_batch_processing</a:t>
            </a:r>
            <a:r>
              <a:rPr lang="en-US" dirty="0"/>
              <a:t> </a:t>
            </a:r>
            <a:endParaRPr lang="en-NG" dirty="0"/>
          </a:p>
        </p:txBody>
      </p:sp>
    </p:spTree>
    <p:extLst>
      <p:ext uri="{BB962C8B-B14F-4D97-AF65-F5344CB8AC3E}">
        <p14:creationId xmlns:p14="http://schemas.microsoft.com/office/powerpoint/2010/main" val="149223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D008-4BB1-C491-F728-939580FE118D}"/>
              </a:ext>
            </a:extLst>
          </p:cNvPr>
          <p:cNvSpPr>
            <a:spLocks noGrp="1"/>
          </p:cNvSpPr>
          <p:nvPr>
            <p:ph type="title"/>
          </p:nvPr>
        </p:nvSpPr>
        <p:spPr/>
        <p:txBody>
          <a:bodyPr/>
          <a:lstStyle/>
          <a:p>
            <a:r>
              <a:rPr lang="en-US" dirty="0" err="1"/>
              <a:t>PYSpark</a:t>
            </a:r>
            <a:r>
              <a:rPr lang="en-US" dirty="0"/>
              <a:t> cluster creation and data reading</a:t>
            </a:r>
            <a:endParaRPr lang="en-NG" dirty="0"/>
          </a:p>
        </p:txBody>
      </p:sp>
      <p:pic>
        <p:nvPicPr>
          <p:cNvPr id="4" name="Picture 3">
            <a:extLst>
              <a:ext uri="{FF2B5EF4-FFF2-40B4-BE49-F238E27FC236}">
                <a16:creationId xmlns:a16="http://schemas.microsoft.com/office/drawing/2014/main" id="{5BC41205-CE5A-A6A4-11C3-76D14BFF2030}"/>
              </a:ext>
            </a:extLst>
          </p:cNvPr>
          <p:cNvPicPr>
            <a:picLocks noChangeAspect="1"/>
          </p:cNvPicPr>
          <p:nvPr/>
        </p:nvPicPr>
        <p:blipFill>
          <a:blip r:embed="rId2"/>
          <a:stretch>
            <a:fillRect/>
          </a:stretch>
        </p:blipFill>
        <p:spPr>
          <a:xfrm>
            <a:off x="1234912" y="2093976"/>
            <a:ext cx="9125146" cy="4042873"/>
          </a:xfrm>
          <a:prstGeom prst="rect">
            <a:avLst/>
          </a:prstGeom>
        </p:spPr>
      </p:pic>
    </p:spTree>
    <p:extLst>
      <p:ext uri="{BB962C8B-B14F-4D97-AF65-F5344CB8AC3E}">
        <p14:creationId xmlns:p14="http://schemas.microsoft.com/office/powerpoint/2010/main" val="421685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924F-7C22-32EA-29E5-89A02D9AB54E}"/>
              </a:ext>
            </a:extLst>
          </p:cNvPr>
          <p:cNvSpPr>
            <a:spLocks noGrp="1"/>
          </p:cNvSpPr>
          <p:nvPr>
            <p:ph type="title"/>
          </p:nvPr>
        </p:nvSpPr>
        <p:spPr/>
        <p:txBody>
          <a:bodyPr/>
          <a:lstStyle/>
          <a:p>
            <a:r>
              <a:rPr lang="en-US" dirty="0"/>
              <a:t>Spark </a:t>
            </a:r>
            <a:r>
              <a:rPr lang="en-US" dirty="0" err="1"/>
              <a:t>sql</a:t>
            </a:r>
            <a:endParaRPr lang="en-NG" dirty="0"/>
          </a:p>
        </p:txBody>
      </p:sp>
      <p:pic>
        <p:nvPicPr>
          <p:cNvPr id="4" name="Picture 3">
            <a:extLst>
              <a:ext uri="{FF2B5EF4-FFF2-40B4-BE49-F238E27FC236}">
                <a16:creationId xmlns:a16="http://schemas.microsoft.com/office/drawing/2014/main" id="{4AE2AC8D-56C3-BFFC-AB65-70080C391233}"/>
              </a:ext>
            </a:extLst>
          </p:cNvPr>
          <p:cNvPicPr>
            <a:picLocks noChangeAspect="1"/>
          </p:cNvPicPr>
          <p:nvPr/>
        </p:nvPicPr>
        <p:blipFill>
          <a:blip r:embed="rId2"/>
          <a:stretch>
            <a:fillRect/>
          </a:stretch>
        </p:blipFill>
        <p:spPr>
          <a:xfrm>
            <a:off x="1063752" y="1723785"/>
            <a:ext cx="10196444" cy="4649583"/>
          </a:xfrm>
          <a:prstGeom prst="rect">
            <a:avLst/>
          </a:prstGeom>
        </p:spPr>
      </p:pic>
    </p:spTree>
    <p:extLst>
      <p:ext uri="{BB962C8B-B14F-4D97-AF65-F5344CB8AC3E}">
        <p14:creationId xmlns:p14="http://schemas.microsoft.com/office/powerpoint/2010/main" val="29281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BBC6-1E45-5C46-765A-26212EBD0230}"/>
              </a:ext>
            </a:extLst>
          </p:cNvPr>
          <p:cNvSpPr>
            <a:spLocks noGrp="1"/>
          </p:cNvSpPr>
          <p:nvPr>
            <p:ph type="title"/>
          </p:nvPr>
        </p:nvSpPr>
        <p:spPr/>
        <p:txBody>
          <a:bodyPr/>
          <a:lstStyle/>
          <a:p>
            <a:r>
              <a:rPr lang="en-US" dirty="0"/>
              <a:t>Job details on </a:t>
            </a:r>
            <a:r>
              <a:rPr lang="en-US" dirty="0" err="1"/>
              <a:t>dataproc</a:t>
            </a:r>
            <a:endParaRPr lang="en-NG" dirty="0"/>
          </a:p>
        </p:txBody>
      </p:sp>
      <p:pic>
        <p:nvPicPr>
          <p:cNvPr id="4" name="Picture 3">
            <a:extLst>
              <a:ext uri="{FF2B5EF4-FFF2-40B4-BE49-F238E27FC236}">
                <a16:creationId xmlns:a16="http://schemas.microsoft.com/office/drawing/2014/main" id="{6CBDA100-C695-A60A-5C00-50CC96730CA3}"/>
              </a:ext>
            </a:extLst>
          </p:cNvPr>
          <p:cNvPicPr>
            <a:picLocks noChangeAspect="1"/>
          </p:cNvPicPr>
          <p:nvPr/>
        </p:nvPicPr>
        <p:blipFill>
          <a:blip r:embed="rId2"/>
          <a:stretch>
            <a:fillRect/>
          </a:stretch>
        </p:blipFill>
        <p:spPr>
          <a:xfrm>
            <a:off x="1401958" y="1663338"/>
            <a:ext cx="9388083" cy="4483788"/>
          </a:xfrm>
          <a:prstGeom prst="rect">
            <a:avLst/>
          </a:prstGeom>
        </p:spPr>
      </p:pic>
    </p:spTree>
    <p:extLst>
      <p:ext uri="{BB962C8B-B14F-4D97-AF65-F5344CB8AC3E}">
        <p14:creationId xmlns:p14="http://schemas.microsoft.com/office/powerpoint/2010/main" val="48274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A8B75-3345-BA52-066F-C241D38E69AC}"/>
              </a:ext>
            </a:extLst>
          </p:cNvPr>
          <p:cNvSpPr txBox="1"/>
          <p:nvPr/>
        </p:nvSpPr>
        <p:spPr>
          <a:xfrm>
            <a:off x="678729" y="216816"/>
            <a:ext cx="10803117" cy="707886"/>
          </a:xfrm>
          <a:prstGeom prst="rect">
            <a:avLst/>
          </a:prstGeom>
          <a:noFill/>
        </p:spPr>
        <p:txBody>
          <a:bodyPr wrap="square" rtlCol="0">
            <a:spAutoFit/>
          </a:bodyPr>
          <a:lstStyle/>
          <a:p>
            <a:r>
              <a:rPr lang="en-US" sz="4000" dirty="0"/>
              <a:t>Batch Processing</a:t>
            </a:r>
            <a:endParaRPr lang="en-NG" sz="4000" dirty="0"/>
          </a:p>
        </p:txBody>
      </p:sp>
      <p:sp>
        <p:nvSpPr>
          <p:cNvPr id="5" name="TextBox 4">
            <a:extLst>
              <a:ext uri="{FF2B5EF4-FFF2-40B4-BE49-F238E27FC236}">
                <a16:creationId xmlns:a16="http://schemas.microsoft.com/office/drawing/2014/main" id="{4D135E16-5532-449B-027F-7845AF1800CC}"/>
              </a:ext>
            </a:extLst>
          </p:cNvPr>
          <p:cNvSpPr txBox="1"/>
          <p:nvPr/>
        </p:nvSpPr>
        <p:spPr>
          <a:xfrm>
            <a:off x="678728" y="1197204"/>
            <a:ext cx="10718278" cy="4247317"/>
          </a:xfrm>
          <a:prstGeom prst="rect">
            <a:avLst/>
          </a:prstGeom>
          <a:noFill/>
        </p:spPr>
        <p:txBody>
          <a:bodyPr wrap="square" rtlCol="0">
            <a:spAutoFit/>
          </a:bodyPr>
          <a:lstStyle/>
          <a:p>
            <a:pPr algn="just"/>
            <a:r>
              <a:rPr lang="en-US" dirty="0"/>
              <a:t>Batch processing is a computer processing technique in which a large volume of data is collected, processed, and executed in groups or batches simultaneously. </a:t>
            </a:r>
          </a:p>
          <a:p>
            <a:pPr algn="just"/>
            <a:r>
              <a:rPr lang="en-US" dirty="0"/>
              <a:t>The data is usually collected and stored for a specific period, and then the processing is done in a batch during a predefined time window.</a:t>
            </a:r>
          </a:p>
          <a:p>
            <a:pPr algn="just"/>
            <a:endParaRPr lang="en-US" dirty="0"/>
          </a:p>
          <a:p>
            <a:pPr algn="just"/>
            <a:r>
              <a:rPr lang="en-US" dirty="0"/>
              <a:t>In batch processing, the input data is collected, sorted, and organized into groups called batches. The batches are then processed one after another without human intervention. This approach is helpful for large, repetitive tasks like payroll processing, billing, and report generation.</a:t>
            </a:r>
          </a:p>
          <a:p>
            <a:pPr algn="just"/>
            <a:endParaRPr lang="en-US" dirty="0"/>
          </a:p>
          <a:p>
            <a:pPr algn="just"/>
            <a:r>
              <a:rPr lang="en-US" dirty="0"/>
              <a:t>Batch processing allows for the efficient use of computing resources, enabling the processing of large amounts of data without requiring continuous manual intervention. It can also help ensure data integrity by allowing consistent processing rules to be applied across large datasets.</a:t>
            </a:r>
          </a:p>
          <a:p>
            <a:pPr algn="just"/>
            <a:endParaRPr lang="en-US" dirty="0"/>
          </a:p>
          <a:p>
            <a:pPr algn="just"/>
            <a:r>
              <a:rPr lang="en-US" dirty="0"/>
              <a:t>However, batch processing typically results in longer processing times than real-time processing, as the data must be collected and organized before processing can begin.</a:t>
            </a:r>
            <a:endParaRPr lang="en-NG" dirty="0"/>
          </a:p>
        </p:txBody>
      </p:sp>
    </p:spTree>
    <p:extLst>
      <p:ext uri="{BB962C8B-B14F-4D97-AF65-F5344CB8AC3E}">
        <p14:creationId xmlns:p14="http://schemas.microsoft.com/office/powerpoint/2010/main" val="339650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2016-6C7C-79FC-EF4D-6D29E5B0E260}"/>
              </a:ext>
            </a:extLst>
          </p:cNvPr>
          <p:cNvSpPr>
            <a:spLocks noGrp="1"/>
          </p:cNvSpPr>
          <p:nvPr>
            <p:ph type="title"/>
          </p:nvPr>
        </p:nvSpPr>
        <p:spPr/>
        <p:txBody>
          <a:bodyPr/>
          <a:lstStyle/>
          <a:p>
            <a:r>
              <a:rPr lang="en-US" dirty="0"/>
              <a:t>Batch Job</a:t>
            </a:r>
            <a:endParaRPr lang="en-NG" dirty="0"/>
          </a:p>
        </p:txBody>
      </p:sp>
      <p:sp>
        <p:nvSpPr>
          <p:cNvPr id="4" name="Text Placeholder 3">
            <a:extLst>
              <a:ext uri="{FF2B5EF4-FFF2-40B4-BE49-F238E27FC236}">
                <a16:creationId xmlns:a16="http://schemas.microsoft.com/office/drawing/2014/main" id="{40DD40CD-2DB5-9E02-F166-853220D6742D}"/>
              </a:ext>
            </a:extLst>
          </p:cNvPr>
          <p:cNvSpPr>
            <a:spLocks noGrp="1"/>
          </p:cNvSpPr>
          <p:nvPr>
            <p:ph type="body" sz="half" idx="2"/>
          </p:nvPr>
        </p:nvSpPr>
        <p:spPr/>
        <p:txBody>
          <a:bodyPr/>
          <a:lstStyle/>
          <a:p>
            <a:r>
              <a:rPr lang="en-US" dirty="0"/>
              <a:t>Why they are not real-time, they can be scheduled to run at frequent interval or invent.</a:t>
            </a:r>
          </a:p>
          <a:p>
            <a:pPr marL="285750" indent="-285750">
              <a:buFont typeface="Arial" panose="020B0604020202020204" pitchFamily="34" charset="0"/>
              <a:buChar char="•"/>
            </a:pPr>
            <a:r>
              <a:rPr lang="en-US" dirty="0"/>
              <a:t>Weekly</a:t>
            </a:r>
          </a:p>
          <a:p>
            <a:pPr marL="285750" indent="-285750">
              <a:buFont typeface="Arial" panose="020B0604020202020204" pitchFamily="34" charset="0"/>
              <a:buChar char="•"/>
            </a:pPr>
            <a:r>
              <a:rPr lang="en-US" dirty="0"/>
              <a:t>Daily</a:t>
            </a:r>
          </a:p>
          <a:p>
            <a:pPr marL="285750" indent="-285750">
              <a:buFont typeface="Arial" panose="020B0604020202020204" pitchFamily="34" charset="0"/>
              <a:buChar char="•"/>
            </a:pPr>
            <a:r>
              <a:rPr lang="en-US" dirty="0"/>
              <a:t>Hourly</a:t>
            </a:r>
          </a:p>
          <a:p>
            <a:pPr marL="285750" indent="-285750">
              <a:buFont typeface="Arial" panose="020B0604020202020204" pitchFamily="34" charset="0"/>
              <a:buChar char="•"/>
            </a:pPr>
            <a:r>
              <a:rPr lang="en-US" dirty="0"/>
              <a:t>3 times per hour</a:t>
            </a:r>
          </a:p>
          <a:p>
            <a:pPr marL="285750" indent="-285750">
              <a:buFont typeface="Arial" panose="020B0604020202020204" pitchFamily="34" charset="0"/>
              <a:buChar char="•"/>
            </a:pPr>
            <a:r>
              <a:rPr lang="en-US" dirty="0"/>
              <a:t>Every 3 minutes</a:t>
            </a:r>
            <a:endParaRPr lang="en-NG" dirty="0"/>
          </a:p>
        </p:txBody>
      </p:sp>
      <p:pic>
        <p:nvPicPr>
          <p:cNvPr id="1028" name="Picture 4" descr="Orchestrating your data workloads in Google Cloud | Google Cloud Blog">
            <a:extLst>
              <a:ext uri="{FF2B5EF4-FFF2-40B4-BE49-F238E27FC236}">
                <a16:creationId xmlns:a16="http://schemas.microsoft.com/office/drawing/2014/main" id="{1E7077B5-94F3-D969-501C-56BC2CCA946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168" r="41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1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35237D-F91C-E8BD-4361-1BB7AAAD798C}"/>
              </a:ext>
            </a:extLst>
          </p:cNvPr>
          <p:cNvSpPr/>
          <p:nvPr/>
        </p:nvSpPr>
        <p:spPr>
          <a:xfrm>
            <a:off x="0" y="0"/>
            <a:ext cx="2922309" cy="685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NG"/>
          </a:p>
        </p:txBody>
      </p:sp>
      <p:sp>
        <p:nvSpPr>
          <p:cNvPr id="3" name="TextBox 2">
            <a:extLst>
              <a:ext uri="{FF2B5EF4-FFF2-40B4-BE49-F238E27FC236}">
                <a16:creationId xmlns:a16="http://schemas.microsoft.com/office/drawing/2014/main" id="{21B9C081-30E9-155A-5BAA-FBE6885F1FC7}"/>
              </a:ext>
            </a:extLst>
          </p:cNvPr>
          <p:cNvSpPr txBox="1"/>
          <p:nvPr/>
        </p:nvSpPr>
        <p:spPr>
          <a:xfrm>
            <a:off x="3638744" y="622169"/>
            <a:ext cx="7107811" cy="707886"/>
          </a:xfrm>
          <a:prstGeom prst="rect">
            <a:avLst/>
          </a:prstGeom>
          <a:noFill/>
        </p:spPr>
        <p:txBody>
          <a:bodyPr wrap="square" rtlCol="0">
            <a:spAutoFit/>
          </a:bodyPr>
          <a:lstStyle/>
          <a:p>
            <a:r>
              <a:rPr lang="en-US" sz="4000" dirty="0"/>
              <a:t>Tools For Batch Processes</a:t>
            </a:r>
            <a:endParaRPr lang="en-NG" sz="4000" dirty="0"/>
          </a:p>
        </p:txBody>
      </p:sp>
      <p:sp>
        <p:nvSpPr>
          <p:cNvPr id="4" name="TextBox 3">
            <a:extLst>
              <a:ext uri="{FF2B5EF4-FFF2-40B4-BE49-F238E27FC236}">
                <a16:creationId xmlns:a16="http://schemas.microsoft.com/office/drawing/2014/main" id="{FA0F6EE9-96B2-EE77-AA6B-068C64090EB4}"/>
              </a:ext>
            </a:extLst>
          </p:cNvPr>
          <p:cNvSpPr txBox="1"/>
          <p:nvPr/>
        </p:nvSpPr>
        <p:spPr>
          <a:xfrm>
            <a:off x="3002436" y="2161313"/>
            <a:ext cx="8380429" cy="2535374"/>
          </a:xfrm>
          <a:prstGeom prst="rect">
            <a:avLst/>
          </a:prstGeom>
          <a:noFill/>
        </p:spPr>
        <p:txBody>
          <a:bodyPr wrap="square" rtlCol="0">
            <a:spAutoFit/>
          </a:bodyPr>
          <a:lstStyle/>
          <a:p>
            <a:pPr>
              <a:lnSpc>
                <a:spcPct val="150000"/>
              </a:lnSpc>
            </a:pPr>
            <a:r>
              <a:rPr lang="en-US" dirty="0"/>
              <a:t>The standard tools for batch processes are:</a:t>
            </a:r>
          </a:p>
          <a:p>
            <a:pPr marL="285750" indent="-285750">
              <a:lnSpc>
                <a:spcPct val="150000"/>
              </a:lnSpc>
              <a:buFont typeface="Arial" panose="020B0604020202020204" pitchFamily="34" charset="0"/>
              <a:buChar char="•"/>
            </a:pPr>
            <a:r>
              <a:rPr lang="en-US" dirty="0"/>
              <a:t>Spark</a:t>
            </a:r>
          </a:p>
          <a:p>
            <a:pPr marL="285750" indent="-285750">
              <a:lnSpc>
                <a:spcPct val="150000"/>
              </a:lnSpc>
              <a:buFont typeface="Arial" panose="020B0604020202020204" pitchFamily="34" charset="0"/>
              <a:buChar char="•"/>
            </a:pPr>
            <a:r>
              <a:rPr lang="en-US" dirty="0"/>
              <a:t>Hadoop</a:t>
            </a:r>
          </a:p>
          <a:p>
            <a:pPr marL="285750" indent="-285750">
              <a:lnSpc>
                <a:spcPct val="150000"/>
              </a:lnSpc>
              <a:buFont typeface="Arial" panose="020B0604020202020204" pitchFamily="34" charset="0"/>
              <a:buChar char="•"/>
            </a:pPr>
            <a:r>
              <a:rPr lang="en-US" dirty="0"/>
              <a:t>Pandas</a:t>
            </a:r>
          </a:p>
          <a:p>
            <a:pPr marL="285750" indent="-285750">
              <a:lnSpc>
                <a:spcPct val="150000"/>
              </a:lnSpc>
              <a:buFont typeface="Arial" panose="020B0604020202020204" pitchFamily="34" charset="0"/>
              <a:buChar char="•"/>
            </a:pPr>
            <a:r>
              <a:rPr lang="en-US" dirty="0" err="1"/>
              <a:t>Flink</a:t>
            </a:r>
            <a:endParaRPr lang="en-US" dirty="0"/>
          </a:p>
          <a:p>
            <a:pPr marL="285750" indent="-285750">
              <a:lnSpc>
                <a:spcPct val="150000"/>
              </a:lnSpc>
              <a:buFont typeface="Arial" panose="020B0604020202020204" pitchFamily="34" charset="0"/>
              <a:buChar char="•"/>
            </a:pPr>
            <a:r>
              <a:rPr lang="en-US" dirty="0" err="1"/>
              <a:t>NiFi</a:t>
            </a:r>
            <a:endParaRPr lang="en-NG" dirty="0"/>
          </a:p>
        </p:txBody>
      </p:sp>
    </p:spTree>
    <p:extLst>
      <p:ext uri="{BB962C8B-B14F-4D97-AF65-F5344CB8AC3E}">
        <p14:creationId xmlns:p14="http://schemas.microsoft.com/office/powerpoint/2010/main" val="229005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DE2D-FAB5-82B1-E214-FA14728E2573}"/>
              </a:ext>
            </a:extLst>
          </p:cNvPr>
          <p:cNvSpPr>
            <a:spLocks noGrp="1"/>
          </p:cNvSpPr>
          <p:nvPr>
            <p:ph type="title"/>
          </p:nvPr>
        </p:nvSpPr>
        <p:spPr/>
        <p:txBody>
          <a:bodyPr/>
          <a:lstStyle/>
          <a:p>
            <a:r>
              <a:rPr lang="en-US" dirty="0"/>
              <a:t>SPARK</a:t>
            </a:r>
            <a:endParaRPr lang="en-NG" dirty="0"/>
          </a:p>
        </p:txBody>
      </p:sp>
      <p:sp>
        <p:nvSpPr>
          <p:cNvPr id="3" name="Text Placeholder 2">
            <a:extLst>
              <a:ext uri="{FF2B5EF4-FFF2-40B4-BE49-F238E27FC236}">
                <a16:creationId xmlns:a16="http://schemas.microsoft.com/office/drawing/2014/main" id="{2113DD3E-DDF4-6812-A337-66AA178D4839}"/>
              </a:ext>
            </a:extLst>
          </p:cNvPr>
          <p:cNvSpPr>
            <a:spLocks noGrp="1"/>
          </p:cNvSpPr>
          <p:nvPr>
            <p:ph type="body" idx="1"/>
          </p:nvPr>
        </p:nvSpPr>
        <p:spPr>
          <a:xfrm>
            <a:off x="688157" y="5020056"/>
            <a:ext cx="10530177" cy="1456158"/>
          </a:xfrm>
        </p:spPr>
        <p:txBody>
          <a:bodyPr>
            <a:normAutofit fontScale="92500" lnSpcReduction="10000"/>
          </a:bodyPr>
          <a:lstStyle/>
          <a:p>
            <a:pPr algn="just"/>
            <a:r>
              <a:rPr lang="en-US" dirty="0"/>
              <a:t>Apache Spark is an open-source distributed computing system designed for processing large datasets across clusters of computers. </a:t>
            </a:r>
          </a:p>
          <a:p>
            <a:pPr algn="just"/>
            <a:r>
              <a:rPr lang="en-US" dirty="0"/>
              <a:t>It provides a fast and general-purpose data processing engine that can be used for various tasks, including batch processing, real-time processing, machine learning, and graph processing.</a:t>
            </a:r>
            <a:endParaRPr lang="en-NG" dirty="0"/>
          </a:p>
        </p:txBody>
      </p:sp>
    </p:spTree>
    <p:extLst>
      <p:ext uri="{BB962C8B-B14F-4D97-AF65-F5344CB8AC3E}">
        <p14:creationId xmlns:p14="http://schemas.microsoft.com/office/powerpoint/2010/main" val="38251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9E1F-7827-41F5-12D9-5D55AB20DA21}"/>
              </a:ext>
            </a:extLst>
          </p:cNvPr>
          <p:cNvSpPr>
            <a:spLocks noGrp="1"/>
          </p:cNvSpPr>
          <p:nvPr>
            <p:ph type="title"/>
          </p:nvPr>
        </p:nvSpPr>
        <p:spPr/>
        <p:txBody>
          <a:bodyPr/>
          <a:lstStyle/>
          <a:p>
            <a:r>
              <a:rPr lang="en-US" dirty="0"/>
              <a:t>Key features</a:t>
            </a:r>
            <a:endParaRPr lang="en-NG" dirty="0"/>
          </a:p>
        </p:txBody>
      </p:sp>
      <p:sp>
        <p:nvSpPr>
          <p:cNvPr id="4" name="Text Placeholder 3">
            <a:extLst>
              <a:ext uri="{FF2B5EF4-FFF2-40B4-BE49-F238E27FC236}">
                <a16:creationId xmlns:a16="http://schemas.microsoft.com/office/drawing/2014/main" id="{EA1A43C6-28CA-8C40-8A42-147ACEA1BF16}"/>
              </a:ext>
            </a:extLst>
          </p:cNvPr>
          <p:cNvSpPr>
            <a:spLocks noGrp="1"/>
          </p:cNvSpPr>
          <p:nvPr>
            <p:ph type="body" sz="half" idx="2"/>
          </p:nvPr>
        </p:nvSpPr>
        <p:spPr>
          <a:xfrm>
            <a:off x="8549640" y="2423160"/>
            <a:ext cx="3200400" cy="3675982"/>
          </a:xfrm>
        </p:spPr>
        <p:txBody>
          <a:bodyPr/>
          <a:lstStyle/>
          <a:p>
            <a:pPr marL="285750" indent="-285750">
              <a:buFont typeface="Arial" panose="020B0604020202020204" pitchFamily="34" charset="0"/>
              <a:buChar char="•"/>
            </a:pPr>
            <a:r>
              <a:rPr lang="en-US" dirty="0"/>
              <a:t>It requires Java 8 or 11</a:t>
            </a:r>
          </a:p>
          <a:p>
            <a:pPr marL="285750" indent="-285750">
              <a:buFont typeface="Arial" panose="020B0604020202020204" pitchFamily="34" charset="0"/>
              <a:buChar char="•"/>
            </a:pPr>
            <a:r>
              <a:rPr lang="en-US" dirty="0"/>
              <a:t>Resilient Distributed Datasets (RDD) are the fundamental data structure</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Scalability</a:t>
            </a:r>
          </a:p>
          <a:p>
            <a:pPr marL="285750" indent="-285750">
              <a:buFont typeface="Arial" panose="020B0604020202020204" pitchFamily="34" charset="0"/>
              <a:buChar char="•"/>
            </a:pPr>
            <a:r>
              <a:rPr lang="en-US" dirty="0"/>
              <a:t>Master Node </a:t>
            </a:r>
          </a:p>
          <a:p>
            <a:pPr marL="285750" indent="-285750">
              <a:buFont typeface="Arial" panose="020B0604020202020204" pitchFamily="34" charset="0"/>
              <a:buChar char="•"/>
            </a:pPr>
            <a:r>
              <a:rPr lang="en-US" dirty="0"/>
              <a:t>Master Node: is responsible for coordinating the task</a:t>
            </a:r>
          </a:p>
          <a:p>
            <a:pPr marL="285750" indent="-285750">
              <a:buFont typeface="Arial" panose="020B0604020202020204" pitchFamily="34" charset="0"/>
              <a:buChar char="•"/>
            </a:pPr>
            <a:r>
              <a:rPr lang="en-US" dirty="0"/>
              <a:t>Worker Nodes: are responsible for executing tasks </a:t>
            </a:r>
            <a:endParaRPr lang="en-NG" dirty="0"/>
          </a:p>
        </p:txBody>
      </p:sp>
      <p:pic>
        <p:nvPicPr>
          <p:cNvPr id="2050" name="Picture 2" descr="Spark Streaming: Diving into it's Architecture and Execution Model">
            <a:extLst>
              <a:ext uri="{FF2B5EF4-FFF2-40B4-BE49-F238E27FC236}">
                <a16:creationId xmlns:a16="http://schemas.microsoft.com/office/drawing/2014/main" id="{B8C0E8D1-9386-BDE1-DC37-90C40422123A}"/>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493" r="677"/>
          <a:stretch/>
        </p:blipFill>
        <p:spPr bwMode="auto">
          <a:xfrm>
            <a:off x="0" y="301657"/>
            <a:ext cx="8259389" cy="599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137B-A1DE-17A4-DD7B-1E39CEF96AA2}"/>
              </a:ext>
            </a:extLst>
          </p:cNvPr>
          <p:cNvSpPr>
            <a:spLocks noGrp="1"/>
          </p:cNvSpPr>
          <p:nvPr>
            <p:ph type="title"/>
          </p:nvPr>
        </p:nvSpPr>
        <p:spPr/>
        <p:txBody>
          <a:bodyPr/>
          <a:lstStyle/>
          <a:p>
            <a:r>
              <a:rPr lang="en-US" dirty="0"/>
              <a:t>Why Spark and not </a:t>
            </a:r>
            <a:r>
              <a:rPr lang="en-US" dirty="0" err="1"/>
              <a:t>pandaS</a:t>
            </a:r>
            <a:endParaRPr lang="en-NG" dirty="0"/>
          </a:p>
        </p:txBody>
      </p:sp>
      <p:sp>
        <p:nvSpPr>
          <p:cNvPr id="3" name="Text Placeholder 2">
            <a:extLst>
              <a:ext uri="{FF2B5EF4-FFF2-40B4-BE49-F238E27FC236}">
                <a16:creationId xmlns:a16="http://schemas.microsoft.com/office/drawing/2014/main" id="{07E5A29B-6FDF-6E51-C689-F2B3D308FACB}"/>
              </a:ext>
            </a:extLst>
          </p:cNvPr>
          <p:cNvSpPr>
            <a:spLocks noGrp="1"/>
          </p:cNvSpPr>
          <p:nvPr>
            <p:ph type="body" idx="1"/>
          </p:nvPr>
        </p:nvSpPr>
        <p:spPr/>
        <p:txBody>
          <a:bodyPr/>
          <a:lstStyle/>
          <a:p>
            <a:r>
              <a:rPr lang="en-US" dirty="0"/>
              <a:t>SPARK</a:t>
            </a:r>
            <a:endParaRPr lang="en-NG" dirty="0"/>
          </a:p>
        </p:txBody>
      </p:sp>
      <p:sp>
        <p:nvSpPr>
          <p:cNvPr id="4" name="Content Placeholder 3">
            <a:extLst>
              <a:ext uri="{FF2B5EF4-FFF2-40B4-BE49-F238E27FC236}">
                <a16:creationId xmlns:a16="http://schemas.microsoft.com/office/drawing/2014/main" id="{874CCFF2-1099-C6EE-F933-367116B6D58F}"/>
              </a:ext>
            </a:extLst>
          </p:cNvPr>
          <p:cNvSpPr>
            <a:spLocks noGrp="1"/>
          </p:cNvSpPr>
          <p:nvPr>
            <p:ph sz="half" idx="2"/>
          </p:nvPr>
        </p:nvSpPr>
        <p:spPr>
          <a:xfrm>
            <a:off x="1055802" y="2743200"/>
            <a:ext cx="4768926" cy="3291840"/>
          </a:xfrm>
        </p:spPr>
        <p:txBody>
          <a:bodyPr/>
          <a:lstStyle/>
          <a:p>
            <a:r>
              <a:rPr lang="en-US" dirty="0"/>
              <a:t>It can handle data that is too large for Pandas to handle</a:t>
            </a:r>
          </a:p>
          <a:p>
            <a:r>
              <a:rPr lang="en-US" dirty="0"/>
              <a:t>It runs on a cluster of machines, which makes it run faster on large data</a:t>
            </a:r>
          </a:p>
          <a:p>
            <a:r>
              <a:rPr lang="en-US" dirty="0"/>
              <a:t>It can read data from a wide variety of sources, including Hadoop Distributed File System (HDFS)</a:t>
            </a:r>
          </a:p>
          <a:p>
            <a:r>
              <a:rPr lang="en-US" dirty="0"/>
              <a:t>In-build machine learning support</a:t>
            </a:r>
            <a:endParaRPr lang="en-NG" dirty="0"/>
          </a:p>
        </p:txBody>
      </p:sp>
      <p:sp>
        <p:nvSpPr>
          <p:cNvPr id="5" name="Text Placeholder 4">
            <a:extLst>
              <a:ext uri="{FF2B5EF4-FFF2-40B4-BE49-F238E27FC236}">
                <a16:creationId xmlns:a16="http://schemas.microsoft.com/office/drawing/2014/main" id="{BF4D6A42-730D-0CE0-5E06-50D1461FBB99}"/>
              </a:ext>
            </a:extLst>
          </p:cNvPr>
          <p:cNvSpPr>
            <a:spLocks noGrp="1"/>
          </p:cNvSpPr>
          <p:nvPr>
            <p:ph type="body" sz="quarter" idx="3"/>
          </p:nvPr>
        </p:nvSpPr>
        <p:spPr/>
        <p:txBody>
          <a:bodyPr/>
          <a:lstStyle/>
          <a:p>
            <a:r>
              <a:rPr lang="en-US" dirty="0"/>
              <a:t>PANDAS</a:t>
            </a:r>
            <a:endParaRPr lang="en-NG" dirty="0"/>
          </a:p>
        </p:txBody>
      </p:sp>
      <p:sp>
        <p:nvSpPr>
          <p:cNvPr id="6" name="Content Placeholder 5">
            <a:extLst>
              <a:ext uri="{FF2B5EF4-FFF2-40B4-BE49-F238E27FC236}">
                <a16:creationId xmlns:a16="http://schemas.microsoft.com/office/drawing/2014/main" id="{B53D1D3F-F3C3-2014-C57C-393DA5DD246C}"/>
              </a:ext>
            </a:extLst>
          </p:cNvPr>
          <p:cNvSpPr>
            <a:spLocks noGrp="1"/>
          </p:cNvSpPr>
          <p:nvPr>
            <p:ph sz="quarter" idx="4"/>
          </p:nvPr>
        </p:nvSpPr>
        <p:spPr/>
        <p:txBody>
          <a:bodyPr/>
          <a:lstStyle/>
          <a:p>
            <a:r>
              <a:rPr lang="en-US" dirty="0"/>
              <a:t>It is designed to work with smaller datasets that can fit into RAM</a:t>
            </a:r>
          </a:p>
          <a:p>
            <a:r>
              <a:rPr lang="en-US" dirty="0"/>
              <a:t>It runs on a single machine, resulting in its slow processing of large data</a:t>
            </a:r>
          </a:p>
          <a:p>
            <a:r>
              <a:rPr lang="en-US" dirty="0"/>
              <a:t>It is limited to reading data from local files or remote URLs</a:t>
            </a:r>
          </a:p>
          <a:p>
            <a:r>
              <a:rPr lang="en-US" dirty="0"/>
              <a:t>Limited machine learning support</a:t>
            </a:r>
            <a:endParaRPr lang="en-NG" dirty="0"/>
          </a:p>
        </p:txBody>
      </p:sp>
    </p:spTree>
    <p:extLst>
      <p:ext uri="{BB962C8B-B14F-4D97-AF65-F5344CB8AC3E}">
        <p14:creationId xmlns:p14="http://schemas.microsoft.com/office/powerpoint/2010/main" val="34643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9A39-92AB-E645-F449-4E55941B33D2}"/>
              </a:ext>
            </a:extLst>
          </p:cNvPr>
          <p:cNvSpPr>
            <a:spLocks noGrp="1"/>
          </p:cNvSpPr>
          <p:nvPr>
            <p:ph type="title"/>
          </p:nvPr>
        </p:nvSpPr>
        <p:spPr/>
        <p:txBody>
          <a:bodyPr/>
          <a:lstStyle/>
          <a:p>
            <a:r>
              <a:rPr lang="en-US" dirty="0"/>
              <a:t>Google</a:t>
            </a:r>
            <a:br>
              <a:rPr lang="en-US" dirty="0"/>
            </a:br>
            <a:r>
              <a:rPr lang="en-US" dirty="0"/>
              <a:t>data proc</a:t>
            </a:r>
            <a:endParaRPr lang="en-NG" dirty="0"/>
          </a:p>
        </p:txBody>
      </p:sp>
      <p:sp>
        <p:nvSpPr>
          <p:cNvPr id="4" name="Text Placeholder 3">
            <a:extLst>
              <a:ext uri="{FF2B5EF4-FFF2-40B4-BE49-F238E27FC236}">
                <a16:creationId xmlns:a16="http://schemas.microsoft.com/office/drawing/2014/main" id="{00DC2EA9-76CE-3037-7CD1-AD4018CB8BC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Fully-managed cloud service offered by Google Cloud Platform (GCP) </a:t>
            </a:r>
          </a:p>
          <a:p>
            <a:pPr marL="285750" indent="-285750">
              <a:buFont typeface="Arial" panose="020B0604020202020204" pitchFamily="34" charset="0"/>
              <a:buChar char="•"/>
            </a:pPr>
            <a:r>
              <a:rPr lang="en-US" dirty="0"/>
              <a:t>Used to create and manage Spark and Hadoop clusters for large-scale data processing.</a:t>
            </a:r>
          </a:p>
          <a:p>
            <a:pPr marL="285750" indent="-285750">
              <a:buFont typeface="Arial" panose="020B0604020202020204" pitchFamily="34" charset="0"/>
              <a:buChar char="•"/>
            </a:pPr>
            <a:r>
              <a:rPr lang="en-US" dirty="0"/>
              <a:t>Key Features</a:t>
            </a:r>
          </a:p>
          <a:p>
            <a:pPr marL="742950" lvl="1" indent="-285750">
              <a:buFont typeface="Arial" panose="020B0604020202020204" pitchFamily="34" charset="0"/>
              <a:buChar char="•"/>
            </a:pPr>
            <a:r>
              <a:rPr lang="en-US" b="0" i="0" dirty="0">
                <a:solidFill>
                  <a:srgbClr val="374151"/>
                </a:solidFill>
                <a:effectLst/>
                <a:latin typeface="Söhne"/>
              </a:rPr>
              <a:t>Automatic scaling</a:t>
            </a:r>
          </a:p>
          <a:p>
            <a:pPr marL="742950" lvl="1" indent="-285750">
              <a:buFont typeface="Arial" panose="020B0604020202020204" pitchFamily="34" charset="0"/>
              <a:buChar char="•"/>
            </a:pPr>
            <a:r>
              <a:rPr lang="en-US" b="0" i="0" dirty="0">
                <a:solidFill>
                  <a:srgbClr val="374151"/>
                </a:solidFill>
                <a:effectLst/>
                <a:latin typeface="Söhne"/>
              </a:rPr>
              <a:t>Easy integration with other GCP services</a:t>
            </a:r>
            <a:endParaRPr lang="en-US" dirty="0">
              <a:solidFill>
                <a:srgbClr val="374151"/>
              </a:solidFill>
              <a:latin typeface="Söhne"/>
            </a:endParaRPr>
          </a:p>
          <a:p>
            <a:pPr marL="742950" lvl="1" indent="-285750">
              <a:buFont typeface="Arial" panose="020B0604020202020204" pitchFamily="34" charset="0"/>
              <a:buChar char="•"/>
            </a:pPr>
            <a:r>
              <a:rPr lang="en-US" b="0" i="0" dirty="0">
                <a:solidFill>
                  <a:srgbClr val="374151"/>
                </a:solidFill>
                <a:effectLst/>
                <a:latin typeface="Söhne"/>
              </a:rPr>
              <a:t>Pre-installed software</a:t>
            </a:r>
          </a:p>
          <a:p>
            <a:pPr marL="742950" lvl="1" indent="-285750">
              <a:buFont typeface="Arial" panose="020B0604020202020204" pitchFamily="34" charset="0"/>
              <a:buChar char="•"/>
            </a:pPr>
            <a:r>
              <a:rPr lang="en-US" b="0" i="0" dirty="0">
                <a:solidFill>
                  <a:srgbClr val="374151"/>
                </a:solidFill>
                <a:effectLst/>
                <a:latin typeface="Söhne"/>
              </a:rPr>
              <a:t>Flexible pricing</a:t>
            </a:r>
            <a:endParaRPr lang="en-NG" dirty="0"/>
          </a:p>
        </p:txBody>
      </p:sp>
      <p:pic>
        <p:nvPicPr>
          <p:cNvPr id="3074" name="Picture 2" descr="Run your Spark and Hadoop jobs as a Service with Dataproc Workflow  Templates | by David Verdejo | bluekiri | Medium">
            <a:extLst>
              <a:ext uri="{FF2B5EF4-FFF2-40B4-BE49-F238E27FC236}">
                <a16:creationId xmlns:a16="http://schemas.microsoft.com/office/drawing/2014/main" id="{4DBB4D58-219D-CEF5-E709-FDCA6F005EC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689" r="-1451"/>
          <a:stretch/>
        </p:blipFill>
        <p:spPr bwMode="auto">
          <a:xfrm>
            <a:off x="603787" y="1574276"/>
            <a:ext cx="7474982" cy="370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0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162980-6863-3A88-4C90-316D69E05FA2}"/>
              </a:ext>
            </a:extLst>
          </p:cNvPr>
          <p:cNvPicPr>
            <a:picLocks noGrp="1" noChangeAspect="1"/>
          </p:cNvPicPr>
          <p:nvPr>
            <p:ph idx="1"/>
          </p:nvPr>
        </p:nvPicPr>
        <p:blipFill rotWithShape="1">
          <a:blip r:embed="rId2"/>
          <a:srcRect t="-664"/>
          <a:stretch/>
        </p:blipFill>
        <p:spPr>
          <a:xfrm>
            <a:off x="623740" y="866087"/>
            <a:ext cx="10944519" cy="5125825"/>
          </a:xfrm>
        </p:spPr>
      </p:pic>
    </p:spTree>
    <p:extLst>
      <p:ext uri="{BB962C8B-B14F-4D97-AF65-F5344CB8AC3E}">
        <p14:creationId xmlns:p14="http://schemas.microsoft.com/office/powerpoint/2010/main" val="1628867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107</TotalTime>
  <Words>532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Rockwell</vt:lpstr>
      <vt:lpstr>Rockwell Condensed</vt:lpstr>
      <vt:lpstr>Söhne</vt:lpstr>
      <vt:lpstr>Times New Roman</vt:lpstr>
      <vt:lpstr>Wingdings</vt:lpstr>
      <vt:lpstr>Wood Type</vt:lpstr>
      <vt:lpstr>PowerPoint Presentation</vt:lpstr>
      <vt:lpstr>PowerPoint Presentation</vt:lpstr>
      <vt:lpstr>Batch Job</vt:lpstr>
      <vt:lpstr>PowerPoint Presentation</vt:lpstr>
      <vt:lpstr>SPARK</vt:lpstr>
      <vt:lpstr>Key features</vt:lpstr>
      <vt:lpstr>Why Spark and not pandaS</vt:lpstr>
      <vt:lpstr>Google data proc</vt:lpstr>
      <vt:lpstr>PowerPoint Presentation</vt:lpstr>
      <vt:lpstr>Google dataproc: pricing cont…</vt:lpstr>
      <vt:lpstr>Code sample</vt:lpstr>
      <vt:lpstr>PYSpark cluster creation and data reading</vt:lpstr>
      <vt:lpstr>Spark sql</vt:lpstr>
      <vt:lpstr>Job details on dataproc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Ikpesu</dc:creator>
  <cp:lastModifiedBy>Emmanuel Ikpesu</cp:lastModifiedBy>
  <cp:revision>3</cp:revision>
  <dcterms:created xsi:type="dcterms:W3CDTF">2023-03-06T17:59:20Z</dcterms:created>
  <dcterms:modified xsi:type="dcterms:W3CDTF">2023-03-06T19:47:08Z</dcterms:modified>
</cp:coreProperties>
</file>