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5349-45A7-CA80-0321-998685A51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AC3B0561-DEBE-E163-7E70-2C1D61F3A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8F88FE5E-FD12-4180-5257-480149CBFABB}"/>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6D8B2229-4C3A-2F67-342A-BF56CDA912C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E5D3B82-D83B-3ADB-4EEC-C0B60D1AD8F6}"/>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244266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1954-A087-D62E-C49B-8BF97FF6A8AD}"/>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9A54DEC-88B8-9090-84B9-1003FD789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6BD2DAF-1F72-FB6E-97D3-9FF92C87C112}"/>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59D33BB5-4515-FDD7-E73E-D95517F7205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1EF1E26-BAEC-34F8-5490-B81C0F8BADC3}"/>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236025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B4C52-5304-9C2D-FBEB-4CFAC99912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B443E5C-56A5-548B-6641-78F278D1A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1ECFC13-D512-3EE5-40AE-983F7D2096CA}"/>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466220A9-4A31-5253-A041-E825B18B9FC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599B101-DFC1-3A0D-3CC3-2FC5AE74D6BA}"/>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410857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F13F-3CFC-3FB2-E533-F2E500CA61E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D416CB3-D060-0086-70BF-BCCE3642A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E2E7E94-9D78-1917-914B-3A4F21DF20A8}"/>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6B5A3A11-CEB8-B545-9297-C196002A4BC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C7B14E8-4468-8A9E-2D39-F0A1682DAD9E}"/>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314658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51E1-6B97-11C6-F9A3-122BB67E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342A0DB9-8C6F-9D65-97F7-2B2C26605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ECB59-8EAE-D82E-032E-DDABE99825B0}"/>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DFA580C7-24D8-3866-D16B-2956770C5E1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AB5C697-FDF9-6979-1A16-38DF45AAE265}"/>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62618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D054-44EF-5DBA-B2C7-0AC4449FFA2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92A318F-1C33-1CA3-6612-2D1EBE689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3500BD4-6009-2705-0257-236C255B4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F45B724-99F8-8D62-AAB1-9800477C3E9A}"/>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6" name="Footer Placeholder 5">
            <a:extLst>
              <a:ext uri="{FF2B5EF4-FFF2-40B4-BE49-F238E27FC236}">
                <a16:creationId xmlns:a16="http://schemas.microsoft.com/office/drawing/2014/main" id="{89667972-E846-5271-2B7A-24B8D63FBB9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C78B442-6D5C-B16E-AD63-3CB01E1F28EE}"/>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182668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6416-33A8-60E6-06A9-F32B813CCE2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38D087E-5474-417C-237A-1FDE524BA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A63C5-E419-0F00-4F11-032E6D733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D383AA7-1E07-A4F6-09E7-5FC20FE6D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F14EE-AA09-122E-0AF1-1ABEBCF0C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8E35BA9-6B9B-F64C-1888-64BFD5C82901}"/>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8" name="Footer Placeholder 7">
            <a:extLst>
              <a:ext uri="{FF2B5EF4-FFF2-40B4-BE49-F238E27FC236}">
                <a16:creationId xmlns:a16="http://schemas.microsoft.com/office/drawing/2014/main" id="{2D05D9FD-4D65-EBAB-436C-ABC8D55EE22A}"/>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FA74ADE-171F-F305-587A-617CBCB00A49}"/>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205565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4B14-4D56-9CF0-BE1B-BCA41563928A}"/>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A11BAD7-CE5C-D633-E90C-2457B9340E7E}"/>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4" name="Footer Placeholder 3">
            <a:extLst>
              <a:ext uri="{FF2B5EF4-FFF2-40B4-BE49-F238E27FC236}">
                <a16:creationId xmlns:a16="http://schemas.microsoft.com/office/drawing/2014/main" id="{C7BC3920-BBE8-E8AE-5F78-71C0C09769BE}"/>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0C364497-AB79-5F16-4D15-45801A3AAFF6}"/>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32568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350EA-25C4-7828-CE84-B0CA213AEB21}"/>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3" name="Footer Placeholder 2">
            <a:extLst>
              <a:ext uri="{FF2B5EF4-FFF2-40B4-BE49-F238E27FC236}">
                <a16:creationId xmlns:a16="http://schemas.microsoft.com/office/drawing/2014/main" id="{4AFB70C6-914A-305E-CD7C-3F141C63A2B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F01742AA-D33B-8170-BB34-B0D72612D272}"/>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127067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D880-89F9-555F-9BC9-CB12ABFB3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9CA7D11B-37E6-F409-FAAB-08101F1BC5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5D86AB2-9D92-79E9-69BE-CEF1F37D3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35BD8-7922-68F6-EFC3-6E8E12429EBE}"/>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6" name="Footer Placeholder 5">
            <a:extLst>
              <a:ext uri="{FF2B5EF4-FFF2-40B4-BE49-F238E27FC236}">
                <a16:creationId xmlns:a16="http://schemas.microsoft.com/office/drawing/2014/main" id="{1D3C8D22-B279-6B44-FB8F-0F4F3710ED1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8298AE3-D566-46F9-D508-5488D3F064CC}"/>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21910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6554-A113-9629-1080-883AE36EA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B203A3B-8882-F5AA-6D5E-B36504AB9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DB3D1CB-EC20-16CF-FD6E-D2DADE1C9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D3397-7B1A-1F8E-7429-CEFCD5CD7EBF}"/>
              </a:ext>
            </a:extLst>
          </p:cNvPr>
          <p:cNvSpPr>
            <a:spLocks noGrp="1"/>
          </p:cNvSpPr>
          <p:nvPr>
            <p:ph type="dt" sz="half" idx="10"/>
          </p:nvPr>
        </p:nvSpPr>
        <p:spPr/>
        <p:txBody>
          <a:bodyPr/>
          <a:lstStyle/>
          <a:p>
            <a:fld id="{8BEE2B16-E60B-4FCB-91CB-51A4D2964B25}" type="datetimeFigureOut">
              <a:rPr lang="en-NG" smtClean="0"/>
              <a:t>07/02/2023</a:t>
            </a:fld>
            <a:endParaRPr lang="en-NG"/>
          </a:p>
        </p:txBody>
      </p:sp>
      <p:sp>
        <p:nvSpPr>
          <p:cNvPr id="6" name="Footer Placeholder 5">
            <a:extLst>
              <a:ext uri="{FF2B5EF4-FFF2-40B4-BE49-F238E27FC236}">
                <a16:creationId xmlns:a16="http://schemas.microsoft.com/office/drawing/2014/main" id="{4EE928F6-4E39-596E-CC25-250B237B00F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6847E28-0B6D-F221-6FA7-941D1495A48F}"/>
              </a:ext>
            </a:extLst>
          </p:cNvPr>
          <p:cNvSpPr>
            <a:spLocks noGrp="1"/>
          </p:cNvSpPr>
          <p:nvPr>
            <p:ph type="sldNum" sz="quarter" idx="12"/>
          </p:nvPr>
        </p:nvSpPr>
        <p:spPr/>
        <p:txBody>
          <a:bodyPr/>
          <a:lstStyle/>
          <a:p>
            <a:fld id="{A8F1442A-2883-4250-8657-0375D2EF6F14}" type="slidenum">
              <a:rPr lang="en-NG" smtClean="0"/>
              <a:t>‹#›</a:t>
            </a:fld>
            <a:endParaRPr lang="en-NG"/>
          </a:p>
        </p:txBody>
      </p:sp>
    </p:spTree>
    <p:extLst>
      <p:ext uri="{BB962C8B-B14F-4D97-AF65-F5344CB8AC3E}">
        <p14:creationId xmlns:p14="http://schemas.microsoft.com/office/powerpoint/2010/main" val="116241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CCF14-0852-EA7D-B41E-5760CBC73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4A23258-1434-28CD-132F-412D007A3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FC6C95F-D18D-D16C-7F86-4D6F8B834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2B16-E60B-4FCB-91CB-51A4D2964B25}" type="datetimeFigureOut">
              <a:rPr lang="en-NG" smtClean="0"/>
              <a:t>07/02/2023</a:t>
            </a:fld>
            <a:endParaRPr lang="en-NG"/>
          </a:p>
        </p:txBody>
      </p:sp>
      <p:sp>
        <p:nvSpPr>
          <p:cNvPr id="5" name="Footer Placeholder 4">
            <a:extLst>
              <a:ext uri="{FF2B5EF4-FFF2-40B4-BE49-F238E27FC236}">
                <a16:creationId xmlns:a16="http://schemas.microsoft.com/office/drawing/2014/main" id="{80C2FD8E-954A-DB72-26DB-569285D67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2D196687-653C-156E-B77D-2AE96A456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1442A-2883-4250-8657-0375D2EF6F14}" type="slidenum">
              <a:rPr lang="en-NG" smtClean="0"/>
              <a:t>‹#›</a:t>
            </a:fld>
            <a:endParaRPr lang="en-NG"/>
          </a:p>
        </p:txBody>
      </p:sp>
    </p:spTree>
    <p:extLst>
      <p:ext uri="{BB962C8B-B14F-4D97-AF65-F5344CB8AC3E}">
        <p14:creationId xmlns:p14="http://schemas.microsoft.com/office/powerpoint/2010/main" val="135283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the-data-experience/building-a-data-pipeline-from-scratch-32b712cfb1db"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9B98-4400-5EDD-DF27-E217590086D9}"/>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6D7FA033-B7D6-DA87-5D9E-DA761C79DC3E}"/>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8BCC1652-E892-FBF1-B039-242F5FE47DF6}"/>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1F6BB6A-992C-22E7-2810-B36A87BB50D0}"/>
              </a:ext>
            </a:extLst>
          </p:cNvPr>
          <p:cNvSpPr txBox="1"/>
          <p:nvPr/>
        </p:nvSpPr>
        <p:spPr>
          <a:xfrm>
            <a:off x="0" y="6858000"/>
            <a:ext cx="12192000" cy="230832"/>
          </a:xfrm>
          <a:prstGeom prst="rect">
            <a:avLst/>
          </a:prstGeom>
          <a:noFill/>
        </p:spPr>
        <p:txBody>
          <a:bodyPr wrap="square" rtlCol="0">
            <a:spAutoFit/>
          </a:bodyPr>
          <a:lstStyle/>
          <a:p>
            <a:r>
              <a:rPr lang="en-NG" sz="900">
                <a:hlinkClick r:id="rId3" tooltip="https://medium.com/the-data-experience/building-a-data-pipeline-from-scratch-32b712cfb1db"/>
              </a:rPr>
              <a:t>This Photo</a:t>
            </a:r>
            <a:r>
              <a:rPr lang="en-NG" sz="900"/>
              <a:t> by Unknown Author is licensed under </a:t>
            </a:r>
            <a:r>
              <a:rPr lang="en-NG" sz="900">
                <a:hlinkClick r:id="rId4" tooltip="https://creativecommons.org/licenses/by/3.0/"/>
              </a:rPr>
              <a:t>CC BY</a:t>
            </a:r>
            <a:endParaRPr lang="en-NG" sz="900"/>
          </a:p>
        </p:txBody>
      </p:sp>
      <p:sp>
        <p:nvSpPr>
          <p:cNvPr id="7" name="TextBox 6">
            <a:extLst>
              <a:ext uri="{FF2B5EF4-FFF2-40B4-BE49-F238E27FC236}">
                <a16:creationId xmlns:a16="http://schemas.microsoft.com/office/drawing/2014/main" id="{58AB1FA5-0663-605E-B679-088E5CEBF9EB}"/>
              </a:ext>
            </a:extLst>
          </p:cNvPr>
          <p:cNvSpPr txBox="1"/>
          <p:nvPr/>
        </p:nvSpPr>
        <p:spPr>
          <a:xfrm>
            <a:off x="3626177" y="2748217"/>
            <a:ext cx="493964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DE-ZOOMCAMP WEEK 2</a:t>
            </a:r>
            <a:endParaRPr lang="en-NG"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9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6B392C-2523-70E7-D538-4D62560D3C0E}"/>
              </a:ext>
            </a:extLst>
          </p:cNvPr>
          <p:cNvPicPr>
            <a:picLocks noGrp="1" noChangeAspect="1"/>
          </p:cNvPicPr>
          <p:nvPr>
            <p:ph idx="1"/>
          </p:nvPr>
        </p:nvPicPr>
        <p:blipFill>
          <a:blip r:embed="rId2"/>
          <a:stretch>
            <a:fillRect/>
          </a:stretch>
        </p:blipFill>
        <p:spPr>
          <a:xfrm>
            <a:off x="838200" y="1980327"/>
            <a:ext cx="10515600" cy="4041933"/>
          </a:xfrm>
        </p:spPr>
      </p:pic>
      <p:sp>
        <p:nvSpPr>
          <p:cNvPr id="6" name="TextBox 5">
            <a:extLst>
              <a:ext uri="{FF2B5EF4-FFF2-40B4-BE49-F238E27FC236}">
                <a16:creationId xmlns:a16="http://schemas.microsoft.com/office/drawing/2014/main" id="{677952E1-70EE-8980-17FE-988E2D2BDFB6}"/>
              </a:ext>
            </a:extLst>
          </p:cNvPr>
          <p:cNvSpPr txBox="1"/>
          <p:nvPr/>
        </p:nvSpPr>
        <p:spPr>
          <a:xfrm>
            <a:off x="1584881" y="367644"/>
            <a:ext cx="9022237" cy="1354217"/>
          </a:xfrm>
          <a:prstGeom prst="rect">
            <a:avLst/>
          </a:prstGeom>
          <a:noFill/>
        </p:spPr>
        <p:txBody>
          <a:bodyPr wrap="square" rtlCol="0">
            <a:spAutoFit/>
          </a:bodyPr>
          <a:lstStyle/>
          <a:p>
            <a:pPr algn="ctr"/>
            <a:r>
              <a:rPr lang="en-US" sz="2400" b="1" dirty="0">
                <a:latin typeface="Söhne"/>
              </a:rPr>
              <a:t>Prefect On A Python Script</a:t>
            </a:r>
            <a:br>
              <a:rPr lang="en-US" dirty="0"/>
            </a:br>
            <a:br>
              <a:rPr lang="en-US" dirty="0"/>
            </a:br>
            <a:r>
              <a:rPr lang="en-US" sz="2000" dirty="0">
                <a:latin typeface="Söhne"/>
              </a:rPr>
              <a:t>Flows are defined with @flow</a:t>
            </a:r>
            <a:br>
              <a:rPr lang="en-US" sz="2000" dirty="0">
                <a:latin typeface="Söhne"/>
              </a:rPr>
            </a:br>
            <a:r>
              <a:rPr lang="en-US" sz="2000" dirty="0">
                <a:latin typeface="Söhne"/>
              </a:rPr>
              <a:t>Tasks are defined with @task</a:t>
            </a:r>
            <a:endParaRPr lang="en-NG" sz="2000" dirty="0">
              <a:latin typeface="Söhne"/>
            </a:endParaRPr>
          </a:p>
        </p:txBody>
      </p:sp>
    </p:spTree>
    <p:extLst>
      <p:ext uri="{BB962C8B-B14F-4D97-AF65-F5344CB8AC3E}">
        <p14:creationId xmlns:p14="http://schemas.microsoft.com/office/powerpoint/2010/main" val="157094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4EAA44-005D-58E4-FE26-20B9D9F1E76C}"/>
              </a:ext>
            </a:extLst>
          </p:cNvPr>
          <p:cNvPicPr>
            <a:picLocks noGrp="1" noChangeAspect="1"/>
          </p:cNvPicPr>
          <p:nvPr>
            <p:ph idx="1"/>
          </p:nvPr>
        </p:nvPicPr>
        <p:blipFill>
          <a:blip r:embed="rId2"/>
          <a:stretch>
            <a:fillRect/>
          </a:stretch>
        </p:blipFill>
        <p:spPr>
          <a:xfrm>
            <a:off x="0" y="636305"/>
            <a:ext cx="6096000" cy="3082565"/>
          </a:xfrm>
        </p:spPr>
      </p:pic>
      <p:pic>
        <p:nvPicPr>
          <p:cNvPr id="7" name="Picture 6">
            <a:extLst>
              <a:ext uri="{FF2B5EF4-FFF2-40B4-BE49-F238E27FC236}">
                <a16:creationId xmlns:a16="http://schemas.microsoft.com/office/drawing/2014/main" id="{D422EFE6-2FA1-1386-DCF4-6A30328E1577}"/>
              </a:ext>
            </a:extLst>
          </p:cNvPr>
          <p:cNvPicPr>
            <a:picLocks noChangeAspect="1"/>
          </p:cNvPicPr>
          <p:nvPr/>
        </p:nvPicPr>
        <p:blipFill>
          <a:blip r:embed="rId3"/>
          <a:stretch>
            <a:fillRect/>
          </a:stretch>
        </p:blipFill>
        <p:spPr>
          <a:xfrm>
            <a:off x="6096000" y="3747151"/>
            <a:ext cx="6096000" cy="3082565"/>
          </a:xfrm>
          <a:prstGeom prst="rect">
            <a:avLst/>
          </a:prstGeom>
        </p:spPr>
      </p:pic>
      <p:pic>
        <p:nvPicPr>
          <p:cNvPr id="9" name="Picture 8">
            <a:extLst>
              <a:ext uri="{FF2B5EF4-FFF2-40B4-BE49-F238E27FC236}">
                <a16:creationId xmlns:a16="http://schemas.microsoft.com/office/drawing/2014/main" id="{170DF41B-1A65-0EB8-6D3C-70E32F5819C3}"/>
              </a:ext>
            </a:extLst>
          </p:cNvPr>
          <p:cNvPicPr>
            <a:picLocks noChangeAspect="1"/>
          </p:cNvPicPr>
          <p:nvPr/>
        </p:nvPicPr>
        <p:blipFill>
          <a:blip r:embed="rId4"/>
          <a:stretch>
            <a:fillRect/>
          </a:stretch>
        </p:blipFill>
        <p:spPr>
          <a:xfrm>
            <a:off x="0" y="3775434"/>
            <a:ext cx="6096000" cy="3082565"/>
          </a:xfrm>
          <a:prstGeom prst="rect">
            <a:avLst/>
          </a:prstGeom>
        </p:spPr>
      </p:pic>
      <p:pic>
        <p:nvPicPr>
          <p:cNvPr id="11" name="Picture 10">
            <a:extLst>
              <a:ext uri="{FF2B5EF4-FFF2-40B4-BE49-F238E27FC236}">
                <a16:creationId xmlns:a16="http://schemas.microsoft.com/office/drawing/2014/main" id="{29B35B11-F718-1F0A-966B-1217DFB90D75}"/>
              </a:ext>
            </a:extLst>
          </p:cNvPr>
          <p:cNvPicPr>
            <a:picLocks noChangeAspect="1"/>
          </p:cNvPicPr>
          <p:nvPr/>
        </p:nvPicPr>
        <p:blipFill>
          <a:blip r:embed="rId5"/>
          <a:stretch>
            <a:fillRect/>
          </a:stretch>
        </p:blipFill>
        <p:spPr>
          <a:xfrm>
            <a:off x="6095999" y="664586"/>
            <a:ext cx="6096000" cy="3082565"/>
          </a:xfrm>
          <a:prstGeom prst="rect">
            <a:avLst/>
          </a:prstGeom>
        </p:spPr>
      </p:pic>
      <p:sp>
        <p:nvSpPr>
          <p:cNvPr id="12" name="TextBox 11">
            <a:extLst>
              <a:ext uri="{FF2B5EF4-FFF2-40B4-BE49-F238E27FC236}">
                <a16:creationId xmlns:a16="http://schemas.microsoft.com/office/drawing/2014/main" id="{6CCA2975-F9E1-B610-53FB-DAF656A2D0CC}"/>
              </a:ext>
            </a:extLst>
          </p:cNvPr>
          <p:cNvSpPr txBox="1"/>
          <p:nvPr/>
        </p:nvSpPr>
        <p:spPr>
          <a:xfrm>
            <a:off x="3956115" y="80252"/>
            <a:ext cx="4279769" cy="461665"/>
          </a:xfrm>
          <a:prstGeom prst="rect">
            <a:avLst/>
          </a:prstGeom>
          <a:noFill/>
        </p:spPr>
        <p:txBody>
          <a:bodyPr wrap="square" rtlCol="0">
            <a:spAutoFit/>
          </a:bodyPr>
          <a:lstStyle/>
          <a:p>
            <a:pPr algn="ctr"/>
            <a:r>
              <a:rPr lang="en-US" sz="2400" b="1" dirty="0">
                <a:latin typeface="Söhne"/>
              </a:rPr>
              <a:t>PREFECT UI</a:t>
            </a:r>
            <a:endParaRPr lang="en-NG" sz="2400" b="1" dirty="0">
              <a:latin typeface="Söhne"/>
            </a:endParaRPr>
          </a:p>
        </p:txBody>
      </p:sp>
    </p:spTree>
    <p:extLst>
      <p:ext uri="{BB962C8B-B14F-4D97-AF65-F5344CB8AC3E}">
        <p14:creationId xmlns:p14="http://schemas.microsoft.com/office/powerpoint/2010/main" val="426835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AE717AF-D315-A937-E7D6-F70EDE34E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419" y="752404"/>
            <a:ext cx="7990133" cy="53531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63CCE9-3B4A-C7CB-9E96-1E0B8B9CD878}"/>
              </a:ext>
            </a:extLst>
          </p:cNvPr>
          <p:cNvSpPr txBox="1"/>
          <p:nvPr/>
        </p:nvSpPr>
        <p:spPr>
          <a:xfrm>
            <a:off x="0" y="1088837"/>
            <a:ext cx="3120272" cy="4708981"/>
          </a:xfrm>
          <a:prstGeom prst="rect">
            <a:avLst/>
          </a:prstGeom>
          <a:noFill/>
        </p:spPr>
        <p:txBody>
          <a:bodyPr wrap="square" rtlCol="0">
            <a:spAutoFit/>
          </a:bodyPr>
          <a:lstStyle/>
          <a:p>
            <a:pPr algn="ctr"/>
            <a:r>
              <a:rPr lang="en-US" sz="2000" b="1" i="0" dirty="0">
                <a:solidFill>
                  <a:srgbClr val="374151"/>
                </a:solidFill>
                <a:effectLst/>
                <a:latin typeface="Söhne"/>
              </a:rPr>
              <a:t>WHAT</a:t>
            </a:r>
          </a:p>
          <a:p>
            <a:endParaRPr lang="en-US" sz="2000" dirty="0">
              <a:solidFill>
                <a:srgbClr val="374151"/>
              </a:solidFill>
              <a:latin typeface="Söhne"/>
            </a:endParaRPr>
          </a:p>
          <a:p>
            <a:pPr algn="just"/>
            <a:r>
              <a:rPr lang="en-US" sz="2000" b="0" i="0" dirty="0">
                <a:solidFill>
                  <a:srgbClr val="374151"/>
                </a:solidFill>
                <a:effectLst/>
                <a:latin typeface="Söhne"/>
              </a:rPr>
              <a:t>A data lake is a centralized repository that allows you to store all your structured and unstructured data at any scale. It is designed to handle large volumes of data and different data types, providing a single source of truth for your data and making it easily accessible for data analytics, machine learning, and big data processing.</a:t>
            </a:r>
            <a:endParaRPr lang="en-NG" sz="2000" dirty="0"/>
          </a:p>
        </p:txBody>
      </p:sp>
      <p:sp>
        <p:nvSpPr>
          <p:cNvPr id="6" name="TextBox 5">
            <a:extLst>
              <a:ext uri="{FF2B5EF4-FFF2-40B4-BE49-F238E27FC236}">
                <a16:creationId xmlns:a16="http://schemas.microsoft.com/office/drawing/2014/main" id="{D0962B30-1882-1CF7-0563-A07FF1FCDA24}"/>
              </a:ext>
            </a:extLst>
          </p:cNvPr>
          <p:cNvSpPr txBox="1"/>
          <p:nvPr/>
        </p:nvSpPr>
        <p:spPr>
          <a:xfrm>
            <a:off x="9643619" y="1088837"/>
            <a:ext cx="2433687" cy="1631216"/>
          </a:xfrm>
          <a:prstGeom prst="rect">
            <a:avLst/>
          </a:prstGeom>
          <a:noFill/>
        </p:spPr>
        <p:txBody>
          <a:bodyPr wrap="square" rtlCol="0">
            <a:spAutoFit/>
          </a:bodyPr>
          <a:lstStyle/>
          <a:p>
            <a:pPr algn="ctr"/>
            <a:r>
              <a:rPr lang="en-US" sz="2000" b="1" i="0" dirty="0">
                <a:solidFill>
                  <a:srgbClr val="374151"/>
                </a:solidFill>
                <a:effectLst/>
                <a:latin typeface="Söhne"/>
              </a:rPr>
              <a:t>USE</a:t>
            </a:r>
          </a:p>
          <a:p>
            <a:endParaRPr lang="en-US" sz="2000" dirty="0">
              <a:solidFill>
                <a:srgbClr val="374151"/>
              </a:solidFill>
              <a:latin typeface="Söhne"/>
            </a:endParaRPr>
          </a:p>
          <a:p>
            <a:r>
              <a:rPr lang="en-US" sz="2000" b="0" i="0" dirty="0">
                <a:solidFill>
                  <a:srgbClr val="374151"/>
                </a:solidFill>
                <a:effectLst/>
                <a:latin typeface="Söhne"/>
              </a:rPr>
              <a:t>Streaming processing</a:t>
            </a:r>
          </a:p>
          <a:p>
            <a:r>
              <a:rPr lang="en-US" sz="2000" dirty="0">
                <a:solidFill>
                  <a:srgbClr val="374151"/>
                </a:solidFill>
                <a:latin typeface="Söhne"/>
              </a:rPr>
              <a:t>Machine learning</a:t>
            </a:r>
          </a:p>
          <a:p>
            <a:r>
              <a:rPr lang="en-US" sz="2000" dirty="0">
                <a:solidFill>
                  <a:srgbClr val="374151"/>
                </a:solidFill>
                <a:latin typeface="Söhne"/>
              </a:rPr>
              <a:t>Real-time analytics</a:t>
            </a:r>
            <a:endParaRPr lang="en-NG" sz="2000" dirty="0"/>
          </a:p>
        </p:txBody>
      </p:sp>
      <p:sp>
        <p:nvSpPr>
          <p:cNvPr id="7" name="TextBox 6">
            <a:extLst>
              <a:ext uri="{FF2B5EF4-FFF2-40B4-BE49-F238E27FC236}">
                <a16:creationId xmlns:a16="http://schemas.microsoft.com/office/drawing/2014/main" id="{7C947AA3-A102-D8F5-6301-FDB5DB641262}"/>
              </a:ext>
            </a:extLst>
          </p:cNvPr>
          <p:cNvSpPr txBox="1"/>
          <p:nvPr/>
        </p:nvSpPr>
        <p:spPr>
          <a:xfrm>
            <a:off x="0" y="45174"/>
            <a:ext cx="12192000" cy="584775"/>
          </a:xfrm>
          <a:prstGeom prst="rect">
            <a:avLst/>
          </a:prstGeom>
          <a:noFill/>
        </p:spPr>
        <p:txBody>
          <a:bodyPr wrap="square" rtlCol="0">
            <a:spAutoFit/>
          </a:bodyPr>
          <a:lstStyle>
            <a:defPPr>
              <a:defRPr lang="en-NG"/>
            </a:defPPr>
            <a:lvl1pPr algn="ctr">
              <a:defRPr sz="2000" b="1" i="0">
                <a:solidFill>
                  <a:srgbClr val="374151"/>
                </a:solidFill>
                <a:effectLst/>
                <a:latin typeface="Söhne"/>
              </a:defRPr>
            </a:lvl1pPr>
          </a:lstStyle>
          <a:p>
            <a:r>
              <a:rPr lang="en-US" sz="3200" dirty="0"/>
              <a:t>DATA LAKES</a:t>
            </a:r>
            <a:endParaRPr lang="en-NG" sz="3200" dirty="0"/>
          </a:p>
        </p:txBody>
      </p:sp>
    </p:spTree>
    <p:extLst>
      <p:ext uri="{BB962C8B-B14F-4D97-AF65-F5344CB8AC3E}">
        <p14:creationId xmlns:p14="http://schemas.microsoft.com/office/powerpoint/2010/main" val="157344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Warehouse for Beginners | What is Data Warehouse">
            <a:extLst>
              <a:ext uri="{FF2B5EF4-FFF2-40B4-BE49-F238E27FC236}">
                <a16:creationId xmlns:a16="http://schemas.microsoft.com/office/drawing/2014/main" id="{2AA1E888-0985-14A0-D582-A4C4D1B97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931" y="1150692"/>
            <a:ext cx="7413163" cy="45566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C28622-FB15-AC22-8F89-9F87D6DC7ABE}"/>
              </a:ext>
            </a:extLst>
          </p:cNvPr>
          <p:cNvSpPr txBox="1"/>
          <p:nvPr/>
        </p:nvSpPr>
        <p:spPr>
          <a:xfrm>
            <a:off x="0" y="1088837"/>
            <a:ext cx="3450210" cy="5262979"/>
          </a:xfrm>
          <a:prstGeom prst="rect">
            <a:avLst/>
          </a:prstGeom>
          <a:noFill/>
        </p:spPr>
        <p:txBody>
          <a:bodyPr wrap="square">
            <a:spAutoFit/>
          </a:bodyPr>
          <a:lstStyle/>
          <a:p>
            <a:pPr algn="ctr"/>
            <a:r>
              <a:rPr lang="en-US" sz="1800" b="1" i="0" dirty="0">
                <a:solidFill>
                  <a:srgbClr val="374151"/>
                </a:solidFill>
                <a:effectLst/>
                <a:latin typeface="Söhne"/>
              </a:rPr>
              <a:t>WHAT</a:t>
            </a:r>
          </a:p>
          <a:p>
            <a:endParaRPr lang="en-US" sz="1800" dirty="0">
              <a:solidFill>
                <a:srgbClr val="374151"/>
              </a:solidFill>
              <a:latin typeface="Söhne"/>
            </a:endParaRPr>
          </a:p>
          <a:p>
            <a:pPr algn="just"/>
            <a:r>
              <a:rPr lang="en-US" sz="2000" b="0" i="0" dirty="0">
                <a:solidFill>
                  <a:srgbClr val="374151"/>
                </a:solidFill>
                <a:effectLst/>
                <a:latin typeface="Söhne"/>
              </a:rPr>
              <a:t>A data warehouse is a centralized repository for storing and managing large amounts of data from multiple sources. It is designed for use by Data in a data warehouse, is typically stored in a structured format, and is optimized for fast querying and analysis. The data is often cleansed, transformed, and integrated from various sources before loading it into the warehouse, making it easier to access and analyze. </a:t>
            </a:r>
            <a:endParaRPr lang="en-NG" sz="2000" dirty="0"/>
          </a:p>
        </p:txBody>
      </p:sp>
      <p:sp>
        <p:nvSpPr>
          <p:cNvPr id="6" name="TextBox 5">
            <a:extLst>
              <a:ext uri="{FF2B5EF4-FFF2-40B4-BE49-F238E27FC236}">
                <a16:creationId xmlns:a16="http://schemas.microsoft.com/office/drawing/2014/main" id="{2DCBFD1A-A266-630D-A6DD-4FBED08825CD}"/>
              </a:ext>
            </a:extLst>
          </p:cNvPr>
          <p:cNvSpPr txBox="1"/>
          <p:nvPr/>
        </p:nvSpPr>
        <p:spPr>
          <a:xfrm>
            <a:off x="9220985" y="1088837"/>
            <a:ext cx="2856322" cy="1631216"/>
          </a:xfrm>
          <a:prstGeom prst="rect">
            <a:avLst/>
          </a:prstGeom>
          <a:noFill/>
        </p:spPr>
        <p:txBody>
          <a:bodyPr wrap="square" rtlCol="0">
            <a:spAutoFit/>
          </a:bodyPr>
          <a:lstStyle/>
          <a:p>
            <a:pPr algn="ctr"/>
            <a:r>
              <a:rPr lang="en-US" sz="2000" b="1" i="0" dirty="0">
                <a:solidFill>
                  <a:srgbClr val="374151"/>
                </a:solidFill>
                <a:effectLst/>
                <a:latin typeface="Söhne"/>
              </a:rPr>
              <a:t>USE</a:t>
            </a:r>
          </a:p>
          <a:p>
            <a:endParaRPr lang="en-US" sz="2000" dirty="0">
              <a:solidFill>
                <a:srgbClr val="374151"/>
              </a:solidFill>
              <a:latin typeface="Söhne"/>
            </a:endParaRPr>
          </a:p>
          <a:p>
            <a:r>
              <a:rPr lang="en-US" sz="2000" dirty="0">
                <a:solidFill>
                  <a:srgbClr val="374151"/>
                </a:solidFill>
                <a:latin typeface="Söhne"/>
              </a:rPr>
              <a:t>Analytics</a:t>
            </a:r>
            <a:endParaRPr lang="en-US" sz="2000" b="0" i="0" dirty="0">
              <a:solidFill>
                <a:srgbClr val="374151"/>
              </a:solidFill>
              <a:effectLst/>
              <a:latin typeface="Söhne"/>
            </a:endParaRPr>
          </a:p>
          <a:p>
            <a:r>
              <a:rPr lang="en-US" sz="2000" b="0" i="0" dirty="0">
                <a:solidFill>
                  <a:srgbClr val="374151"/>
                </a:solidFill>
                <a:effectLst/>
                <a:latin typeface="Söhne"/>
              </a:rPr>
              <a:t>Business intelligence</a:t>
            </a:r>
          </a:p>
          <a:p>
            <a:r>
              <a:rPr lang="en-US" sz="2000" dirty="0">
                <a:solidFill>
                  <a:srgbClr val="374151"/>
                </a:solidFill>
                <a:latin typeface="Söhne"/>
              </a:rPr>
              <a:t>D</a:t>
            </a:r>
            <a:r>
              <a:rPr lang="en-US" sz="2000" b="0" i="0" dirty="0">
                <a:solidFill>
                  <a:srgbClr val="374151"/>
                </a:solidFill>
                <a:effectLst/>
                <a:latin typeface="Söhne"/>
              </a:rPr>
              <a:t>ata-driven decision</a:t>
            </a:r>
          </a:p>
        </p:txBody>
      </p:sp>
      <p:sp>
        <p:nvSpPr>
          <p:cNvPr id="7" name="TextBox 6">
            <a:extLst>
              <a:ext uri="{FF2B5EF4-FFF2-40B4-BE49-F238E27FC236}">
                <a16:creationId xmlns:a16="http://schemas.microsoft.com/office/drawing/2014/main" id="{41FE50FE-C0A9-13AD-E933-84FD9001D13D}"/>
              </a:ext>
            </a:extLst>
          </p:cNvPr>
          <p:cNvSpPr txBox="1"/>
          <p:nvPr/>
        </p:nvSpPr>
        <p:spPr>
          <a:xfrm>
            <a:off x="0" y="45174"/>
            <a:ext cx="12192000" cy="584775"/>
          </a:xfrm>
          <a:prstGeom prst="rect">
            <a:avLst/>
          </a:prstGeom>
          <a:noFill/>
        </p:spPr>
        <p:txBody>
          <a:bodyPr wrap="square" rtlCol="0">
            <a:spAutoFit/>
          </a:bodyPr>
          <a:lstStyle>
            <a:defPPr>
              <a:defRPr lang="en-NG"/>
            </a:defPPr>
            <a:lvl1pPr algn="ctr">
              <a:defRPr sz="2000" b="1" i="0">
                <a:solidFill>
                  <a:srgbClr val="374151"/>
                </a:solidFill>
                <a:effectLst/>
                <a:latin typeface="Söhne"/>
              </a:defRPr>
            </a:lvl1pPr>
          </a:lstStyle>
          <a:p>
            <a:r>
              <a:rPr lang="en-US" sz="3200" dirty="0"/>
              <a:t>DATA WAREHOUSE</a:t>
            </a:r>
            <a:endParaRPr lang="en-NG" sz="3200" dirty="0"/>
          </a:p>
        </p:txBody>
      </p:sp>
    </p:spTree>
    <p:extLst>
      <p:ext uri="{BB962C8B-B14F-4D97-AF65-F5344CB8AC3E}">
        <p14:creationId xmlns:p14="http://schemas.microsoft.com/office/powerpoint/2010/main" val="40045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9946C2E-2CA9-DA2F-8E51-74B893E2E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62" y="346497"/>
            <a:ext cx="10950276" cy="616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1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TL vs ELT: Key Differences and Latest Trends | Striim">
            <a:extLst>
              <a:ext uri="{FF2B5EF4-FFF2-40B4-BE49-F238E27FC236}">
                <a16:creationId xmlns:a16="http://schemas.microsoft.com/office/drawing/2014/main" id="{5B96F48B-0E0E-15FD-9E6C-AFE659ECD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4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262D4F-1ED9-CFB7-566C-CDC565796C1B}"/>
              </a:ext>
            </a:extLst>
          </p:cNvPr>
          <p:cNvSpPr txBox="1"/>
          <p:nvPr/>
        </p:nvSpPr>
        <p:spPr>
          <a:xfrm>
            <a:off x="974103" y="608974"/>
            <a:ext cx="5121897" cy="5847755"/>
          </a:xfrm>
          <a:prstGeom prst="rect">
            <a:avLst/>
          </a:prstGeom>
          <a:noFill/>
        </p:spPr>
        <p:txBody>
          <a:bodyPr wrap="square">
            <a:spAutoFit/>
          </a:bodyPr>
          <a:lstStyle/>
          <a:p>
            <a:pPr algn="ctr"/>
            <a:r>
              <a:rPr lang="en-US" sz="3600" b="1" i="0" dirty="0">
                <a:solidFill>
                  <a:schemeClr val="accent1">
                    <a:lumMod val="75000"/>
                  </a:schemeClr>
                </a:solidFill>
                <a:effectLst/>
                <a:latin typeface="Söhne"/>
              </a:rPr>
              <a:t>ETL</a:t>
            </a:r>
          </a:p>
          <a:p>
            <a:endParaRPr lang="en-US" sz="1800" dirty="0">
              <a:solidFill>
                <a:schemeClr val="accent1">
                  <a:lumMod val="75000"/>
                </a:schemeClr>
              </a:solidFill>
              <a:latin typeface="Söhne"/>
            </a:endParaRPr>
          </a:p>
          <a:p>
            <a:pPr marL="342900" indent="-342900" algn="just">
              <a:buFont typeface="Arial" panose="020B0604020202020204" pitchFamily="34" charset="0"/>
              <a:buChar char="•"/>
            </a:pPr>
            <a:r>
              <a:rPr lang="en-US" sz="2000" b="0" i="0" dirty="0">
                <a:solidFill>
                  <a:schemeClr val="accent1">
                    <a:lumMod val="75000"/>
                  </a:schemeClr>
                </a:solidFill>
                <a:effectLst/>
                <a:latin typeface="Söhne"/>
              </a:rPr>
              <a:t>Extract, Transform, Load</a:t>
            </a:r>
          </a:p>
          <a:p>
            <a:pPr marL="342900" indent="-342900" algn="just">
              <a:buFont typeface="Arial" panose="020B0604020202020204" pitchFamily="34" charset="0"/>
              <a:buChar char="•"/>
            </a:pPr>
            <a:r>
              <a:rPr lang="en-US" sz="2000" b="0" i="0" dirty="0">
                <a:solidFill>
                  <a:schemeClr val="accent1">
                    <a:lumMod val="75000"/>
                  </a:schemeClr>
                </a:solidFill>
                <a:effectLst/>
                <a:latin typeface="Söhne"/>
              </a:rPr>
              <a:t>In ETL, data is extracted from its sources, transformed into the desired format, and loaded into the target destination, such as a data warehouse.</a:t>
            </a:r>
            <a:endParaRPr lang="en-US" sz="2000" dirty="0">
              <a:solidFill>
                <a:schemeClr val="accent1">
                  <a:lumMod val="75000"/>
                </a:schemeClr>
              </a:solidFill>
              <a:latin typeface="Söhne"/>
            </a:endParaRPr>
          </a:p>
          <a:p>
            <a:pPr marL="342900" indent="-342900" algn="just">
              <a:buFont typeface="Arial" panose="020B0604020202020204" pitchFamily="34" charset="0"/>
              <a:buChar char="•"/>
            </a:pPr>
            <a:r>
              <a:rPr lang="en-US" sz="2000" b="0" i="0" dirty="0">
                <a:solidFill>
                  <a:schemeClr val="accent1">
                    <a:lumMod val="75000"/>
                  </a:schemeClr>
                </a:solidFill>
                <a:effectLst/>
                <a:latin typeface="Söhne"/>
              </a:rPr>
              <a:t>The transformation step often involves cleaning and transforming the data and enforcing data consistency and quality standards.</a:t>
            </a:r>
          </a:p>
          <a:p>
            <a:pPr algn="just"/>
            <a:endParaRPr lang="en-US" sz="2000" dirty="0">
              <a:solidFill>
                <a:schemeClr val="accent1">
                  <a:lumMod val="75000"/>
                </a:schemeClr>
              </a:solidFill>
              <a:latin typeface="Söhne"/>
            </a:endParaRPr>
          </a:p>
          <a:p>
            <a:pPr algn="just"/>
            <a:endParaRPr lang="en-US" sz="2000" dirty="0">
              <a:solidFill>
                <a:schemeClr val="accent1">
                  <a:lumMod val="75000"/>
                </a:schemeClr>
              </a:solidFill>
              <a:latin typeface="Söhne"/>
            </a:endParaRPr>
          </a:p>
          <a:p>
            <a:pPr algn="just"/>
            <a:endParaRPr lang="en-US" sz="2000" dirty="0">
              <a:solidFill>
                <a:schemeClr val="accent1">
                  <a:lumMod val="75000"/>
                </a:schemeClr>
              </a:solidFill>
              <a:latin typeface="Söhne"/>
            </a:endParaRPr>
          </a:p>
          <a:p>
            <a:pPr algn="just"/>
            <a:endParaRPr lang="en-US" sz="2000" dirty="0">
              <a:solidFill>
                <a:schemeClr val="accent1">
                  <a:lumMod val="75000"/>
                </a:schemeClr>
              </a:solidFill>
              <a:latin typeface="Söhne"/>
            </a:endParaRPr>
          </a:p>
          <a:p>
            <a:pPr algn="just"/>
            <a:endParaRPr lang="en-US" sz="2000" dirty="0">
              <a:solidFill>
                <a:schemeClr val="accent1">
                  <a:lumMod val="75000"/>
                </a:schemeClr>
              </a:solidFill>
              <a:latin typeface="Söhne"/>
            </a:endParaRPr>
          </a:p>
          <a:p>
            <a:pPr algn="just"/>
            <a:endParaRPr lang="en-US" sz="2000" dirty="0">
              <a:solidFill>
                <a:schemeClr val="accent1">
                  <a:lumMod val="75000"/>
                </a:schemeClr>
              </a:solidFill>
            </a:endParaRPr>
          </a:p>
          <a:p>
            <a:pPr algn="just"/>
            <a:endParaRPr lang="en-NG" sz="2000" dirty="0">
              <a:solidFill>
                <a:schemeClr val="accent1">
                  <a:lumMod val="75000"/>
                </a:schemeClr>
              </a:solidFill>
            </a:endParaRPr>
          </a:p>
        </p:txBody>
      </p:sp>
      <p:sp>
        <p:nvSpPr>
          <p:cNvPr id="5" name="TextBox 4">
            <a:extLst>
              <a:ext uri="{FF2B5EF4-FFF2-40B4-BE49-F238E27FC236}">
                <a16:creationId xmlns:a16="http://schemas.microsoft.com/office/drawing/2014/main" id="{6230D3E1-4A1F-B1BB-BAB2-4BF74471529D}"/>
              </a:ext>
            </a:extLst>
          </p:cNvPr>
          <p:cNvSpPr txBox="1"/>
          <p:nvPr/>
        </p:nvSpPr>
        <p:spPr>
          <a:xfrm>
            <a:off x="6096000" y="608974"/>
            <a:ext cx="5121897" cy="5847755"/>
          </a:xfrm>
          <a:prstGeom prst="rect">
            <a:avLst/>
          </a:prstGeom>
          <a:solidFill>
            <a:schemeClr val="accent3">
              <a:lumMod val="20000"/>
              <a:lumOff val="80000"/>
            </a:schemeClr>
          </a:solidFill>
        </p:spPr>
        <p:txBody>
          <a:bodyPr wrap="square">
            <a:spAutoFit/>
          </a:bodyPr>
          <a:lstStyle/>
          <a:p>
            <a:pPr algn="ctr"/>
            <a:r>
              <a:rPr lang="en-US" sz="3600" b="1" dirty="0">
                <a:solidFill>
                  <a:srgbClr val="374151"/>
                </a:solidFill>
                <a:latin typeface="Söhne"/>
              </a:rPr>
              <a:t>ELT</a:t>
            </a:r>
          </a:p>
          <a:p>
            <a:endParaRPr lang="en-US" sz="1800" dirty="0">
              <a:solidFill>
                <a:srgbClr val="374151"/>
              </a:solidFill>
              <a:latin typeface="Söhne"/>
            </a:endParaRPr>
          </a:p>
          <a:p>
            <a:pPr marL="342900" indent="-342900" algn="just">
              <a:buFont typeface="Arial" panose="020B0604020202020204" pitchFamily="34" charset="0"/>
              <a:buChar char="•"/>
            </a:pPr>
            <a:r>
              <a:rPr lang="en-US" sz="2000" b="0" i="0" dirty="0">
                <a:solidFill>
                  <a:srgbClr val="374151"/>
                </a:solidFill>
                <a:effectLst/>
                <a:latin typeface="Söhne"/>
              </a:rPr>
              <a:t>Extract, Load, Transform</a:t>
            </a:r>
          </a:p>
          <a:p>
            <a:pPr marL="342900" indent="-342900" algn="just">
              <a:buFont typeface="Arial" panose="020B0604020202020204" pitchFamily="34" charset="0"/>
              <a:buChar char="•"/>
            </a:pPr>
            <a:r>
              <a:rPr lang="en-US" sz="2000" b="0" i="0" dirty="0">
                <a:solidFill>
                  <a:srgbClr val="374151"/>
                </a:solidFill>
                <a:effectLst/>
                <a:latin typeface="Söhne"/>
              </a:rPr>
              <a:t>In ELT, data is first extracted from its sources and loaded into a target destination, such as a data lake.</a:t>
            </a:r>
          </a:p>
          <a:p>
            <a:pPr marL="342900" indent="-342900" algn="just">
              <a:buFont typeface="Arial" panose="020B0604020202020204" pitchFamily="34" charset="0"/>
              <a:buChar char="•"/>
            </a:pPr>
            <a:r>
              <a:rPr lang="en-US" sz="2000" b="0" i="0" dirty="0">
                <a:solidFill>
                  <a:srgbClr val="374151"/>
                </a:solidFill>
                <a:effectLst/>
                <a:latin typeface="Söhne"/>
              </a:rPr>
              <a:t>The transformation step takes place within the target destination, using tools such as data processing engines and data integration platforms.</a:t>
            </a:r>
            <a:endParaRPr lang="en-US" sz="2000" dirty="0">
              <a:solidFill>
                <a:srgbClr val="374151"/>
              </a:solidFill>
              <a:latin typeface="Söhne"/>
            </a:endParaRPr>
          </a:p>
          <a:p>
            <a:pPr marL="342900" indent="-342900" algn="just">
              <a:buFont typeface="Arial" panose="020B0604020202020204" pitchFamily="34" charset="0"/>
              <a:buChar char="•"/>
            </a:pPr>
            <a:r>
              <a:rPr lang="en-US" sz="2000" b="0" i="0" dirty="0">
                <a:solidFill>
                  <a:srgbClr val="374151"/>
                </a:solidFill>
                <a:effectLst/>
                <a:latin typeface="Söhne"/>
              </a:rPr>
              <a:t>This approach allows organizations to take advantage of modern data platforms' scalability and processing power, which can handle large volumes of data.</a:t>
            </a:r>
            <a:endParaRPr lang="en-US" sz="2000" dirty="0">
              <a:solidFill>
                <a:srgbClr val="374151"/>
              </a:solidFill>
              <a:latin typeface="Söhne"/>
            </a:endParaRP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endParaRPr lang="en-US" sz="2000" dirty="0">
              <a:solidFill>
                <a:srgbClr val="374151"/>
              </a:solidFill>
              <a:latin typeface="Söhne"/>
            </a:endParaRPr>
          </a:p>
        </p:txBody>
      </p:sp>
      <p:sp>
        <p:nvSpPr>
          <p:cNvPr id="7" name="TextBox 6">
            <a:extLst>
              <a:ext uri="{FF2B5EF4-FFF2-40B4-BE49-F238E27FC236}">
                <a16:creationId xmlns:a16="http://schemas.microsoft.com/office/drawing/2014/main" id="{F4B67EAD-6766-93DB-57A7-96C5C9940000}"/>
              </a:ext>
            </a:extLst>
          </p:cNvPr>
          <p:cNvSpPr txBox="1"/>
          <p:nvPr/>
        </p:nvSpPr>
        <p:spPr>
          <a:xfrm>
            <a:off x="5828121" y="793639"/>
            <a:ext cx="535757" cy="461665"/>
          </a:xfrm>
          <a:prstGeom prst="rect">
            <a:avLst/>
          </a:prstGeom>
          <a:noFill/>
        </p:spPr>
        <p:txBody>
          <a:bodyPr wrap="square" rtlCol="0">
            <a:spAutoFit/>
          </a:bodyPr>
          <a:lstStyle/>
          <a:p>
            <a:r>
              <a:rPr lang="en-US" sz="2400" b="1" dirty="0"/>
              <a:t>VS</a:t>
            </a:r>
            <a:endParaRPr lang="en-NG" sz="2400" b="1" dirty="0"/>
          </a:p>
        </p:txBody>
      </p:sp>
    </p:spTree>
    <p:extLst>
      <p:ext uri="{BB962C8B-B14F-4D97-AF65-F5344CB8AC3E}">
        <p14:creationId xmlns:p14="http://schemas.microsoft.com/office/powerpoint/2010/main" val="35853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latform Workflow Orchestration – Stackyon">
            <a:extLst>
              <a:ext uri="{FF2B5EF4-FFF2-40B4-BE49-F238E27FC236}">
                <a16:creationId xmlns:a16="http://schemas.microsoft.com/office/drawing/2014/main" id="{C041F7D1-DBE9-F06B-AEE3-B95B8023D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5864"/>
            <a:ext cx="12192000" cy="6132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D11C33-40DD-A562-4292-FBDAB20A6CE2}"/>
              </a:ext>
            </a:extLst>
          </p:cNvPr>
          <p:cNvSpPr txBox="1"/>
          <p:nvPr/>
        </p:nvSpPr>
        <p:spPr>
          <a:xfrm>
            <a:off x="4111657" y="264199"/>
            <a:ext cx="3968685" cy="461665"/>
          </a:xfrm>
          <a:prstGeom prst="rect">
            <a:avLst/>
          </a:prstGeom>
          <a:noFill/>
        </p:spPr>
        <p:txBody>
          <a:bodyPr wrap="square" rtlCol="0">
            <a:spAutoFit/>
          </a:bodyPr>
          <a:lstStyle/>
          <a:p>
            <a:r>
              <a:rPr lang="en-US" sz="2400" b="1" dirty="0">
                <a:latin typeface="Söhne"/>
              </a:rPr>
              <a:t>WORKFLOW ORCHESTRATION</a:t>
            </a:r>
            <a:endParaRPr lang="en-NG" sz="2400" b="1" dirty="0">
              <a:latin typeface="Söhne"/>
            </a:endParaRPr>
          </a:p>
        </p:txBody>
      </p:sp>
    </p:spTree>
    <p:extLst>
      <p:ext uri="{BB962C8B-B14F-4D97-AF65-F5344CB8AC3E}">
        <p14:creationId xmlns:p14="http://schemas.microsoft.com/office/powerpoint/2010/main" val="129596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FEEBD-ECAF-F588-24D6-961534133C0B}"/>
              </a:ext>
            </a:extLst>
          </p:cNvPr>
          <p:cNvSpPr>
            <a:spLocks noGrp="1"/>
          </p:cNvSpPr>
          <p:nvPr>
            <p:ph idx="1"/>
          </p:nvPr>
        </p:nvSpPr>
        <p:spPr>
          <a:xfrm>
            <a:off x="838200" y="921470"/>
            <a:ext cx="10515600" cy="5015059"/>
          </a:xfrm>
        </p:spPr>
        <p:txBody>
          <a:bodyPr>
            <a:normAutofit/>
          </a:bodyPr>
          <a:lstStyle/>
          <a:p>
            <a:pPr marL="0" indent="0">
              <a:lnSpc>
                <a:spcPct val="100000"/>
              </a:lnSpc>
              <a:buNone/>
            </a:pPr>
            <a:r>
              <a:rPr lang="en-US" sz="2300" b="0" i="0" dirty="0">
                <a:solidFill>
                  <a:srgbClr val="374151"/>
                </a:solidFill>
                <a:effectLst/>
                <a:latin typeface="Söhne"/>
              </a:rPr>
              <a:t>Workflow orchestration refers to coordinating and managing tasks and processes within a workflow.</a:t>
            </a:r>
          </a:p>
          <a:p>
            <a:pPr>
              <a:lnSpc>
                <a:spcPct val="100000"/>
              </a:lnSpc>
            </a:pPr>
            <a:r>
              <a:rPr lang="en-US" sz="2300" b="0" i="0" dirty="0">
                <a:solidFill>
                  <a:srgbClr val="374151"/>
                </a:solidFill>
                <a:effectLst/>
                <a:latin typeface="Söhne"/>
              </a:rPr>
              <a:t>It involves;</a:t>
            </a:r>
          </a:p>
          <a:p>
            <a:pPr lvl="1">
              <a:lnSpc>
                <a:spcPct val="100000"/>
              </a:lnSpc>
            </a:pPr>
            <a:r>
              <a:rPr lang="en-US" sz="2300" b="0" i="0" dirty="0">
                <a:solidFill>
                  <a:srgbClr val="374151"/>
                </a:solidFill>
                <a:effectLst/>
                <a:latin typeface="Söhne"/>
              </a:rPr>
              <a:t>defining the order in which tasks are executed, </a:t>
            </a:r>
          </a:p>
          <a:p>
            <a:pPr lvl="1">
              <a:lnSpc>
                <a:spcPct val="100000"/>
              </a:lnSpc>
            </a:pPr>
            <a:r>
              <a:rPr lang="en-US" sz="2300" b="0" i="0" dirty="0">
                <a:solidFill>
                  <a:srgbClr val="374151"/>
                </a:solidFill>
                <a:effectLst/>
                <a:latin typeface="Söhne"/>
              </a:rPr>
              <a:t>determining the conditions under which tasks are triggered, </a:t>
            </a:r>
          </a:p>
          <a:p>
            <a:pPr lvl="1">
              <a:lnSpc>
                <a:spcPct val="100000"/>
              </a:lnSpc>
            </a:pPr>
            <a:r>
              <a:rPr lang="en-US" sz="2300" b="0" i="0" dirty="0">
                <a:solidFill>
                  <a:srgbClr val="374151"/>
                </a:solidFill>
                <a:effectLst/>
                <a:latin typeface="Söhne"/>
              </a:rPr>
              <a:t>and ensuring that the workflow runs smoothly and efficiently.</a:t>
            </a:r>
          </a:p>
          <a:p>
            <a:pPr>
              <a:lnSpc>
                <a:spcPct val="100000"/>
              </a:lnSpc>
            </a:pPr>
            <a:r>
              <a:rPr lang="en-US" sz="2300" b="0" i="0" dirty="0">
                <a:solidFill>
                  <a:srgbClr val="374151"/>
                </a:solidFill>
                <a:effectLst/>
                <a:latin typeface="Söhne"/>
              </a:rPr>
              <a:t>The goal of workflow orchestration is to;</a:t>
            </a:r>
          </a:p>
          <a:p>
            <a:pPr lvl="1">
              <a:lnSpc>
                <a:spcPct val="100000"/>
              </a:lnSpc>
            </a:pPr>
            <a:r>
              <a:rPr lang="en-US" sz="2300" b="0" i="0" dirty="0">
                <a:solidFill>
                  <a:srgbClr val="374151"/>
                </a:solidFill>
                <a:effectLst/>
                <a:latin typeface="Söhne"/>
              </a:rPr>
              <a:t> automate and optimize the flow of work, </a:t>
            </a:r>
          </a:p>
          <a:p>
            <a:pPr lvl="1">
              <a:lnSpc>
                <a:spcPct val="100000"/>
              </a:lnSpc>
            </a:pPr>
            <a:r>
              <a:rPr lang="en-US" sz="2300" b="0" i="0" dirty="0">
                <a:solidFill>
                  <a:srgbClr val="374151"/>
                </a:solidFill>
                <a:effectLst/>
                <a:latin typeface="Söhne"/>
              </a:rPr>
              <a:t>reducing manual intervention and errors, </a:t>
            </a:r>
          </a:p>
          <a:p>
            <a:pPr lvl="1">
              <a:lnSpc>
                <a:spcPct val="100000"/>
              </a:lnSpc>
            </a:pPr>
            <a:r>
              <a:rPr lang="en-US" sz="2300" b="0" i="0" dirty="0">
                <a:solidFill>
                  <a:srgbClr val="374151"/>
                </a:solidFill>
                <a:effectLst/>
                <a:latin typeface="Söhne"/>
              </a:rPr>
              <a:t>and improving overall productivity.</a:t>
            </a:r>
          </a:p>
        </p:txBody>
      </p:sp>
    </p:spTree>
    <p:extLst>
      <p:ext uri="{BB962C8B-B14F-4D97-AF65-F5344CB8AC3E}">
        <p14:creationId xmlns:p14="http://schemas.microsoft.com/office/powerpoint/2010/main" val="7454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42C23-C89D-4F9E-05BF-6F9E4CEDBE13}"/>
              </a:ext>
            </a:extLst>
          </p:cNvPr>
          <p:cNvSpPr>
            <a:spLocks noGrp="1"/>
          </p:cNvSpPr>
          <p:nvPr>
            <p:ph idx="1"/>
          </p:nvPr>
        </p:nvSpPr>
        <p:spPr/>
        <p:txBody>
          <a:bodyPr>
            <a:normAutofit/>
          </a:bodyPr>
          <a:lstStyle/>
          <a:p>
            <a:pPr>
              <a:lnSpc>
                <a:spcPct val="100000"/>
              </a:lnSpc>
            </a:pPr>
            <a:r>
              <a:rPr lang="en-US" sz="2400" b="0" i="0" dirty="0">
                <a:solidFill>
                  <a:srgbClr val="374151"/>
                </a:solidFill>
                <a:effectLst/>
                <a:latin typeface="Söhne"/>
              </a:rPr>
              <a:t>Prefect is an open-source workflow management platform designed to simplify and automate the process of creating, running, and monitoring data pipelines.</a:t>
            </a:r>
          </a:p>
          <a:p>
            <a:pPr>
              <a:lnSpc>
                <a:spcPct val="100000"/>
              </a:lnSpc>
            </a:pPr>
            <a:r>
              <a:rPr lang="en-US" sz="2400" b="0" i="0" dirty="0">
                <a:solidFill>
                  <a:srgbClr val="374151"/>
                </a:solidFill>
                <a:effectLst/>
                <a:latin typeface="Söhne"/>
              </a:rPr>
              <a:t>It provides a comprehensive set of tools and features to help users define, execute, and manage complex workflows, including a visual interface for designing workflows, a scalable engine for executing workflows, and a centralized dashboard for monitoring the status of workflows. </a:t>
            </a:r>
          </a:p>
          <a:p>
            <a:pPr>
              <a:lnSpc>
                <a:spcPct val="100000"/>
              </a:lnSpc>
            </a:pPr>
            <a:r>
              <a:rPr lang="en-US" sz="2400" b="0" i="0" dirty="0">
                <a:solidFill>
                  <a:srgbClr val="374151"/>
                </a:solidFill>
                <a:effectLst/>
                <a:latin typeface="Söhne"/>
              </a:rPr>
              <a:t>With Prefect, users can automate and streamline various data-related tasks, such as data ingestion, transformation, and storage, reducing the time and effort required to manage these processes.</a:t>
            </a:r>
            <a:endParaRPr lang="en-NG" sz="2400" dirty="0"/>
          </a:p>
        </p:txBody>
      </p:sp>
      <p:pic>
        <p:nvPicPr>
          <p:cNvPr id="7170" name="Picture 2" descr="Prefect | The New Standard in Dataflow Automation - Prefect">
            <a:extLst>
              <a:ext uri="{FF2B5EF4-FFF2-40B4-BE49-F238E27FC236}">
                <a16:creationId xmlns:a16="http://schemas.microsoft.com/office/drawing/2014/main" id="{565CE4EE-5A3B-30D6-7EB6-CFB292A41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28" y="175351"/>
            <a:ext cx="3951402" cy="101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501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Ikpesu</dc:creator>
  <cp:lastModifiedBy>Emmanuel Ikpesu</cp:lastModifiedBy>
  <cp:revision>2</cp:revision>
  <dcterms:created xsi:type="dcterms:W3CDTF">2023-02-07T18:20:57Z</dcterms:created>
  <dcterms:modified xsi:type="dcterms:W3CDTF">2023-02-07T21:49:53Z</dcterms:modified>
</cp:coreProperties>
</file>