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77B2-5CB4-A245-409E-837880EF5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E410B-9AC8-CDA3-E463-1084C873A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FB5A-5F56-E032-AF9D-D634DC68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2E1F-CC75-DFCC-13BD-D8087C57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AD143-58FB-D98D-19D8-81F3A54C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7025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888C-0967-E0C8-0172-F6BCE4E9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C16C5-C761-316A-044C-9149677F8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9357-E6F8-F37C-CAD8-6E2E865E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9FFF-761B-F255-4D82-8558A735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4C3F-3870-7ECD-57A2-E843F252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2080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E3EE1-72E8-6446-4281-1EFE329AD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7EBD8-5EF1-46D2-261C-441F5A138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F1F4-DB7A-3127-3C43-63C865F9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F7A3-CC1C-AF23-275A-EB16034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42A7B-FB06-BA47-07C4-CA3E65BD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4679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78B7-9285-13DF-493B-5484ADFD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43A0-42DD-0F3A-4E92-0D956C89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5283-5BB8-AC03-1A02-0B824838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4CE8-3A9E-411D-175F-3F8628E7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E6F8-AAE6-FB76-DE28-690F1A1F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3693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5B47-FA71-BC2B-2A83-CEB7EBA3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D895-52E1-9E87-A87E-C2EC1B5C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82AA-4FA6-6525-15C9-4873C325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9C6B-4A66-D08E-DCA8-4CDB11DB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940D-1FDF-5FFC-6191-9F6073F3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4743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2118-9E7B-4CD1-A43F-E5468535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8087-B6EE-86A8-4238-5DCE4669E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A7FF8-FD8E-E31F-8E9E-B7586CD4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D587D-2F51-39B7-962A-5066B114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378AE-D9A5-00A0-4689-B5189A92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DAC3-71F6-0396-258E-37E3EAD6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70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7374-9137-45BE-73BD-F6AC61F3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A702-3D71-FA5F-38B9-5D93F539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9EFFF-B14B-6636-2CBE-C1ED51E43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FFC3E-2421-4F80-D998-B88CC5653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07E6C-97A3-6454-DA9A-AD1D97783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80D0C-DF5D-E317-3FFA-0BC8029B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57547-4D8B-14E7-E2B5-E3242EB1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6682C-3F65-B910-E53C-BF63740E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654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C332-AE9C-ED09-9D07-F0B9D121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C6E73-9004-AFFD-2BAE-38FF0E07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79AE5-1ABD-7A56-BE84-2AD6498C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E2F88-22D6-5AA5-7241-60534D64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537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CDD40-5753-73E4-01EB-68477DA8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C90AE-8B6E-1382-4438-18750B95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3C3D3-DEC8-4372-B215-861BDF51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3756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2DCB-C132-648B-E1ED-82937748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370D-3285-BC19-5DD3-03337444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815D5-BF0B-6F15-D77D-198D2821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E36CA-1092-F2D0-C9DF-F4E9B37B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3FDB-DE25-C34D-0DB7-6CC453B5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FC4A4-CAE5-BED6-4A38-1A9919DA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90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ABA6-1B5D-8E31-DE08-EBB1CF97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A6C56-E1EB-A508-2CAA-5E90C0805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23BFF-4E94-70D9-511F-6F5AAE46B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485D4-CA37-D870-4219-34AA587E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8B6D5-7FB4-7204-FF94-E9E13819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7998C-403C-805D-10A4-F1D44E5F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986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88C17-F7E9-D059-E3F3-E28BB7AA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2EA5-B743-D06E-1056-022D92DD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6B16-B5C7-9994-791B-4D9D660D6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8AAFA-8E4D-461D-8233-EF46E2CC7B0E}" type="datetimeFigureOut">
              <a:rPr lang="en-NG" smtClean="0"/>
              <a:t>14/02/2023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56D4-0797-1EF6-8F3E-F82A4DCF5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D5EF-8B47-A2FE-F791-230EF0767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4665-4B2F-46AA-BA79-35087F4AE40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4665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datacenter-server-44940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igquery-ml/do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5230177/identify-data-warehouse-design-methodologies-in-the-following-diagr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igquery/do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igquery/docs/clustered-tables" TargetMode="External"/><Relationship Id="rId4" Type="http://schemas.openxmlformats.org/officeDocument/2006/relationships/hyperlink" Target="https://cloud.google.com/bigquery/docs/partitioned-tabl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998DA-4BF3-3BD2-6050-79834D5E7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BDACC-8333-E0E4-F415-03D427E1D69D}"/>
              </a:ext>
            </a:extLst>
          </p:cNvPr>
          <p:cNvSpPr txBox="1"/>
          <p:nvPr/>
        </p:nvSpPr>
        <p:spPr>
          <a:xfrm>
            <a:off x="3607323" y="2844225"/>
            <a:ext cx="4977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DE-ZOOMCAMP WEEK 3</a:t>
            </a:r>
            <a:endParaRPr lang="en-NG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2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CBEE3-77FF-F949-52BB-E8B1C1DB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23" y="749930"/>
            <a:ext cx="9889354" cy="53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BFB944-DCF6-2524-6F66-F5A23914FE05}"/>
              </a:ext>
            </a:extLst>
          </p:cNvPr>
          <p:cNvSpPr txBox="1"/>
          <p:nvPr/>
        </p:nvSpPr>
        <p:spPr>
          <a:xfrm>
            <a:off x="896469" y="1089898"/>
            <a:ext cx="60960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Cost reduction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Avoid SELECT *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Price your queries before running them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 clustered or partitioned tables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 streaming inserts with caution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Materialize query results in stages</a:t>
            </a:r>
            <a:endParaRPr lang="en-US" sz="12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fontAlgn="base"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Query performance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Filter on partitioned columns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Denormalizing</a:t>
            </a: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data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 nested or repeated columns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 external data sources appropriately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Don't use it, in case u want a high query performance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Reduce data before using a JOIN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Do not treat WITH clauses as prepared statements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Avoid </a:t>
            </a:r>
            <a:r>
              <a:rPr lang="en-US" sz="16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oversharding</a:t>
            </a: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tables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Aft>
                <a:spcPts val="120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FB098-A9AB-77F0-70F0-5FF4CD05B16F}"/>
              </a:ext>
            </a:extLst>
          </p:cNvPr>
          <p:cNvSpPr txBox="1"/>
          <p:nvPr/>
        </p:nvSpPr>
        <p:spPr>
          <a:xfrm>
            <a:off x="421341" y="286871"/>
            <a:ext cx="1120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BigQuery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-Best Practice</a:t>
            </a:r>
            <a:endParaRPr lang="en-US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64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0957-DDF7-473C-70D9-24F21D79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853" y="2758468"/>
            <a:ext cx="5894294" cy="1341064"/>
          </a:xfrm>
        </p:spPr>
        <p:txBody>
          <a:bodyPr/>
          <a:lstStyle/>
          <a:p>
            <a:pPr algn="ctr"/>
            <a:r>
              <a:rPr lang="en-US" b="1" dirty="0"/>
              <a:t>Google </a:t>
            </a:r>
            <a:r>
              <a:rPr lang="en-US" b="1" dirty="0" err="1"/>
              <a:t>BigQuery</a:t>
            </a:r>
            <a:r>
              <a:rPr lang="en-US" b="1" dirty="0"/>
              <a:t> ML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62395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21BE-4F1E-1C5C-1135-0895380C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BigQuery</a:t>
            </a:r>
            <a:r>
              <a:rPr lang="en-US" sz="2800" b="1" dirty="0"/>
              <a:t> ML</a:t>
            </a:r>
            <a:endParaRPr lang="en-NG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50BC-5788-F34B-B94C-5C5B1AE00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730"/>
            <a:ext cx="10515600" cy="50922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BigQuery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ML is a tool provided by Google Cloud's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BigQuery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service that enables users to build and deploy machine learning models using SQL. It allows users to efficiently train and evaluate models on large datasets within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BigQuery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without moving data to external systems.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Key Feature</a:t>
            </a:r>
          </a:p>
          <a:p>
            <a:pPr marL="285750" indent="-28575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595959"/>
                </a:solidFill>
                <a:latin typeface="Söhne"/>
                <a:ea typeface="SimSun" panose="02010600030101010101" pitchFamily="2" charset="-122"/>
              </a:rPr>
              <a:t>Target audience Data analysts, managers</a:t>
            </a:r>
          </a:p>
          <a:p>
            <a:pPr marL="285750" indent="-28575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595959"/>
                </a:solidFill>
                <a:latin typeface="Söhne"/>
                <a:ea typeface="SimSun" panose="02010600030101010101" pitchFamily="2" charset="-122"/>
              </a:rPr>
              <a:t>No need for Python or Java knowledge</a:t>
            </a:r>
          </a:p>
          <a:p>
            <a:pPr marL="285750" indent="-28575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595959"/>
                </a:solidFill>
                <a:latin typeface="Söhne"/>
                <a:ea typeface="SimSun" panose="02010600030101010101" pitchFamily="2" charset="-122"/>
              </a:rPr>
              <a:t>No need to export data into a different system</a:t>
            </a:r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Pricing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Free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Söhne"/>
                <a:ea typeface="SimSun" panose="02010600030101010101" pitchFamily="2" charset="-122"/>
              </a:rPr>
              <a:t>10 GB per month of data storage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Söhne"/>
                <a:ea typeface="SimSun" panose="02010600030101010101" pitchFamily="2" charset="-122"/>
              </a:rPr>
              <a:t>1 TB per month of queries processed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Söhne"/>
                <a:ea typeface="SimSun" panose="02010600030101010101" pitchFamily="2" charset="-122"/>
              </a:rPr>
              <a:t>ML Create model step: First 10 GB per month is free</a:t>
            </a:r>
          </a:p>
          <a:p>
            <a:pPr marL="0" indent="0">
              <a:buNone/>
            </a:pPr>
            <a:r>
              <a:rPr lang="en-US" sz="1800" b="1" i="0" dirty="0" err="1">
                <a:solidFill>
                  <a:srgbClr val="374151"/>
                </a:solidFill>
                <a:effectLst/>
                <a:latin typeface="Söhne"/>
              </a:rPr>
              <a:t>Resouces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sz="1800" dirty="0">
                <a:solidFill>
                  <a:srgbClr val="374151"/>
                </a:solidFill>
                <a:latin typeface="Söhne"/>
                <a:hlinkClick r:id="rId2"/>
              </a:rPr>
              <a:t>https://cloud.google.com/bigquery-ml/docs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NG" sz="1800" dirty="0"/>
          </a:p>
        </p:txBody>
      </p:sp>
    </p:spTree>
    <p:extLst>
      <p:ext uri="{BB962C8B-B14F-4D97-AF65-F5344CB8AC3E}">
        <p14:creationId xmlns:p14="http://schemas.microsoft.com/office/powerpoint/2010/main" val="302316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157F-CB1A-AA3B-B985-85B2F7B9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r>
              <a:rPr lang="en-US" dirty="0"/>
              <a:t> ML Code Sampler</a:t>
            </a:r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DEEE6-3AE9-D78A-17E1-E2058694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61" y="1690688"/>
            <a:ext cx="9015241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55D1C8-E7A3-BF18-5E75-81DA3335E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57431"/>
              </p:ext>
            </p:extLst>
          </p:nvPr>
        </p:nvGraphicFramePr>
        <p:xfrm>
          <a:off x="989790" y="1264596"/>
          <a:ext cx="10212420" cy="4839797"/>
        </p:xfrm>
        <a:graphic>
          <a:graphicData uri="http://schemas.openxmlformats.org/drawingml/2006/table">
            <a:tbl>
              <a:tblPr/>
              <a:tblGrid>
                <a:gridCol w="3104038">
                  <a:extLst>
                    <a:ext uri="{9D8B030D-6E8A-4147-A177-3AD203B41FA5}">
                      <a16:colId xmlns:a16="http://schemas.microsoft.com/office/drawing/2014/main" val="2687437859"/>
                    </a:ext>
                  </a:extLst>
                </a:gridCol>
                <a:gridCol w="3708721">
                  <a:extLst>
                    <a:ext uri="{9D8B030D-6E8A-4147-A177-3AD203B41FA5}">
                      <a16:colId xmlns:a16="http://schemas.microsoft.com/office/drawing/2014/main" val="338971741"/>
                    </a:ext>
                  </a:extLst>
                </a:gridCol>
                <a:gridCol w="3399661">
                  <a:extLst>
                    <a:ext uri="{9D8B030D-6E8A-4147-A177-3AD203B41FA5}">
                      <a16:colId xmlns:a16="http://schemas.microsoft.com/office/drawing/2014/main" val="192207297"/>
                    </a:ext>
                  </a:extLst>
                </a:gridCol>
              </a:tblGrid>
              <a:tr h="568839">
                <a:tc>
                  <a:txBody>
                    <a:bodyPr/>
                    <a:lstStyle/>
                    <a:p>
                      <a:pPr fontAlgn="t"/>
                      <a:r>
                        <a:rPr lang="en-NG">
                          <a:effectLst/>
                        </a:rPr>
                        <a:t> </a:t>
                      </a:r>
                    </a:p>
                  </a:txBody>
                  <a:tcPr marL="228600" marR="228600" marT="1143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OLTP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1143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 dirty="0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OLAP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1143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666257"/>
                  </a:ext>
                </a:extLst>
              </a:tr>
              <a:tr h="11936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Purpose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Control and run essential business operations in real time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Plan, solve problems, support decisions, discover hidden insights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35890"/>
                  </a:ext>
                </a:extLst>
              </a:tr>
              <a:tr h="11936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Data updates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Short, fast updates initiated by user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Data periodically refreshed with scheduled, long-running batch jobs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73420"/>
                  </a:ext>
                </a:extLst>
              </a:tr>
              <a:tr h="941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Database design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Normalized databases for efficiency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Denormalized databases for analysis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438115"/>
                  </a:ext>
                </a:extLst>
              </a:tr>
              <a:tr h="941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Space requirements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Generally small if historical data is archived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Generally large due to aggregating large datasets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7436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7E767FE-E0DE-ABB1-0F79-B5FA33895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85" y="520143"/>
            <a:ext cx="1134083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Analytical Process (</a:t>
            </a:r>
            <a:r>
              <a:rPr kumimoji="0" lang="en-NG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OLAP</a:t>
            </a:r>
            <a:r>
              <a:rPr kumimoji="0" lang="en-US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NG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vs</a:t>
            </a:r>
            <a:r>
              <a:rPr kumimoji="0" lang="en-US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NG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Transaction Process (</a:t>
            </a:r>
            <a:r>
              <a:rPr kumimoji="0" lang="en-NG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OLTP</a:t>
            </a:r>
            <a:r>
              <a:rPr kumimoji="0" lang="en-US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5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A5C8A-3BAC-12D7-C46A-E34E515FA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20473"/>
              </p:ext>
            </p:extLst>
          </p:nvPr>
        </p:nvGraphicFramePr>
        <p:xfrm>
          <a:off x="1021404" y="1157591"/>
          <a:ext cx="10369684" cy="5038928"/>
        </p:xfrm>
        <a:graphic>
          <a:graphicData uri="http://schemas.openxmlformats.org/drawingml/2006/table">
            <a:tbl>
              <a:tblPr/>
              <a:tblGrid>
                <a:gridCol w="2808944">
                  <a:extLst>
                    <a:ext uri="{9D8B030D-6E8A-4147-A177-3AD203B41FA5}">
                      <a16:colId xmlns:a16="http://schemas.microsoft.com/office/drawing/2014/main" val="3393005641"/>
                    </a:ext>
                  </a:extLst>
                </a:gridCol>
                <a:gridCol w="4108080">
                  <a:extLst>
                    <a:ext uri="{9D8B030D-6E8A-4147-A177-3AD203B41FA5}">
                      <a16:colId xmlns:a16="http://schemas.microsoft.com/office/drawing/2014/main" val="3043523835"/>
                    </a:ext>
                  </a:extLst>
                </a:gridCol>
                <a:gridCol w="3452660">
                  <a:extLst>
                    <a:ext uri="{9D8B030D-6E8A-4147-A177-3AD203B41FA5}">
                      <a16:colId xmlns:a16="http://schemas.microsoft.com/office/drawing/2014/main" val="4197761711"/>
                    </a:ext>
                  </a:extLst>
                </a:gridCol>
              </a:tblGrid>
              <a:tr h="579952">
                <a:tc>
                  <a:txBody>
                    <a:bodyPr/>
                    <a:lstStyle/>
                    <a:p>
                      <a:pPr fontAlgn="t"/>
                      <a:r>
                        <a:rPr lang="en-NG">
                          <a:effectLst/>
                        </a:rPr>
                        <a:t> </a:t>
                      </a:r>
                    </a:p>
                  </a:txBody>
                  <a:tcPr marL="228600" marR="228600" marT="1143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OLTP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1143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1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OLAP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1143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837"/>
                  </a:ext>
                </a:extLst>
              </a:tr>
              <a:tr h="13215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Backup and recovery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Regular backups required to ensure business continuity and meet legal and governance requirements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Lost data can be reloaded from OLTP database as needed in lieu of regular backups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150335"/>
                  </a:ext>
                </a:extLst>
              </a:tr>
              <a:tr h="12169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Productivity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Increases productivity of end users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Increases productivity of business managers, data analysts, and executives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860920"/>
                  </a:ext>
                </a:extLst>
              </a:tr>
              <a:tr h="7035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Data view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Lists day-to-day business transactions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Multi-dimensional view of enterprise data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130671"/>
                  </a:ext>
                </a:extLst>
              </a:tr>
              <a:tr h="12169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User examples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Customer-facing personnel, clerks, online shoppers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Knowledge workers such as data analysts, business analysts, and executives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49939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448FC7D-4476-B9E9-B4E6-2D198A13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85" y="520143"/>
            <a:ext cx="1134083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G" sz="2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kumimoji="0" lang="en-US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6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DC25E6E-FFA4-E0B8-A082-659B6BE83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85" y="520143"/>
            <a:ext cx="1134083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a Data Warehouse</a:t>
            </a: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8884E-7637-2E30-1788-6853F30B933F}"/>
              </a:ext>
            </a:extLst>
          </p:cNvPr>
          <p:cNvSpPr txBox="1"/>
          <p:nvPr/>
        </p:nvSpPr>
        <p:spPr>
          <a:xfrm>
            <a:off x="893324" y="1164926"/>
            <a:ext cx="6595353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data warehouse is a large, centralized repository for storing and managing large amounts of data from various sources. 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Unlike traditional databases, which are designed for transactional processing and have limited capabilities for analyzing data, data warehouses are optimized for data analysis and reporting.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store structured and semi-structured data, i.e., SQL (Structured Query Language) and NoSQL (Not Only SQL)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Data Warehouse are OLAP solution</a:t>
            </a:r>
            <a:endParaRPr lang="en-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8F24C-5BF3-9116-700E-945D60A10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3761" y="414134"/>
            <a:ext cx="3752850" cy="3971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0A1872-DAD9-54CA-4C35-5FDF5E4F56E3}"/>
              </a:ext>
            </a:extLst>
          </p:cNvPr>
          <p:cNvSpPr txBox="1"/>
          <p:nvPr/>
        </p:nvSpPr>
        <p:spPr>
          <a:xfrm>
            <a:off x="7901696" y="4386059"/>
            <a:ext cx="3489393" cy="201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Examples of Data warehouse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Google </a:t>
            </a:r>
            <a:r>
              <a:rPr lang="en-US" sz="1700" b="0" i="0" dirty="0" err="1">
                <a:solidFill>
                  <a:srgbClr val="374151"/>
                </a:solidFill>
                <a:effectLst/>
                <a:latin typeface="Söhne"/>
              </a:rPr>
              <a:t>BigQuery</a:t>
            </a:r>
            <a:endParaRPr lang="en-US" sz="17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Amazon Redshift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74151"/>
                </a:solidFill>
                <a:latin typeface="Söhne"/>
              </a:rPr>
              <a:t>Microsoft Azure Synapse Analytics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Snowflake </a:t>
            </a:r>
            <a:endParaRPr lang="en-NG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7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6A6E94-4849-60D5-942A-33AE6D450E26}"/>
              </a:ext>
            </a:extLst>
          </p:cNvPr>
          <p:cNvSpPr txBox="1"/>
          <p:nvPr/>
        </p:nvSpPr>
        <p:spPr>
          <a:xfrm>
            <a:off x="575035" y="1234912"/>
            <a:ext cx="856660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Serverless data warehouse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There are no servers to manage or database software to install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Software as well as infrastructure, including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high-availability</a:t>
            </a:r>
            <a:endParaRPr lang="en-US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Built-in features like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machine learning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geospatial analysis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business intelligence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595959"/>
                </a:solidFill>
                <a:latin typeface="Arial" panose="020B0604020202020204" pitchFamily="34" charset="0"/>
              </a:rPr>
              <a:t>BigQuery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 maximizes flexibility by separating the compute engine that analyzes your data from your storage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fontAlgn="base"/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For more: 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  <a:hlinkClick r:id="rId2"/>
              </a:rPr>
              <a:t>Link</a:t>
            </a: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63C4927-38C5-BEC8-6829-6A4E68F3D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85" y="520143"/>
            <a:ext cx="1134083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G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kumimoji="0" lang="en-US" altLang="en-NG" sz="2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5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0957-DDF7-473C-70D9-24F21D79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853" y="2758468"/>
            <a:ext cx="5894294" cy="1341064"/>
          </a:xfrm>
        </p:spPr>
        <p:txBody>
          <a:bodyPr/>
          <a:lstStyle/>
          <a:p>
            <a:pPr algn="ctr"/>
            <a:r>
              <a:rPr lang="en-US" b="1" dirty="0"/>
              <a:t>Partition Vs Clustering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428394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EF3BF-2827-7558-AB45-CDAF82B8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430307"/>
            <a:ext cx="5719483" cy="549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F5BF8-E881-166D-AC64-2D63A114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8260"/>
            <a:ext cx="5647766" cy="623943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42547D-0610-3994-A946-0C6A9A83876F}"/>
              </a:ext>
            </a:extLst>
          </p:cNvPr>
          <p:cNvCxnSpPr/>
          <p:nvPr/>
        </p:nvCxnSpPr>
        <p:spPr>
          <a:xfrm>
            <a:off x="6095999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5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AE2750-49B5-392D-AA71-0E9790B8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37" y="834896"/>
            <a:ext cx="4361770" cy="332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6964E-A397-3D5E-6CE2-0FD972ED1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6" y="834897"/>
            <a:ext cx="6528698" cy="37819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35EF6-6F9F-FD04-2F7D-E3D40CD4B74C}"/>
              </a:ext>
            </a:extLst>
          </p:cNvPr>
          <p:cNvSpPr txBox="1"/>
          <p:nvPr/>
        </p:nvSpPr>
        <p:spPr>
          <a:xfrm>
            <a:off x="488137" y="5311153"/>
            <a:ext cx="4711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Resource: </a:t>
            </a: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4"/>
              </a:rPr>
              <a:t>https://cloud.google.com/bigquery/docs/partitioned-tables</a:t>
            </a:r>
            <a:endParaRPr lang="en-N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F4353-4AAC-B5E1-66A9-DAD9FF140F10}"/>
              </a:ext>
            </a:extLst>
          </p:cNvPr>
          <p:cNvSpPr txBox="1"/>
          <p:nvPr/>
        </p:nvSpPr>
        <p:spPr>
          <a:xfrm>
            <a:off x="5813172" y="5306235"/>
            <a:ext cx="4711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Resource: </a:t>
            </a: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5"/>
              </a:rPr>
              <a:t>https://cloud.google.com/bigquery/docs/clustered-tables</a:t>
            </a:r>
            <a:endParaRPr lang="en-NG" sz="1400" dirty="0"/>
          </a:p>
        </p:txBody>
      </p:sp>
    </p:spTree>
    <p:extLst>
      <p:ext uri="{BB962C8B-B14F-4D97-AF65-F5344CB8AC3E}">
        <p14:creationId xmlns:p14="http://schemas.microsoft.com/office/powerpoint/2010/main" val="314057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27127-D35F-B3C5-638B-3F3ADFCC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64" y="1939657"/>
            <a:ext cx="8943928" cy="25158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D59596-ED50-2A15-217F-25C13B75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1" y="364891"/>
            <a:ext cx="11044518" cy="908097"/>
          </a:xfrm>
        </p:spPr>
        <p:txBody>
          <a:bodyPr/>
          <a:lstStyle/>
          <a:p>
            <a:r>
              <a:rPr lang="en-US" dirty="0"/>
              <a:t>Partition and Clustering Syntax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9473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557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 Vs Clustering</vt:lpstr>
      <vt:lpstr>PowerPoint Presentation</vt:lpstr>
      <vt:lpstr>PowerPoint Presentation</vt:lpstr>
      <vt:lpstr>Partition and Clustering Syntax</vt:lpstr>
      <vt:lpstr>PowerPoint Presentation</vt:lpstr>
      <vt:lpstr>PowerPoint Presentation</vt:lpstr>
      <vt:lpstr>Google BigQuery ML</vt:lpstr>
      <vt:lpstr>BigQuery ML</vt:lpstr>
      <vt:lpstr>BigQuery ML Code Sampler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Ikpesu</dc:creator>
  <cp:lastModifiedBy>Emmanuel Ikpesu</cp:lastModifiedBy>
  <cp:revision>4</cp:revision>
  <dcterms:created xsi:type="dcterms:W3CDTF">2023-02-13T23:34:19Z</dcterms:created>
  <dcterms:modified xsi:type="dcterms:W3CDTF">2023-02-14T18:17:45Z</dcterms:modified>
</cp:coreProperties>
</file>