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1"/>
    <p:sldId id="257" r:id="rId32"/>
    <p:sldId id="258" r:id="rId33"/>
    <p:sldId id="259" r:id="rId34"/>
    <p:sldId id="260" r:id="rId35"/>
    <p:sldId id="261" r:id="rId36"/>
    <p:sldId id="262" r:id="rId37"/>
    <p:sldId id="263" r:id="rId38"/>
    <p:sldId id="264" r:id="rId39"/>
    <p:sldId id="265" r:id="rId40"/>
    <p:sldId id="266" r:id="rId41"/>
    <p:sldId id="267" r:id="rId42"/>
    <p:sldId id="268" r:id="rId43"/>
    <p:sldId id="269" r:id="rId44"/>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Roboto Condensed" charset="1" panose="02000000000000000000"/>
      <p:regular r:id="rId14"/>
    </p:embeddedFont>
    <p:embeddedFont>
      <p:font typeface="Roboto Condensed Bold" charset="1" panose="02000000000000000000"/>
      <p:regular r:id="rId15"/>
    </p:embeddedFont>
    <p:embeddedFont>
      <p:font typeface="Roboto Condensed Italics" charset="1" panose="02000000000000000000"/>
      <p:regular r:id="rId16"/>
    </p:embeddedFont>
    <p:embeddedFont>
      <p:font typeface="Roboto Condensed Bold Italics" charset="1" panose="02000000000000000000"/>
      <p:regular r:id="rId17"/>
    </p:embeddedFont>
    <p:embeddedFont>
      <p:font typeface="Open Sans Light" charset="1" panose="020B0306030504020204"/>
      <p:regular r:id="rId18"/>
    </p:embeddedFont>
    <p:embeddedFont>
      <p:font typeface="Open Sans Light Bold" charset="1" panose="020B0806030504020204"/>
      <p:regular r:id="rId19"/>
    </p:embeddedFont>
    <p:embeddedFont>
      <p:font typeface="Open Sans Light Italics" charset="1" panose="020B0306030504020204"/>
      <p:regular r:id="rId20"/>
    </p:embeddedFont>
    <p:embeddedFont>
      <p:font typeface="Open Sans Light Bold Italics" charset="1" panose="020B0806030504020204"/>
      <p:regular r:id="rId21"/>
    </p:embeddedFont>
    <p:embeddedFont>
      <p:font typeface="Cerebri Bold" charset="1" panose="00000800000000000000"/>
      <p:regular r:id="rId22"/>
    </p:embeddedFont>
    <p:embeddedFont>
      <p:font typeface="Cerebri Bold Bold" charset="1" panose="00000A00000000000000"/>
      <p:regular r:id="rId23"/>
    </p:embeddedFont>
    <p:embeddedFont>
      <p:font typeface="Cerebri Bold Italics" charset="1" panose="00000800000000000000"/>
      <p:regular r:id="rId24"/>
    </p:embeddedFont>
    <p:embeddedFont>
      <p:font typeface="Cerebri Bold Bold Italics" charset="1" panose="00000A00000000000000"/>
      <p:regular r:id="rId25"/>
    </p:embeddedFont>
    <p:embeddedFont>
      <p:font typeface="Canva Student Font" charset="1" panose="00000000000000000000"/>
      <p:regular r:id="rId26"/>
    </p:embeddedFont>
    <p:embeddedFont>
      <p:font typeface="Garet" charset="1" panose="00000000000000000000"/>
      <p:regular r:id="rId27"/>
    </p:embeddedFont>
    <p:embeddedFont>
      <p:font typeface="Garet Bold" charset="1" panose="00000000000000000000"/>
      <p:regular r:id="rId28"/>
    </p:embeddedFont>
    <p:embeddedFont>
      <p:font typeface="Garet Italics" charset="1" panose="00000000000000000000"/>
      <p:regular r:id="rId29"/>
    </p:embeddedFont>
    <p:embeddedFont>
      <p:font typeface="Garet Bold Italics" charset="1" panose="000000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slides/slide1.xml" Type="http://schemas.openxmlformats.org/officeDocument/2006/relationships/slide"/><Relationship Id="rId32" Target="slides/slide2.xml" Type="http://schemas.openxmlformats.org/officeDocument/2006/relationships/slide"/><Relationship Id="rId33" Target="slides/slide3.xml" Type="http://schemas.openxmlformats.org/officeDocument/2006/relationships/slide"/><Relationship Id="rId34" Target="slides/slide4.xml" Type="http://schemas.openxmlformats.org/officeDocument/2006/relationships/slide"/><Relationship Id="rId35" Target="slides/slide5.xml" Type="http://schemas.openxmlformats.org/officeDocument/2006/relationships/slide"/><Relationship Id="rId36" Target="slides/slide6.xml" Type="http://schemas.openxmlformats.org/officeDocument/2006/relationships/slide"/><Relationship Id="rId37" Target="slides/slide7.xml" Type="http://schemas.openxmlformats.org/officeDocument/2006/relationships/slide"/><Relationship Id="rId38" Target="slides/slide8.xml" Type="http://schemas.openxmlformats.org/officeDocument/2006/relationships/slide"/><Relationship Id="rId39" Target="slides/slide9.xml" Type="http://schemas.openxmlformats.org/officeDocument/2006/relationships/slide"/><Relationship Id="rId4" Target="theme/theme1.xml" Type="http://schemas.openxmlformats.org/officeDocument/2006/relationships/theme"/><Relationship Id="rId40" Target="slides/slide10.xml" Type="http://schemas.openxmlformats.org/officeDocument/2006/relationships/slide"/><Relationship Id="rId41" Target="slides/slide11.xml" Type="http://schemas.openxmlformats.org/officeDocument/2006/relationships/slide"/><Relationship Id="rId42" Target="slides/slide12.xml" Type="http://schemas.openxmlformats.org/officeDocument/2006/relationships/slide"/><Relationship Id="rId43" Target="slides/slide13.xml" Type="http://schemas.openxmlformats.org/officeDocument/2006/relationships/slide"/><Relationship Id="rId44" Target="slides/slide14.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1898844" y="5412720"/>
            <a:ext cx="4177462" cy="4114800"/>
          </a:xfrm>
          <a:prstGeom prst="rect">
            <a:avLst/>
          </a:prstGeom>
        </p:spPr>
      </p:pic>
      <p:pic>
        <p:nvPicPr>
          <p:cNvPr name="Picture 4" id="4"/>
          <p:cNvPicPr>
            <a:picLocks noChangeAspect="true"/>
          </p:cNvPicPr>
          <p:nvPr/>
        </p:nvPicPr>
        <p:blipFill>
          <a:blip r:embed="rId5"/>
          <a:srcRect l="0" t="0" r="0" b="0"/>
          <a:stretch>
            <a:fillRect/>
          </a:stretch>
        </p:blipFill>
        <p:spPr>
          <a:xfrm flipH="false" flipV="false" rot="0">
            <a:off x="4128399" y="2604685"/>
            <a:ext cx="1361263" cy="1361263"/>
          </a:xfrm>
          <a:prstGeom prst="rect">
            <a:avLst/>
          </a:prstGeom>
        </p:spPr>
      </p:pic>
      <p:sp>
        <p:nvSpPr>
          <p:cNvPr name="TextBox 5" id="5"/>
          <p:cNvSpPr txBox="true"/>
          <p:nvPr/>
        </p:nvSpPr>
        <p:spPr>
          <a:xfrm rot="0">
            <a:off x="4798900" y="4152251"/>
            <a:ext cx="8690200" cy="840789"/>
          </a:xfrm>
          <a:prstGeom prst="rect">
            <a:avLst/>
          </a:prstGeom>
        </p:spPr>
        <p:txBody>
          <a:bodyPr anchor="t" rtlCol="false" tIns="0" lIns="0" bIns="0" rIns="0">
            <a:spAutoFit/>
          </a:bodyPr>
          <a:lstStyle/>
          <a:p>
            <a:pPr algn="ctr">
              <a:lnSpc>
                <a:spcPts val="6912"/>
              </a:lnSpc>
            </a:pPr>
            <a:r>
              <a:rPr lang="en-US" sz="4937" spc="760">
                <a:solidFill>
                  <a:srgbClr val="FFFFFF"/>
                </a:solidFill>
                <a:latin typeface="Cerebri Bold"/>
              </a:rPr>
              <a:t>TECHNOLOGY</a:t>
            </a:r>
          </a:p>
        </p:txBody>
      </p:sp>
      <p:sp>
        <p:nvSpPr>
          <p:cNvPr name="TextBox 6" id="6"/>
          <p:cNvSpPr txBox="true"/>
          <p:nvPr/>
        </p:nvSpPr>
        <p:spPr>
          <a:xfrm rot="0">
            <a:off x="4809031" y="2075483"/>
            <a:ext cx="9350570" cy="2172018"/>
          </a:xfrm>
          <a:prstGeom prst="rect">
            <a:avLst/>
          </a:prstGeom>
        </p:spPr>
        <p:txBody>
          <a:bodyPr anchor="t" rtlCol="false" tIns="0" lIns="0" bIns="0" rIns="0">
            <a:spAutoFit/>
          </a:bodyPr>
          <a:lstStyle/>
          <a:p>
            <a:pPr algn="ctr">
              <a:lnSpc>
                <a:spcPts val="17714"/>
              </a:lnSpc>
            </a:pPr>
            <a:r>
              <a:rPr lang="en-US" sz="12653">
                <a:solidFill>
                  <a:srgbClr val="FFFFFF"/>
                </a:solidFill>
                <a:latin typeface="Cerebri Bold"/>
              </a:rPr>
              <a:t>lockchain</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324070"/>
        </a:solidFill>
      </p:bgPr>
    </p:bg>
    <p:spTree>
      <p:nvGrpSpPr>
        <p:cNvPr id="1" name=""/>
        <p:cNvGrpSpPr/>
        <p:nvPr/>
      </p:nvGrpSpPr>
      <p:grpSpPr>
        <a:xfrm>
          <a:off x="0" y="0"/>
          <a:ext cx="0" cy="0"/>
          <a:chOff x="0" y="0"/>
          <a:chExt cx="0" cy="0"/>
        </a:xfrm>
      </p:grpSpPr>
      <p:sp>
        <p:nvSpPr>
          <p:cNvPr name="TextBox 2" id="2"/>
          <p:cNvSpPr txBox="true"/>
          <p:nvPr/>
        </p:nvSpPr>
        <p:spPr>
          <a:xfrm rot="0">
            <a:off x="2950348" y="4237025"/>
            <a:ext cx="12387304" cy="1631975"/>
          </a:xfrm>
          <a:prstGeom prst="rect">
            <a:avLst/>
          </a:prstGeom>
        </p:spPr>
        <p:txBody>
          <a:bodyPr anchor="t" rtlCol="false" tIns="0" lIns="0" bIns="0" rIns="0">
            <a:spAutoFit/>
          </a:bodyPr>
          <a:lstStyle/>
          <a:p>
            <a:pPr>
              <a:lnSpc>
                <a:spcPts val="13453"/>
              </a:lnSpc>
            </a:pPr>
            <a:r>
              <a:rPr lang="en-US" sz="9609">
                <a:solidFill>
                  <a:srgbClr val="FFFFFF"/>
                </a:solidFill>
                <a:latin typeface="Cerebri Bold"/>
              </a:rPr>
              <a:t>What is Blockchain?</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9DC5D0"/>
        </a:solidFill>
      </p:bgPr>
    </p:bg>
    <p:spTree>
      <p:nvGrpSpPr>
        <p:cNvPr id="1" name=""/>
        <p:cNvGrpSpPr/>
        <p:nvPr/>
      </p:nvGrpSpPr>
      <p:grpSpPr>
        <a:xfrm>
          <a:off x="0" y="0"/>
          <a:ext cx="0" cy="0"/>
          <a:chOff x="0" y="0"/>
          <a:chExt cx="0" cy="0"/>
        </a:xfrm>
      </p:grpSpPr>
      <p:grpSp>
        <p:nvGrpSpPr>
          <p:cNvPr name="Group 2" id="2"/>
          <p:cNvGrpSpPr/>
          <p:nvPr/>
        </p:nvGrpSpPr>
        <p:grpSpPr>
          <a:xfrm rot="0">
            <a:off x="6506615" y="2682124"/>
            <a:ext cx="4448802" cy="848360"/>
            <a:chOff x="0" y="0"/>
            <a:chExt cx="5931736" cy="1131146"/>
          </a:xfrm>
        </p:grpSpPr>
        <p:sp>
          <p:nvSpPr>
            <p:cNvPr name="TextBox 3" id="3"/>
            <p:cNvSpPr txBox="true"/>
            <p:nvPr/>
          </p:nvSpPr>
          <p:spPr>
            <a:xfrm rot="0">
              <a:off x="0" y="-104775"/>
              <a:ext cx="1057174" cy="1235921"/>
            </a:xfrm>
            <a:prstGeom prst="rect">
              <a:avLst/>
            </a:prstGeom>
          </p:spPr>
          <p:txBody>
            <a:bodyPr anchor="t" rtlCol="false" tIns="0" lIns="0" bIns="0" rIns="0">
              <a:spAutoFit/>
            </a:bodyPr>
            <a:lstStyle/>
            <a:p>
              <a:pPr>
                <a:lnSpc>
                  <a:spcPts val="7840"/>
                </a:lnSpc>
              </a:pPr>
              <a:r>
                <a:rPr lang="en-US" sz="5600">
                  <a:solidFill>
                    <a:srgbClr val="324070"/>
                  </a:solidFill>
                  <a:latin typeface="Garet Bold"/>
                </a:rPr>
                <a:t>1.</a:t>
              </a:r>
            </a:p>
          </p:txBody>
        </p:sp>
        <p:sp>
          <p:nvSpPr>
            <p:cNvPr name="TextBox 4" id="4"/>
            <p:cNvSpPr txBox="true"/>
            <p:nvPr/>
          </p:nvSpPr>
          <p:spPr>
            <a:xfrm rot="0">
              <a:off x="1057174" y="163643"/>
              <a:ext cx="4874562" cy="795655"/>
            </a:xfrm>
            <a:prstGeom prst="rect">
              <a:avLst/>
            </a:prstGeom>
          </p:spPr>
          <p:txBody>
            <a:bodyPr anchor="t" rtlCol="false" tIns="0" lIns="0" bIns="0" rIns="0">
              <a:spAutoFit/>
            </a:bodyPr>
            <a:lstStyle/>
            <a:p>
              <a:pPr>
                <a:lnSpc>
                  <a:spcPts val="5040"/>
                </a:lnSpc>
              </a:pPr>
              <a:r>
                <a:rPr lang="en-US" sz="3600">
                  <a:solidFill>
                    <a:srgbClr val="232E54"/>
                  </a:solidFill>
                  <a:latin typeface="Glacial Indifference"/>
                </a:rPr>
                <a:t>Decentralization</a:t>
              </a:r>
            </a:p>
          </p:txBody>
        </p:sp>
      </p:grpSp>
      <p:grpSp>
        <p:nvGrpSpPr>
          <p:cNvPr name="Group 5" id="5"/>
          <p:cNvGrpSpPr/>
          <p:nvPr/>
        </p:nvGrpSpPr>
        <p:grpSpPr>
          <a:xfrm rot="0">
            <a:off x="6506615" y="3954663"/>
            <a:ext cx="5274770" cy="848360"/>
            <a:chOff x="0" y="0"/>
            <a:chExt cx="7033027" cy="1131147"/>
          </a:xfrm>
        </p:grpSpPr>
        <p:sp>
          <p:nvSpPr>
            <p:cNvPr name="TextBox 6" id="6"/>
            <p:cNvSpPr txBox="true"/>
            <p:nvPr/>
          </p:nvSpPr>
          <p:spPr>
            <a:xfrm rot="0">
              <a:off x="0" y="-104775"/>
              <a:ext cx="897759" cy="1235922"/>
            </a:xfrm>
            <a:prstGeom prst="rect">
              <a:avLst/>
            </a:prstGeom>
          </p:spPr>
          <p:txBody>
            <a:bodyPr anchor="t" rtlCol="false" tIns="0" lIns="0" bIns="0" rIns="0">
              <a:spAutoFit/>
            </a:bodyPr>
            <a:lstStyle/>
            <a:p>
              <a:pPr>
                <a:lnSpc>
                  <a:spcPts val="7839"/>
                </a:lnSpc>
              </a:pPr>
              <a:r>
                <a:rPr lang="en-US" sz="5599">
                  <a:solidFill>
                    <a:srgbClr val="324070"/>
                  </a:solidFill>
                  <a:latin typeface="Garet Bold"/>
                </a:rPr>
                <a:t>2.</a:t>
              </a:r>
            </a:p>
          </p:txBody>
        </p:sp>
        <p:sp>
          <p:nvSpPr>
            <p:cNvPr name="TextBox 7" id="7"/>
            <p:cNvSpPr txBox="true"/>
            <p:nvPr/>
          </p:nvSpPr>
          <p:spPr>
            <a:xfrm rot="0">
              <a:off x="1037272" y="135680"/>
              <a:ext cx="5995755" cy="795655"/>
            </a:xfrm>
            <a:prstGeom prst="rect">
              <a:avLst/>
            </a:prstGeom>
          </p:spPr>
          <p:txBody>
            <a:bodyPr anchor="t" rtlCol="false" tIns="0" lIns="0" bIns="0" rIns="0">
              <a:spAutoFit/>
            </a:bodyPr>
            <a:lstStyle/>
            <a:p>
              <a:pPr>
                <a:lnSpc>
                  <a:spcPts val="5040"/>
                </a:lnSpc>
              </a:pPr>
              <a:r>
                <a:rPr lang="en-US" sz="3600">
                  <a:solidFill>
                    <a:srgbClr val="232E54"/>
                  </a:solidFill>
                  <a:latin typeface="Glacial Indifference"/>
                </a:rPr>
                <a:t>Censorship Resistance</a:t>
              </a:r>
            </a:p>
          </p:txBody>
        </p:sp>
      </p:grpSp>
      <p:grpSp>
        <p:nvGrpSpPr>
          <p:cNvPr name="Group 8" id="8"/>
          <p:cNvGrpSpPr/>
          <p:nvPr/>
        </p:nvGrpSpPr>
        <p:grpSpPr>
          <a:xfrm rot="0">
            <a:off x="6506615" y="5178190"/>
            <a:ext cx="5274770" cy="848360"/>
            <a:chOff x="0" y="0"/>
            <a:chExt cx="7033027" cy="1131147"/>
          </a:xfrm>
        </p:grpSpPr>
        <p:sp>
          <p:nvSpPr>
            <p:cNvPr name="TextBox 9" id="9"/>
            <p:cNvSpPr txBox="true"/>
            <p:nvPr/>
          </p:nvSpPr>
          <p:spPr>
            <a:xfrm rot="0">
              <a:off x="0" y="-104775"/>
              <a:ext cx="897759" cy="1235922"/>
            </a:xfrm>
            <a:prstGeom prst="rect">
              <a:avLst/>
            </a:prstGeom>
          </p:spPr>
          <p:txBody>
            <a:bodyPr anchor="t" rtlCol="false" tIns="0" lIns="0" bIns="0" rIns="0">
              <a:spAutoFit/>
            </a:bodyPr>
            <a:lstStyle/>
            <a:p>
              <a:pPr>
                <a:lnSpc>
                  <a:spcPts val="7839"/>
                </a:lnSpc>
              </a:pPr>
              <a:r>
                <a:rPr lang="en-US" sz="5599">
                  <a:solidFill>
                    <a:srgbClr val="324070"/>
                  </a:solidFill>
                  <a:latin typeface="Garet Bold"/>
                </a:rPr>
                <a:t>3.</a:t>
              </a:r>
            </a:p>
          </p:txBody>
        </p:sp>
        <p:sp>
          <p:nvSpPr>
            <p:cNvPr name="TextBox 10" id="10"/>
            <p:cNvSpPr txBox="true"/>
            <p:nvPr/>
          </p:nvSpPr>
          <p:spPr>
            <a:xfrm rot="0">
              <a:off x="1037272" y="135680"/>
              <a:ext cx="5995755" cy="795655"/>
            </a:xfrm>
            <a:prstGeom prst="rect">
              <a:avLst/>
            </a:prstGeom>
          </p:spPr>
          <p:txBody>
            <a:bodyPr anchor="t" rtlCol="false" tIns="0" lIns="0" bIns="0" rIns="0">
              <a:spAutoFit/>
            </a:bodyPr>
            <a:lstStyle/>
            <a:p>
              <a:pPr>
                <a:lnSpc>
                  <a:spcPts val="5040"/>
                </a:lnSpc>
              </a:pPr>
              <a:r>
                <a:rPr lang="en-US" sz="3600">
                  <a:solidFill>
                    <a:srgbClr val="232E54"/>
                  </a:solidFill>
                  <a:latin typeface="Glacial Indifference"/>
                </a:rPr>
                <a:t>Immutability</a:t>
              </a:r>
            </a:p>
          </p:txBody>
        </p:sp>
      </p:grpSp>
      <p:grpSp>
        <p:nvGrpSpPr>
          <p:cNvPr name="Group 11" id="11"/>
          <p:cNvGrpSpPr/>
          <p:nvPr/>
        </p:nvGrpSpPr>
        <p:grpSpPr>
          <a:xfrm rot="0">
            <a:off x="6506615" y="6533503"/>
            <a:ext cx="5274770" cy="848360"/>
            <a:chOff x="0" y="0"/>
            <a:chExt cx="7033027" cy="1131147"/>
          </a:xfrm>
        </p:grpSpPr>
        <p:sp>
          <p:nvSpPr>
            <p:cNvPr name="TextBox 12" id="12"/>
            <p:cNvSpPr txBox="true"/>
            <p:nvPr/>
          </p:nvSpPr>
          <p:spPr>
            <a:xfrm rot="0">
              <a:off x="0" y="-104775"/>
              <a:ext cx="897759" cy="1235922"/>
            </a:xfrm>
            <a:prstGeom prst="rect">
              <a:avLst/>
            </a:prstGeom>
          </p:spPr>
          <p:txBody>
            <a:bodyPr anchor="t" rtlCol="false" tIns="0" lIns="0" bIns="0" rIns="0">
              <a:spAutoFit/>
            </a:bodyPr>
            <a:lstStyle/>
            <a:p>
              <a:pPr>
                <a:lnSpc>
                  <a:spcPts val="7839"/>
                </a:lnSpc>
              </a:pPr>
              <a:r>
                <a:rPr lang="en-US" sz="5599">
                  <a:solidFill>
                    <a:srgbClr val="324070"/>
                  </a:solidFill>
                  <a:latin typeface="Garet Bold"/>
                </a:rPr>
                <a:t>4.</a:t>
              </a:r>
            </a:p>
          </p:txBody>
        </p:sp>
        <p:sp>
          <p:nvSpPr>
            <p:cNvPr name="TextBox 13" id="13"/>
            <p:cNvSpPr txBox="true"/>
            <p:nvPr/>
          </p:nvSpPr>
          <p:spPr>
            <a:xfrm rot="0">
              <a:off x="1037272" y="135680"/>
              <a:ext cx="5995755" cy="795655"/>
            </a:xfrm>
            <a:prstGeom prst="rect">
              <a:avLst/>
            </a:prstGeom>
          </p:spPr>
          <p:txBody>
            <a:bodyPr anchor="t" rtlCol="false" tIns="0" lIns="0" bIns="0" rIns="0">
              <a:spAutoFit/>
            </a:bodyPr>
            <a:lstStyle/>
            <a:p>
              <a:pPr>
                <a:lnSpc>
                  <a:spcPts val="5040"/>
                </a:lnSpc>
              </a:pPr>
              <a:r>
                <a:rPr lang="en-US" sz="3600">
                  <a:solidFill>
                    <a:srgbClr val="232E54"/>
                  </a:solidFill>
                  <a:latin typeface="Glacial Indifference"/>
                </a:rPr>
                <a:t>Trustlessness</a:t>
              </a:r>
            </a:p>
          </p:txBody>
        </p:sp>
      </p:grpSp>
      <p:grpSp>
        <p:nvGrpSpPr>
          <p:cNvPr name="Group 14" id="14"/>
          <p:cNvGrpSpPr/>
          <p:nvPr/>
        </p:nvGrpSpPr>
        <p:grpSpPr>
          <a:xfrm rot="0">
            <a:off x="6506615" y="7753338"/>
            <a:ext cx="5274770" cy="848360"/>
            <a:chOff x="0" y="0"/>
            <a:chExt cx="7033027" cy="1131147"/>
          </a:xfrm>
        </p:grpSpPr>
        <p:sp>
          <p:nvSpPr>
            <p:cNvPr name="TextBox 15" id="15"/>
            <p:cNvSpPr txBox="true"/>
            <p:nvPr/>
          </p:nvSpPr>
          <p:spPr>
            <a:xfrm rot="0">
              <a:off x="0" y="-104775"/>
              <a:ext cx="897759" cy="1235922"/>
            </a:xfrm>
            <a:prstGeom prst="rect">
              <a:avLst/>
            </a:prstGeom>
          </p:spPr>
          <p:txBody>
            <a:bodyPr anchor="t" rtlCol="false" tIns="0" lIns="0" bIns="0" rIns="0">
              <a:spAutoFit/>
            </a:bodyPr>
            <a:lstStyle/>
            <a:p>
              <a:pPr>
                <a:lnSpc>
                  <a:spcPts val="7839"/>
                </a:lnSpc>
              </a:pPr>
              <a:r>
                <a:rPr lang="en-US" sz="5599">
                  <a:solidFill>
                    <a:srgbClr val="324070"/>
                  </a:solidFill>
                  <a:latin typeface="Garet Bold"/>
                </a:rPr>
                <a:t>5.</a:t>
              </a:r>
            </a:p>
          </p:txBody>
        </p:sp>
        <p:sp>
          <p:nvSpPr>
            <p:cNvPr name="TextBox 16" id="16"/>
            <p:cNvSpPr txBox="true"/>
            <p:nvPr/>
          </p:nvSpPr>
          <p:spPr>
            <a:xfrm rot="0">
              <a:off x="1037272" y="135680"/>
              <a:ext cx="5995755" cy="795655"/>
            </a:xfrm>
            <a:prstGeom prst="rect">
              <a:avLst/>
            </a:prstGeom>
          </p:spPr>
          <p:txBody>
            <a:bodyPr anchor="t" rtlCol="false" tIns="0" lIns="0" bIns="0" rIns="0">
              <a:spAutoFit/>
            </a:bodyPr>
            <a:lstStyle/>
            <a:p>
              <a:pPr>
                <a:lnSpc>
                  <a:spcPts val="5040"/>
                </a:lnSpc>
              </a:pPr>
              <a:r>
                <a:rPr lang="en-US" sz="3600">
                  <a:solidFill>
                    <a:srgbClr val="232E54"/>
                  </a:solidFill>
                  <a:latin typeface="Glacial Indifference"/>
                </a:rPr>
                <a:t>Transparency</a:t>
              </a:r>
            </a:p>
          </p:txBody>
        </p:sp>
      </p:grpSp>
      <p:sp>
        <p:nvSpPr>
          <p:cNvPr name="TextBox 17" id="17"/>
          <p:cNvSpPr txBox="true"/>
          <p:nvPr/>
        </p:nvSpPr>
        <p:spPr>
          <a:xfrm rot="0">
            <a:off x="5069750" y="923925"/>
            <a:ext cx="8148501" cy="953135"/>
          </a:xfrm>
          <a:prstGeom prst="rect">
            <a:avLst/>
          </a:prstGeom>
        </p:spPr>
        <p:txBody>
          <a:bodyPr anchor="t" rtlCol="false" tIns="0" lIns="0" bIns="0" rIns="0">
            <a:spAutoFit/>
          </a:bodyPr>
          <a:lstStyle/>
          <a:p>
            <a:pPr>
              <a:lnSpc>
                <a:spcPts val="7840"/>
              </a:lnSpc>
            </a:pPr>
            <a:r>
              <a:rPr lang="en-US" sz="5600">
                <a:solidFill>
                  <a:srgbClr val="324070"/>
                </a:solidFill>
                <a:latin typeface="Cerebri Bold"/>
              </a:rPr>
              <a:t>Blockchain Core Values</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9DC5D0"/>
        </a:solidFill>
      </p:bgPr>
    </p:bg>
    <p:spTree>
      <p:nvGrpSpPr>
        <p:cNvPr id="1" name=""/>
        <p:cNvGrpSpPr/>
        <p:nvPr/>
      </p:nvGrpSpPr>
      <p:grpSpPr>
        <a:xfrm>
          <a:off x="0" y="0"/>
          <a:ext cx="0" cy="0"/>
          <a:chOff x="0" y="0"/>
          <a:chExt cx="0" cy="0"/>
        </a:xfrm>
      </p:grpSpPr>
      <p:sp>
        <p:nvSpPr>
          <p:cNvPr name="TextBox 2" id="2"/>
          <p:cNvSpPr txBox="true"/>
          <p:nvPr/>
        </p:nvSpPr>
        <p:spPr>
          <a:xfrm rot="0">
            <a:off x="6530318" y="2269210"/>
            <a:ext cx="982979" cy="953135"/>
          </a:xfrm>
          <a:prstGeom prst="rect">
            <a:avLst/>
          </a:prstGeom>
        </p:spPr>
        <p:txBody>
          <a:bodyPr anchor="t" rtlCol="false" tIns="0" lIns="0" bIns="0" rIns="0">
            <a:spAutoFit/>
          </a:bodyPr>
          <a:lstStyle/>
          <a:p>
            <a:pPr>
              <a:lnSpc>
                <a:spcPts val="7840"/>
              </a:lnSpc>
            </a:pPr>
            <a:r>
              <a:rPr lang="en-US" sz="5600">
                <a:solidFill>
                  <a:srgbClr val="324070"/>
                </a:solidFill>
                <a:latin typeface="Garet Bold"/>
              </a:rPr>
              <a:t>1.</a:t>
            </a:r>
          </a:p>
        </p:txBody>
      </p:sp>
      <p:sp>
        <p:nvSpPr>
          <p:cNvPr name="TextBox 3" id="3"/>
          <p:cNvSpPr txBox="true"/>
          <p:nvPr/>
        </p:nvSpPr>
        <p:spPr>
          <a:xfrm rot="0">
            <a:off x="7252565" y="2480049"/>
            <a:ext cx="4532455" cy="613410"/>
          </a:xfrm>
          <a:prstGeom prst="rect">
            <a:avLst/>
          </a:prstGeom>
        </p:spPr>
        <p:txBody>
          <a:bodyPr anchor="t" rtlCol="false" tIns="0" lIns="0" bIns="0" rIns="0">
            <a:spAutoFit/>
          </a:bodyPr>
          <a:lstStyle/>
          <a:p>
            <a:pPr>
              <a:lnSpc>
                <a:spcPts val="5040"/>
              </a:lnSpc>
            </a:pPr>
            <a:r>
              <a:rPr lang="en-US" sz="3600">
                <a:solidFill>
                  <a:srgbClr val="232E54"/>
                </a:solidFill>
                <a:latin typeface="Glacial Indifference"/>
              </a:rPr>
              <a:t>Can't Represent Value</a:t>
            </a:r>
          </a:p>
        </p:txBody>
      </p:sp>
      <p:grpSp>
        <p:nvGrpSpPr>
          <p:cNvPr name="Group 4" id="4"/>
          <p:cNvGrpSpPr/>
          <p:nvPr/>
        </p:nvGrpSpPr>
        <p:grpSpPr>
          <a:xfrm rot="0">
            <a:off x="6530318" y="3646525"/>
            <a:ext cx="5274770" cy="848360"/>
            <a:chOff x="0" y="0"/>
            <a:chExt cx="7033027" cy="1131147"/>
          </a:xfrm>
        </p:grpSpPr>
        <p:sp>
          <p:nvSpPr>
            <p:cNvPr name="TextBox 5" id="5"/>
            <p:cNvSpPr txBox="true"/>
            <p:nvPr/>
          </p:nvSpPr>
          <p:spPr>
            <a:xfrm rot="0">
              <a:off x="0" y="-104775"/>
              <a:ext cx="897759" cy="1235922"/>
            </a:xfrm>
            <a:prstGeom prst="rect">
              <a:avLst/>
            </a:prstGeom>
          </p:spPr>
          <p:txBody>
            <a:bodyPr anchor="t" rtlCol="false" tIns="0" lIns="0" bIns="0" rIns="0">
              <a:spAutoFit/>
            </a:bodyPr>
            <a:lstStyle/>
            <a:p>
              <a:pPr>
                <a:lnSpc>
                  <a:spcPts val="7839"/>
                </a:lnSpc>
              </a:pPr>
              <a:r>
                <a:rPr lang="en-US" sz="5599">
                  <a:solidFill>
                    <a:srgbClr val="324070"/>
                  </a:solidFill>
                  <a:latin typeface="Garet Bold"/>
                </a:rPr>
                <a:t>2.</a:t>
              </a:r>
            </a:p>
          </p:txBody>
        </p:sp>
        <p:sp>
          <p:nvSpPr>
            <p:cNvPr name="TextBox 6" id="6"/>
            <p:cNvSpPr txBox="true"/>
            <p:nvPr/>
          </p:nvSpPr>
          <p:spPr>
            <a:xfrm rot="0">
              <a:off x="1037272" y="135680"/>
              <a:ext cx="5995755" cy="795655"/>
            </a:xfrm>
            <a:prstGeom prst="rect">
              <a:avLst/>
            </a:prstGeom>
          </p:spPr>
          <p:txBody>
            <a:bodyPr anchor="t" rtlCol="false" tIns="0" lIns="0" bIns="0" rIns="0">
              <a:spAutoFit/>
            </a:bodyPr>
            <a:lstStyle/>
            <a:p>
              <a:pPr>
                <a:lnSpc>
                  <a:spcPts val="5040"/>
                </a:lnSpc>
              </a:pPr>
              <a:r>
                <a:rPr lang="en-US" sz="3600">
                  <a:solidFill>
                    <a:srgbClr val="232E54"/>
                  </a:solidFill>
                  <a:latin typeface="Glacial Indifference"/>
                </a:rPr>
                <a:t>Centralized</a:t>
              </a:r>
            </a:p>
          </p:txBody>
        </p:sp>
      </p:grpSp>
      <p:grpSp>
        <p:nvGrpSpPr>
          <p:cNvPr name="Group 7" id="7"/>
          <p:cNvGrpSpPr/>
          <p:nvPr/>
        </p:nvGrpSpPr>
        <p:grpSpPr>
          <a:xfrm rot="0">
            <a:off x="6530318" y="4870051"/>
            <a:ext cx="5274770" cy="848360"/>
            <a:chOff x="0" y="0"/>
            <a:chExt cx="7033027" cy="1131147"/>
          </a:xfrm>
        </p:grpSpPr>
        <p:sp>
          <p:nvSpPr>
            <p:cNvPr name="TextBox 8" id="8"/>
            <p:cNvSpPr txBox="true"/>
            <p:nvPr/>
          </p:nvSpPr>
          <p:spPr>
            <a:xfrm rot="0">
              <a:off x="0" y="-104775"/>
              <a:ext cx="897759" cy="1235922"/>
            </a:xfrm>
            <a:prstGeom prst="rect">
              <a:avLst/>
            </a:prstGeom>
          </p:spPr>
          <p:txBody>
            <a:bodyPr anchor="t" rtlCol="false" tIns="0" lIns="0" bIns="0" rIns="0">
              <a:spAutoFit/>
            </a:bodyPr>
            <a:lstStyle/>
            <a:p>
              <a:pPr>
                <a:lnSpc>
                  <a:spcPts val="7839"/>
                </a:lnSpc>
              </a:pPr>
              <a:r>
                <a:rPr lang="en-US" sz="5599">
                  <a:solidFill>
                    <a:srgbClr val="324070"/>
                  </a:solidFill>
                  <a:latin typeface="Garet Bold"/>
                </a:rPr>
                <a:t>3.</a:t>
              </a:r>
            </a:p>
          </p:txBody>
        </p:sp>
        <p:sp>
          <p:nvSpPr>
            <p:cNvPr name="TextBox 9" id="9"/>
            <p:cNvSpPr txBox="true"/>
            <p:nvPr/>
          </p:nvSpPr>
          <p:spPr>
            <a:xfrm rot="0">
              <a:off x="1037272" y="135680"/>
              <a:ext cx="5995755" cy="795655"/>
            </a:xfrm>
            <a:prstGeom prst="rect">
              <a:avLst/>
            </a:prstGeom>
          </p:spPr>
          <p:txBody>
            <a:bodyPr anchor="t" rtlCol="false" tIns="0" lIns="0" bIns="0" rIns="0">
              <a:spAutoFit/>
            </a:bodyPr>
            <a:lstStyle/>
            <a:p>
              <a:pPr>
                <a:lnSpc>
                  <a:spcPts val="5040"/>
                </a:lnSpc>
              </a:pPr>
              <a:r>
                <a:rPr lang="en-US" sz="3600">
                  <a:solidFill>
                    <a:srgbClr val="232E54"/>
                  </a:solidFill>
                  <a:latin typeface="Glacial Indifference"/>
                </a:rPr>
                <a:t>Trust Intermediary</a:t>
              </a:r>
            </a:p>
          </p:txBody>
        </p:sp>
      </p:grpSp>
      <p:grpSp>
        <p:nvGrpSpPr>
          <p:cNvPr name="Group 10" id="10"/>
          <p:cNvGrpSpPr/>
          <p:nvPr/>
        </p:nvGrpSpPr>
        <p:grpSpPr>
          <a:xfrm rot="0">
            <a:off x="6530318" y="6225364"/>
            <a:ext cx="5705057" cy="848360"/>
            <a:chOff x="0" y="0"/>
            <a:chExt cx="7606743" cy="1131147"/>
          </a:xfrm>
        </p:grpSpPr>
        <p:sp>
          <p:nvSpPr>
            <p:cNvPr name="TextBox 11" id="11"/>
            <p:cNvSpPr txBox="true"/>
            <p:nvPr/>
          </p:nvSpPr>
          <p:spPr>
            <a:xfrm rot="0">
              <a:off x="0" y="-104775"/>
              <a:ext cx="970993" cy="1235922"/>
            </a:xfrm>
            <a:prstGeom prst="rect">
              <a:avLst/>
            </a:prstGeom>
          </p:spPr>
          <p:txBody>
            <a:bodyPr anchor="t" rtlCol="false" tIns="0" lIns="0" bIns="0" rIns="0">
              <a:spAutoFit/>
            </a:bodyPr>
            <a:lstStyle/>
            <a:p>
              <a:pPr>
                <a:lnSpc>
                  <a:spcPts val="7839"/>
                </a:lnSpc>
              </a:pPr>
              <a:r>
                <a:rPr lang="en-US" sz="5599">
                  <a:solidFill>
                    <a:srgbClr val="324070"/>
                  </a:solidFill>
                  <a:latin typeface="Garet Bold"/>
                </a:rPr>
                <a:t>4.</a:t>
              </a:r>
            </a:p>
          </p:txBody>
        </p:sp>
        <p:sp>
          <p:nvSpPr>
            <p:cNvPr name="TextBox 12" id="12"/>
            <p:cNvSpPr txBox="true"/>
            <p:nvPr/>
          </p:nvSpPr>
          <p:spPr>
            <a:xfrm rot="0">
              <a:off x="1121887" y="135680"/>
              <a:ext cx="6484856" cy="795655"/>
            </a:xfrm>
            <a:prstGeom prst="rect">
              <a:avLst/>
            </a:prstGeom>
          </p:spPr>
          <p:txBody>
            <a:bodyPr anchor="t" rtlCol="false" tIns="0" lIns="0" bIns="0" rIns="0">
              <a:spAutoFit/>
            </a:bodyPr>
            <a:lstStyle/>
            <a:p>
              <a:pPr>
                <a:lnSpc>
                  <a:spcPts val="5040"/>
                </a:lnSpc>
              </a:pPr>
              <a:r>
                <a:rPr lang="en-US" sz="3600">
                  <a:solidFill>
                    <a:srgbClr val="232E54"/>
                  </a:solidFill>
                  <a:latin typeface="Glacial Indifference"/>
                </a:rPr>
                <a:t>Central Point of Failure</a:t>
              </a:r>
            </a:p>
          </p:txBody>
        </p:sp>
      </p:grpSp>
      <p:grpSp>
        <p:nvGrpSpPr>
          <p:cNvPr name="Group 13" id="13"/>
          <p:cNvGrpSpPr/>
          <p:nvPr/>
        </p:nvGrpSpPr>
        <p:grpSpPr>
          <a:xfrm rot="0">
            <a:off x="6530318" y="7445200"/>
            <a:ext cx="5705057" cy="848360"/>
            <a:chOff x="0" y="0"/>
            <a:chExt cx="7606743" cy="1131147"/>
          </a:xfrm>
        </p:grpSpPr>
        <p:sp>
          <p:nvSpPr>
            <p:cNvPr name="TextBox 14" id="14"/>
            <p:cNvSpPr txBox="true"/>
            <p:nvPr/>
          </p:nvSpPr>
          <p:spPr>
            <a:xfrm rot="0">
              <a:off x="0" y="-104775"/>
              <a:ext cx="970993" cy="1235922"/>
            </a:xfrm>
            <a:prstGeom prst="rect">
              <a:avLst/>
            </a:prstGeom>
          </p:spPr>
          <p:txBody>
            <a:bodyPr anchor="t" rtlCol="false" tIns="0" lIns="0" bIns="0" rIns="0">
              <a:spAutoFit/>
            </a:bodyPr>
            <a:lstStyle/>
            <a:p>
              <a:pPr>
                <a:lnSpc>
                  <a:spcPts val="7839"/>
                </a:lnSpc>
              </a:pPr>
              <a:r>
                <a:rPr lang="en-US" sz="5599">
                  <a:solidFill>
                    <a:srgbClr val="324070"/>
                  </a:solidFill>
                  <a:latin typeface="Garet Bold"/>
                </a:rPr>
                <a:t>5.</a:t>
              </a:r>
            </a:p>
          </p:txBody>
        </p:sp>
        <p:sp>
          <p:nvSpPr>
            <p:cNvPr name="TextBox 15" id="15"/>
            <p:cNvSpPr txBox="true"/>
            <p:nvPr/>
          </p:nvSpPr>
          <p:spPr>
            <a:xfrm rot="0">
              <a:off x="1121887" y="135680"/>
              <a:ext cx="6484856" cy="795655"/>
            </a:xfrm>
            <a:prstGeom prst="rect">
              <a:avLst/>
            </a:prstGeom>
          </p:spPr>
          <p:txBody>
            <a:bodyPr anchor="t" rtlCol="false" tIns="0" lIns="0" bIns="0" rIns="0">
              <a:spAutoFit/>
            </a:bodyPr>
            <a:lstStyle/>
            <a:p>
              <a:pPr>
                <a:lnSpc>
                  <a:spcPts val="5040"/>
                </a:lnSpc>
              </a:pPr>
              <a:r>
                <a:rPr lang="en-US" sz="3600">
                  <a:solidFill>
                    <a:srgbClr val="232E54"/>
                  </a:solidFill>
                  <a:latin typeface="Glacial Indifference"/>
                </a:rPr>
                <a:t>Manipulate Balance</a:t>
              </a:r>
            </a:p>
          </p:txBody>
        </p:sp>
      </p:grpSp>
      <p:sp>
        <p:nvSpPr>
          <p:cNvPr name="TextBox 16" id="16"/>
          <p:cNvSpPr txBox="true"/>
          <p:nvPr/>
        </p:nvSpPr>
        <p:spPr>
          <a:xfrm rot="0">
            <a:off x="5069750" y="923925"/>
            <a:ext cx="8148501" cy="953135"/>
          </a:xfrm>
          <a:prstGeom prst="rect">
            <a:avLst/>
          </a:prstGeom>
        </p:spPr>
        <p:txBody>
          <a:bodyPr anchor="t" rtlCol="false" tIns="0" lIns="0" bIns="0" rIns="0">
            <a:spAutoFit/>
          </a:bodyPr>
          <a:lstStyle/>
          <a:p>
            <a:pPr>
              <a:lnSpc>
                <a:spcPts val="7840"/>
              </a:lnSpc>
            </a:pPr>
            <a:r>
              <a:rPr lang="en-US" sz="5600">
                <a:solidFill>
                  <a:srgbClr val="324070"/>
                </a:solidFill>
                <a:latin typeface="Cerebri Bold"/>
              </a:rPr>
              <a:t>Problems with money</a:t>
            </a:r>
          </a:p>
        </p:txBody>
      </p:sp>
      <p:grpSp>
        <p:nvGrpSpPr>
          <p:cNvPr name="Group 17" id="17"/>
          <p:cNvGrpSpPr/>
          <p:nvPr/>
        </p:nvGrpSpPr>
        <p:grpSpPr>
          <a:xfrm rot="0">
            <a:off x="6530318" y="8665035"/>
            <a:ext cx="5274770" cy="848360"/>
            <a:chOff x="0" y="0"/>
            <a:chExt cx="7033027" cy="1131147"/>
          </a:xfrm>
        </p:grpSpPr>
        <p:sp>
          <p:nvSpPr>
            <p:cNvPr name="TextBox 18" id="18"/>
            <p:cNvSpPr txBox="true"/>
            <p:nvPr/>
          </p:nvSpPr>
          <p:spPr>
            <a:xfrm rot="0">
              <a:off x="0" y="-104775"/>
              <a:ext cx="897759" cy="1235922"/>
            </a:xfrm>
            <a:prstGeom prst="rect">
              <a:avLst/>
            </a:prstGeom>
          </p:spPr>
          <p:txBody>
            <a:bodyPr anchor="t" rtlCol="false" tIns="0" lIns="0" bIns="0" rIns="0">
              <a:spAutoFit/>
            </a:bodyPr>
            <a:lstStyle/>
            <a:p>
              <a:pPr>
                <a:lnSpc>
                  <a:spcPts val="7839"/>
                </a:lnSpc>
              </a:pPr>
              <a:r>
                <a:rPr lang="en-US" sz="5599">
                  <a:solidFill>
                    <a:srgbClr val="324070"/>
                  </a:solidFill>
                  <a:latin typeface="Garet Bold"/>
                </a:rPr>
                <a:t>6.</a:t>
              </a:r>
            </a:p>
          </p:txBody>
        </p:sp>
        <p:sp>
          <p:nvSpPr>
            <p:cNvPr name="TextBox 19" id="19"/>
            <p:cNvSpPr txBox="true"/>
            <p:nvPr/>
          </p:nvSpPr>
          <p:spPr>
            <a:xfrm rot="0">
              <a:off x="1037272" y="135680"/>
              <a:ext cx="5995755" cy="795655"/>
            </a:xfrm>
            <a:prstGeom prst="rect">
              <a:avLst/>
            </a:prstGeom>
          </p:spPr>
          <p:txBody>
            <a:bodyPr anchor="t" rtlCol="false" tIns="0" lIns="0" bIns="0" rIns="0">
              <a:spAutoFit/>
            </a:bodyPr>
            <a:lstStyle/>
            <a:p>
              <a:pPr>
                <a:lnSpc>
                  <a:spcPts val="5040"/>
                </a:lnSpc>
              </a:pPr>
              <a:r>
                <a:rPr lang="en-US" sz="3600">
                  <a:solidFill>
                    <a:srgbClr val="232E54"/>
                  </a:solidFill>
                  <a:latin typeface="Glacial Indifference"/>
                </a:rPr>
                <a:t>Print More</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324070"/>
        </a:solidFill>
      </p:bgPr>
    </p:bg>
    <p:spTree>
      <p:nvGrpSpPr>
        <p:cNvPr id="1" name=""/>
        <p:cNvGrpSpPr/>
        <p:nvPr/>
      </p:nvGrpSpPr>
      <p:grpSpPr>
        <a:xfrm>
          <a:off x="0" y="0"/>
          <a:ext cx="0" cy="0"/>
          <a:chOff x="0" y="0"/>
          <a:chExt cx="0" cy="0"/>
        </a:xfrm>
      </p:grpSpPr>
      <p:grpSp>
        <p:nvGrpSpPr>
          <p:cNvPr name="Group 2" id="2"/>
          <p:cNvGrpSpPr/>
          <p:nvPr/>
        </p:nvGrpSpPr>
        <p:grpSpPr>
          <a:xfrm rot="0">
            <a:off x="0" y="0"/>
            <a:ext cx="5592393" cy="10287000"/>
            <a:chOff x="0" y="0"/>
            <a:chExt cx="1092614" cy="2009822"/>
          </a:xfrm>
        </p:grpSpPr>
        <p:sp>
          <p:nvSpPr>
            <p:cNvPr name="Freeform 3" id="3"/>
            <p:cNvSpPr/>
            <p:nvPr/>
          </p:nvSpPr>
          <p:spPr>
            <a:xfrm flipH="false" flipV="false">
              <a:off x="0" y="0"/>
              <a:ext cx="1092614" cy="2009822"/>
            </a:xfrm>
            <a:custGeom>
              <a:avLst/>
              <a:gdLst/>
              <a:ahLst/>
              <a:cxnLst/>
              <a:rect r="r" b="b" t="t" l="l"/>
              <a:pathLst>
                <a:path h="2009822" w="1092614">
                  <a:moveTo>
                    <a:pt x="0" y="0"/>
                  </a:moveTo>
                  <a:lnTo>
                    <a:pt x="1092614" y="0"/>
                  </a:lnTo>
                  <a:lnTo>
                    <a:pt x="1092614" y="2009822"/>
                  </a:lnTo>
                  <a:lnTo>
                    <a:pt x="0" y="2009822"/>
                  </a:lnTo>
                  <a:close/>
                </a:path>
              </a:pathLst>
            </a:custGeom>
            <a:solidFill>
              <a:srgbClr val="232E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3500"/>
                </a:lnSpc>
              </a:pPr>
            </a:p>
          </p:txBody>
        </p:sp>
      </p:grpSp>
      <p:grpSp>
        <p:nvGrpSpPr>
          <p:cNvPr name="Group 5" id="5"/>
          <p:cNvGrpSpPr/>
          <p:nvPr/>
        </p:nvGrpSpPr>
        <p:grpSpPr>
          <a:xfrm rot="0">
            <a:off x="2467445" y="4859062"/>
            <a:ext cx="4440912" cy="3862986"/>
            <a:chOff x="0" y="0"/>
            <a:chExt cx="867643" cy="754731"/>
          </a:xfrm>
        </p:grpSpPr>
        <p:sp>
          <p:nvSpPr>
            <p:cNvPr name="Freeform 6" id="6"/>
            <p:cNvSpPr/>
            <p:nvPr/>
          </p:nvSpPr>
          <p:spPr>
            <a:xfrm flipH="false" flipV="false">
              <a:off x="0" y="0"/>
              <a:ext cx="867643" cy="754731"/>
            </a:xfrm>
            <a:custGeom>
              <a:avLst/>
              <a:gdLst/>
              <a:ahLst/>
              <a:cxnLst/>
              <a:rect r="r" b="b" t="t" l="l"/>
              <a:pathLst>
                <a:path h="754731" w="867643">
                  <a:moveTo>
                    <a:pt x="0" y="0"/>
                  </a:moveTo>
                  <a:lnTo>
                    <a:pt x="867643" y="0"/>
                  </a:lnTo>
                  <a:lnTo>
                    <a:pt x="867643" y="754731"/>
                  </a:lnTo>
                  <a:lnTo>
                    <a:pt x="0" y="754731"/>
                  </a:lnTo>
                  <a:close/>
                </a:path>
              </a:pathLst>
            </a:custGeom>
            <a:solidFill>
              <a:srgbClr val="F7C934"/>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500"/>
                </a:lnSpc>
              </a:pPr>
            </a:p>
          </p:txBody>
        </p:sp>
      </p:grpSp>
      <p:sp>
        <p:nvSpPr>
          <p:cNvPr name="TextBox 8" id="8"/>
          <p:cNvSpPr txBox="true"/>
          <p:nvPr/>
        </p:nvSpPr>
        <p:spPr>
          <a:xfrm rot="0">
            <a:off x="2796196" y="6149434"/>
            <a:ext cx="3887135" cy="1215567"/>
          </a:xfrm>
          <a:prstGeom prst="rect">
            <a:avLst/>
          </a:prstGeom>
        </p:spPr>
        <p:txBody>
          <a:bodyPr anchor="t" rtlCol="false" tIns="0" lIns="0" bIns="0" rIns="0">
            <a:spAutoFit/>
          </a:bodyPr>
          <a:lstStyle/>
          <a:p>
            <a:pPr algn="ctr">
              <a:lnSpc>
                <a:spcPts val="4925"/>
              </a:lnSpc>
            </a:pPr>
            <a:r>
              <a:rPr lang="en-US" sz="3518">
                <a:solidFill>
                  <a:srgbClr val="232E54"/>
                </a:solidFill>
                <a:latin typeface="Cerebri Bold"/>
              </a:rPr>
              <a:t>Solution: Blockchain</a:t>
            </a:r>
          </a:p>
        </p:txBody>
      </p:sp>
      <p:sp>
        <p:nvSpPr>
          <p:cNvPr name="TextBox 9" id="9"/>
          <p:cNvSpPr txBox="true"/>
          <p:nvPr/>
        </p:nvSpPr>
        <p:spPr>
          <a:xfrm rot="0">
            <a:off x="7822043" y="3110653"/>
            <a:ext cx="10465957" cy="3392043"/>
          </a:xfrm>
          <a:prstGeom prst="rect">
            <a:avLst/>
          </a:prstGeom>
        </p:spPr>
        <p:txBody>
          <a:bodyPr anchor="t" rtlCol="false" tIns="0" lIns="0" bIns="0" rIns="0">
            <a:spAutoFit/>
          </a:bodyPr>
          <a:lstStyle/>
          <a:p>
            <a:pPr>
              <a:lnSpc>
                <a:spcPts val="5436"/>
              </a:lnSpc>
            </a:pPr>
            <a:r>
              <a:rPr lang="en-US" sz="3600">
                <a:solidFill>
                  <a:srgbClr val="FFFFFF"/>
                </a:solidFill>
                <a:latin typeface="Glacial Indifference Bold"/>
              </a:rPr>
              <a:t>Trustless:</a:t>
            </a:r>
            <a:r>
              <a:rPr lang="en-US" sz="3600">
                <a:solidFill>
                  <a:srgbClr val="FFFFFF"/>
                </a:solidFill>
                <a:latin typeface="Glacial Indifference"/>
              </a:rPr>
              <a:t> No Intermediaries</a:t>
            </a:r>
          </a:p>
          <a:p>
            <a:pPr>
              <a:lnSpc>
                <a:spcPts val="5436"/>
              </a:lnSpc>
            </a:pPr>
            <a:r>
              <a:rPr lang="en-US" sz="3600">
                <a:solidFill>
                  <a:srgbClr val="FFFFFF"/>
                </a:solidFill>
                <a:latin typeface="Glacial Indifference Bold"/>
              </a:rPr>
              <a:t>Decentralized:</a:t>
            </a:r>
            <a:r>
              <a:rPr lang="en-US" sz="3600">
                <a:solidFill>
                  <a:srgbClr val="FFFFFF"/>
                </a:solidFill>
                <a:latin typeface="Glacial Indifference"/>
              </a:rPr>
              <a:t> No central point of Failure</a:t>
            </a:r>
          </a:p>
          <a:p>
            <a:pPr>
              <a:lnSpc>
                <a:spcPts val="5436"/>
              </a:lnSpc>
            </a:pPr>
            <a:r>
              <a:rPr lang="en-US" sz="3600">
                <a:solidFill>
                  <a:srgbClr val="FFFFFF"/>
                </a:solidFill>
                <a:latin typeface="Glacial Indifference Bold"/>
              </a:rPr>
              <a:t>Censorship Resistant: </a:t>
            </a:r>
            <a:r>
              <a:rPr lang="en-US" sz="3600">
                <a:solidFill>
                  <a:srgbClr val="FFFFFF"/>
                </a:solidFill>
                <a:latin typeface="Glacial Indifference"/>
              </a:rPr>
              <a:t>Cannot manipulate Balance</a:t>
            </a:r>
          </a:p>
          <a:p>
            <a:pPr>
              <a:lnSpc>
                <a:spcPts val="5436"/>
              </a:lnSpc>
            </a:pPr>
            <a:r>
              <a:rPr lang="en-US" sz="3600">
                <a:solidFill>
                  <a:srgbClr val="FFFFFF"/>
                </a:solidFill>
                <a:latin typeface="Glacial Indifference Bold"/>
              </a:rPr>
              <a:t>Immutable:</a:t>
            </a:r>
            <a:r>
              <a:rPr lang="en-US" sz="3600">
                <a:solidFill>
                  <a:srgbClr val="FFFFFF"/>
                </a:solidFill>
                <a:latin typeface="Glacial Indifference"/>
              </a:rPr>
              <a:t> Cannot print more</a:t>
            </a:r>
          </a:p>
          <a:p>
            <a:pPr>
              <a:lnSpc>
                <a:spcPts val="5436"/>
              </a:lnSpc>
            </a:pPr>
          </a:p>
        </p:txBody>
      </p:sp>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1903398"/>
            <a:ext cx="8592227" cy="5864195"/>
          </a:xfrm>
          <a:prstGeom prst="rect">
            <a:avLst/>
          </a:prstGeom>
        </p:spPr>
      </p:pic>
    </p:spTree>
  </p:cSld>
  <p:clrMapOvr>
    <a:masterClrMapping/>
  </p:clrMapOvr>
</p:sld>
</file>

<file path=ppt/slides/slide14.xml><?xml version="1.0" encoding="utf-8"?>
<p:sld xmlns:p="http://schemas.openxmlformats.org/presentationml/2006/main" xmlns:a="http://schemas.openxmlformats.org/drawingml/2006/main">
  <p:cSld>
    <p:bg>
      <p:bgPr>
        <a:solidFill>
          <a:srgbClr val="9DC5D0"/>
        </a:solidFill>
      </p:bgPr>
    </p:bg>
    <p:spTree>
      <p:nvGrpSpPr>
        <p:cNvPr id="1" name=""/>
        <p:cNvGrpSpPr/>
        <p:nvPr/>
      </p:nvGrpSpPr>
      <p:grpSpPr>
        <a:xfrm>
          <a:off x="0" y="0"/>
          <a:ext cx="0" cy="0"/>
          <a:chOff x="0" y="0"/>
          <a:chExt cx="0" cy="0"/>
        </a:xfrm>
      </p:grpSpPr>
      <p:sp>
        <p:nvSpPr>
          <p:cNvPr name="TextBox 2" id="2"/>
          <p:cNvSpPr txBox="true"/>
          <p:nvPr/>
        </p:nvSpPr>
        <p:spPr>
          <a:xfrm rot="0">
            <a:off x="3429549" y="885825"/>
            <a:ext cx="11428902" cy="1317469"/>
          </a:xfrm>
          <a:prstGeom prst="rect">
            <a:avLst/>
          </a:prstGeom>
        </p:spPr>
        <p:txBody>
          <a:bodyPr anchor="t" rtlCol="false" tIns="0" lIns="0" bIns="0" rIns="0">
            <a:spAutoFit/>
          </a:bodyPr>
          <a:lstStyle/>
          <a:p>
            <a:pPr algn="ctr">
              <a:lnSpc>
                <a:spcPts val="10858"/>
              </a:lnSpc>
            </a:pPr>
            <a:r>
              <a:rPr lang="en-US" sz="7756">
                <a:solidFill>
                  <a:srgbClr val="324070"/>
                </a:solidFill>
                <a:latin typeface="Cerebri Bold"/>
              </a:rPr>
              <a:t>Example</a:t>
            </a:r>
          </a:p>
        </p:txBody>
      </p:sp>
      <p:sp>
        <p:nvSpPr>
          <p:cNvPr name="TextBox 3" id="3"/>
          <p:cNvSpPr txBox="true"/>
          <p:nvPr/>
        </p:nvSpPr>
        <p:spPr>
          <a:xfrm rot="0">
            <a:off x="7255281" y="2932549"/>
            <a:ext cx="3777438" cy="753923"/>
          </a:xfrm>
          <a:prstGeom prst="rect">
            <a:avLst/>
          </a:prstGeom>
        </p:spPr>
        <p:txBody>
          <a:bodyPr anchor="t" rtlCol="false" tIns="0" lIns="0" bIns="0" rIns="0">
            <a:spAutoFit/>
          </a:bodyPr>
          <a:lstStyle/>
          <a:p>
            <a:pPr algn="ctr">
              <a:lnSpc>
                <a:spcPts val="6147"/>
              </a:lnSpc>
              <a:spcBef>
                <a:spcPct val="0"/>
              </a:spcBef>
            </a:pPr>
            <a:r>
              <a:rPr lang="en-US" sz="4390">
                <a:solidFill>
                  <a:srgbClr val="324070"/>
                </a:solidFill>
                <a:latin typeface="Glacial Indifference"/>
              </a:rPr>
              <a:t>CryptoCurrency</a:t>
            </a:r>
          </a:p>
        </p:txBody>
      </p:sp>
      <p:sp>
        <p:nvSpPr>
          <p:cNvPr name="TextBox 4" id="4"/>
          <p:cNvSpPr txBox="true"/>
          <p:nvPr/>
        </p:nvSpPr>
        <p:spPr>
          <a:xfrm rot="0">
            <a:off x="6032410" y="4127878"/>
            <a:ext cx="6223180" cy="753923"/>
          </a:xfrm>
          <a:prstGeom prst="rect">
            <a:avLst/>
          </a:prstGeom>
        </p:spPr>
        <p:txBody>
          <a:bodyPr anchor="t" rtlCol="false" tIns="0" lIns="0" bIns="0" rIns="0">
            <a:spAutoFit/>
          </a:bodyPr>
          <a:lstStyle/>
          <a:p>
            <a:pPr algn="ctr">
              <a:lnSpc>
                <a:spcPts val="6147"/>
              </a:lnSpc>
              <a:spcBef>
                <a:spcPct val="0"/>
              </a:spcBef>
            </a:pPr>
            <a:r>
              <a:rPr lang="en-US" sz="4390">
                <a:solidFill>
                  <a:srgbClr val="324070"/>
                </a:solidFill>
                <a:latin typeface="Glacial Indifference"/>
              </a:rPr>
              <a:t>NFT (Non-Fungible Token)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9DC5D0"/>
        </a:solidFill>
      </p:bgPr>
    </p:bg>
    <p:spTree>
      <p:nvGrpSpPr>
        <p:cNvPr id="1" name=""/>
        <p:cNvGrpSpPr/>
        <p:nvPr/>
      </p:nvGrpSpPr>
      <p:grpSpPr>
        <a:xfrm>
          <a:off x="0" y="0"/>
          <a:ext cx="0" cy="0"/>
          <a:chOff x="0" y="0"/>
          <a:chExt cx="0" cy="0"/>
        </a:xfrm>
      </p:grpSpPr>
      <p:grpSp>
        <p:nvGrpSpPr>
          <p:cNvPr name="Group 2" id="2"/>
          <p:cNvGrpSpPr/>
          <p:nvPr/>
        </p:nvGrpSpPr>
        <p:grpSpPr>
          <a:xfrm rot="0">
            <a:off x="0" y="0"/>
            <a:ext cx="5592393" cy="10287000"/>
            <a:chOff x="0" y="0"/>
            <a:chExt cx="1092614" cy="2009822"/>
          </a:xfrm>
        </p:grpSpPr>
        <p:sp>
          <p:nvSpPr>
            <p:cNvPr name="Freeform 3" id="3"/>
            <p:cNvSpPr/>
            <p:nvPr/>
          </p:nvSpPr>
          <p:spPr>
            <a:xfrm flipH="false" flipV="false">
              <a:off x="0" y="0"/>
              <a:ext cx="1092614" cy="2009822"/>
            </a:xfrm>
            <a:custGeom>
              <a:avLst/>
              <a:gdLst/>
              <a:ahLst/>
              <a:cxnLst/>
              <a:rect r="r" b="b" t="t" l="l"/>
              <a:pathLst>
                <a:path h="2009822" w="1092614">
                  <a:moveTo>
                    <a:pt x="0" y="0"/>
                  </a:moveTo>
                  <a:lnTo>
                    <a:pt x="1092614" y="0"/>
                  </a:lnTo>
                  <a:lnTo>
                    <a:pt x="1092614" y="2009822"/>
                  </a:lnTo>
                  <a:lnTo>
                    <a:pt x="0" y="2009822"/>
                  </a:lnTo>
                  <a:close/>
                </a:path>
              </a:pathLst>
            </a:custGeom>
            <a:solidFill>
              <a:srgbClr val="89B9C6"/>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3500"/>
                </a:lnSpc>
              </a:pP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6148990"/>
            <a:ext cx="8592227" cy="5864195"/>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8945854" y="1835804"/>
            <a:ext cx="8032650" cy="6912947"/>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2752117" y="6742896"/>
            <a:ext cx="420123" cy="417068"/>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4105103" y="1154410"/>
            <a:ext cx="1776146" cy="1362788"/>
          </a:xfrm>
          <a:prstGeom prst="rect">
            <a:avLst/>
          </a:prstGeom>
        </p:spPr>
      </p:pic>
      <p:sp>
        <p:nvSpPr>
          <p:cNvPr name="TextBox 9" id="9"/>
          <p:cNvSpPr txBox="true"/>
          <p:nvPr/>
        </p:nvSpPr>
        <p:spPr>
          <a:xfrm rot="0">
            <a:off x="12231579" y="4771941"/>
            <a:ext cx="1464169" cy="330581"/>
          </a:xfrm>
          <a:prstGeom prst="rect">
            <a:avLst/>
          </a:prstGeom>
        </p:spPr>
        <p:txBody>
          <a:bodyPr anchor="t" rtlCol="false" tIns="0" lIns="0" bIns="0" rIns="0">
            <a:spAutoFit/>
          </a:bodyPr>
          <a:lstStyle/>
          <a:p>
            <a:pPr algn="ctr">
              <a:lnSpc>
                <a:spcPts val="2662"/>
              </a:lnSpc>
            </a:pPr>
            <a:r>
              <a:rPr lang="en-US" sz="2200">
                <a:solidFill>
                  <a:srgbClr val="FFFFFF"/>
                </a:solidFill>
                <a:latin typeface="Garet"/>
              </a:rPr>
              <a:t>WEB</a:t>
            </a:r>
          </a:p>
        </p:txBody>
      </p:sp>
      <p:sp>
        <p:nvSpPr>
          <p:cNvPr name="TextBox 10" id="10"/>
          <p:cNvSpPr txBox="true"/>
          <p:nvPr/>
        </p:nvSpPr>
        <p:spPr>
          <a:xfrm rot="0">
            <a:off x="11705335" y="3001769"/>
            <a:ext cx="2591029" cy="698499"/>
          </a:xfrm>
          <a:prstGeom prst="rect">
            <a:avLst/>
          </a:prstGeom>
        </p:spPr>
        <p:txBody>
          <a:bodyPr anchor="t" rtlCol="false" tIns="0" lIns="0" bIns="0" rIns="0">
            <a:spAutoFit/>
          </a:bodyPr>
          <a:lstStyle/>
          <a:p>
            <a:pPr algn="ctr">
              <a:lnSpc>
                <a:spcPts val="5600"/>
              </a:lnSpc>
            </a:pPr>
            <a:r>
              <a:rPr lang="en-US" sz="4000">
                <a:solidFill>
                  <a:srgbClr val="FFFFFF"/>
                </a:solidFill>
                <a:latin typeface="Glacial Indifference"/>
              </a:rPr>
              <a:t>WEB 1.0</a:t>
            </a:r>
          </a:p>
        </p:txBody>
      </p:sp>
      <p:sp>
        <p:nvSpPr>
          <p:cNvPr name="TextBox 11" id="11"/>
          <p:cNvSpPr txBox="true"/>
          <p:nvPr/>
        </p:nvSpPr>
        <p:spPr>
          <a:xfrm rot="0">
            <a:off x="2012735" y="2229604"/>
            <a:ext cx="6933119" cy="3203355"/>
          </a:xfrm>
          <a:prstGeom prst="rect">
            <a:avLst/>
          </a:prstGeom>
        </p:spPr>
        <p:txBody>
          <a:bodyPr anchor="t" rtlCol="false" tIns="0" lIns="0" bIns="0" rIns="0">
            <a:spAutoFit/>
          </a:bodyPr>
          <a:lstStyle/>
          <a:p>
            <a:pPr>
              <a:lnSpc>
                <a:spcPts val="3648"/>
              </a:lnSpc>
            </a:pPr>
            <a:r>
              <a:rPr lang="en-US" sz="2416">
                <a:solidFill>
                  <a:srgbClr val="232E54"/>
                </a:solidFill>
                <a:latin typeface="Glacial Indifference"/>
              </a:rPr>
              <a:t>The web is built on top of the internet, which is a global network of interconnected computers and servers that allows information to be transmitted across vast distances. The web allows users to access information in the form of web pages, which are written in languages such as HTML, CSS, and JavaScript, and are accessed using a web browser.</a:t>
            </a:r>
          </a:p>
        </p:txBody>
      </p:sp>
      <p:sp>
        <p:nvSpPr>
          <p:cNvPr name="TextBox 12" id="12"/>
          <p:cNvSpPr txBox="true"/>
          <p:nvPr/>
        </p:nvSpPr>
        <p:spPr>
          <a:xfrm rot="0">
            <a:off x="2012735" y="1208088"/>
            <a:ext cx="5999669" cy="713538"/>
          </a:xfrm>
          <a:prstGeom prst="rect">
            <a:avLst/>
          </a:prstGeom>
        </p:spPr>
        <p:txBody>
          <a:bodyPr anchor="t" rtlCol="false" tIns="0" lIns="0" bIns="0" rIns="0">
            <a:spAutoFit/>
          </a:bodyPr>
          <a:lstStyle/>
          <a:p>
            <a:pPr>
              <a:lnSpc>
                <a:spcPts val="5821"/>
              </a:lnSpc>
            </a:pPr>
            <a:r>
              <a:rPr lang="en-US" sz="4157">
                <a:solidFill>
                  <a:srgbClr val="18212F"/>
                </a:solidFill>
                <a:latin typeface="Cerebri Bold"/>
              </a:rPr>
              <a:t>WEB</a:t>
            </a:r>
          </a:p>
        </p:txBody>
      </p:sp>
      <p:sp>
        <p:nvSpPr>
          <p:cNvPr name="TextBox 13" id="13"/>
          <p:cNvSpPr txBox="true"/>
          <p:nvPr/>
        </p:nvSpPr>
        <p:spPr>
          <a:xfrm rot="0">
            <a:off x="12215590" y="952500"/>
            <a:ext cx="2548281" cy="606426"/>
          </a:xfrm>
          <a:prstGeom prst="rect">
            <a:avLst/>
          </a:prstGeom>
        </p:spPr>
        <p:txBody>
          <a:bodyPr anchor="t" rtlCol="false" tIns="0" lIns="0" bIns="0" rIns="0">
            <a:spAutoFit/>
          </a:bodyPr>
          <a:lstStyle/>
          <a:p>
            <a:pPr algn="ctr">
              <a:lnSpc>
                <a:spcPts val="4899"/>
              </a:lnSpc>
            </a:pPr>
            <a:r>
              <a:rPr lang="en-US" sz="3499">
                <a:solidFill>
                  <a:srgbClr val="18212F"/>
                </a:solidFill>
                <a:latin typeface="Canva Student Font"/>
              </a:rPr>
              <a:t>Web</a:t>
            </a:r>
          </a:p>
        </p:txBody>
      </p:sp>
      <p:sp>
        <p:nvSpPr>
          <p:cNvPr name="TextBox 14" id="14"/>
          <p:cNvSpPr txBox="true"/>
          <p:nvPr/>
        </p:nvSpPr>
        <p:spPr>
          <a:xfrm rot="0">
            <a:off x="9350098" y="6461465"/>
            <a:ext cx="2591029" cy="698499"/>
          </a:xfrm>
          <a:prstGeom prst="rect">
            <a:avLst/>
          </a:prstGeom>
        </p:spPr>
        <p:txBody>
          <a:bodyPr anchor="t" rtlCol="false" tIns="0" lIns="0" bIns="0" rIns="0">
            <a:spAutoFit/>
          </a:bodyPr>
          <a:lstStyle/>
          <a:p>
            <a:pPr algn="ctr">
              <a:lnSpc>
                <a:spcPts val="5600"/>
              </a:lnSpc>
            </a:pPr>
            <a:r>
              <a:rPr lang="en-US" sz="4000">
                <a:solidFill>
                  <a:srgbClr val="FFFFFF"/>
                </a:solidFill>
                <a:latin typeface="Glacial Indifference"/>
              </a:rPr>
              <a:t>WEB 2.0</a:t>
            </a:r>
          </a:p>
        </p:txBody>
      </p:sp>
      <p:sp>
        <p:nvSpPr>
          <p:cNvPr name="TextBox 15" id="15"/>
          <p:cNvSpPr txBox="true"/>
          <p:nvPr/>
        </p:nvSpPr>
        <p:spPr>
          <a:xfrm rot="0">
            <a:off x="14105103" y="6346022"/>
            <a:ext cx="2591029" cy="698499"/>
          </a:xfrm>
          <a:prstGeom prst="rect">
            <a:avLst/>
          </a:prstGeom>
        </p:spPr>
        <p:txBody>
          <a:bodyPr anchor="t" rtlCol="false" tIns="0" lIns="0" bIns="0" rIns="0">
            <a:spAutoFit/>
          </a:bodyPr>
          <a:lstStyle/>
          <a:p>
            <a:pPr algn="ctr">
              <a:lnSpc>
                <a:spcPts val="5600"/>
              </a:lnSpc>
            </a:pPr>
            <a:r>
              <a:rPr lang="en-US" sz="4000">
                <a:solidFill>
                  <a:srgbClr val="FFFFFF"/>
                </a:solidFill>
                <a:latin typeface="Glacial Indifference"/>
              </a:rPr>
              <a:t>WEB 3.0</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2407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128407">
            <a:off x="4942632" y="2396918"/>
            <a:ext cx="2076076" cy="58649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6493185" y="2327606"/>
            <a:ext cx="4114800" cy="4114800"/>
          </a:xfrm>
          <a:prstGeom prst="rect">
            <a:avLst/>
          </a:prstGeom>
        </p:spPr>
      </p:pic>
      <p:sp>
        <p:nvSpPr>
          <p:cNvPr name="TextBox 4" id="4"/>
          <p:cNvSpPr txBox="true"/>
          <p:nvPr/>
        </p:nvSpPr>
        <p:spPr>
          <a:xfrm rot="0">
            <a:off x="7055887" y="3618662"/>
            <a:ext cx="2989396" cy="1446963"/>
          </a:xfrm>
          <a:prstGeom prst="rect">
            <a:avLst/>
          </a:prstGeom>
        </p:spPr>
        <p:txBody>
          <a:bodyPr anchor="t" rtlCol="false" tIns="0" lIns="0" bIns="0" rIns="0">
            <a:spAutoFit/>
          </a:bodyPr>
          <a:lstStyle/>
          <a:p>
            <a:pPr algn="ctr">
              <a:lnSpc>
                <a:spcPts val="5821"/>
              </a:lnSpc>
            </a:pPr>
            <a:r>
              <a:rPr lang="en-US" sz="4157">
                <a:solidFill>
                  <a:srgbClr val="FFFFFF"/>
                </a:solidFill>
                <a:latin typeface="Cerebri Bold"/>
              </a:rPr>
              <a:t>WEB 1.0</a:t>
            </a:r>
          </a:p>
          <a:p>
            <a:pPr algn="ctr">
              <a:lnSpc>
                <a:spcPts val="5821"/>
              </a:lnSpc>
            </a:pPr>
            <a:r>
              <a:rPr lang="en-US" sz="4157">
                <a:solidFill>
                  <a:srgbClr val="FFFFFF"/>
                </a:solidFill>
                <a:latin typeface="Cerebri Bold"/>
              </a:rPr>
              <a:t>(read only)</a:t>
            </a:r>
          </a:p>
        </p:txBody>
      </p:sp>
      <p:sp>
        <p:nvSpPr>
          <p:cNvPr name="TextBox 5" id="5"/>
          <p:cNvSpPr txBox="true"/>
          <p:nvPr/>
        </p:nvSpPr>
        <p:spPr>
          <a:xfrm rot="0">
            <a:off x="1028700" y="1033281"/>
            <a:ext cx="4951970" cy="575139"/>
          </a:xfrm>
          <a:prstGeom prst="rect">
            <a:avLst/>
          </a:prstGeom>
        </p:spPr>
        <p:txBody>
          <a:bodyPr anchor="t" rtlCol="false" tIns="0" lIns="0" bIns="0" rIns="0">
            <a:spAutoFit/>
          </a:bodyPr>
          <a:lstStyle/>
          <a:p>
            <a:pPr>
              <a:lnSpc>
                <a:spcPts val="4750"/>
              </a:lnSpc>
            </a:pPr>
            <a:r>
              <a:rPr lang="en-US" sz="3392">
                <a:solidFill>
                  <a:srgbClr val="DFFFD6"/>
                </a:solidFill>
                <a:latin typeface="Cerebri Bold"/>
              </a:rPr>
              <a:t>Reason</a:t>
            </a:r>
          </a:p>
        </p:txBody>
      </p:sp>
      <p:sp>
        <p:nvSpPr>
          <p:cNvPr name="TextBox 6" id="6"/>
          <p:cNvSpPr txBox="true"/>
          <p:nvPr/>
        </p:nvSpPr>
        <p:spPr>
          <a:xfrm rot="0">
            <a:off x="1028700" y="2034051"/>
            <a:ext cx="4795534" cy="520435"/>
          </a:xfrm>
          <a:prstGeom prst="rect">
            <a:avLst/>
          </a:prstGeom>
        </p:spPr>
        <p:txBody>
          <a:bodyPr anchor="t" rtlCol="false" tIns="0" lIns="0" bIns="0" rIns="0">
            <a:spAutoFit/>
          </a:bodyPr>
          <a:lstStyle/>
          <a:p>
            <a:pPr>
              <a:lnSpc>
                <a:spcPts val="4257"/>
              </a:lnSpc>
            </a:pPr>
            <a:r>
              <a:rPr lang="en-US" sz="3040">
                <a:solidFill>
                  <a:srgbClr val="FFFFFF"/>
                </a:solidFill>
                <a:latin typeface="Glacial Indifference"/>
              </a:rPr>
              <a:t>Information Sharing</a:t>
            </a:r>
          </a:p>
        </p:txBody>
      </p:sp>
      <p:sp>
        <p:nvSpPr>
          <p:cNvPr name="TextBox 7" id="7"/>
          <p:cNvSpPr txBox="true"/>
          <p:nvPr/>
        </p:nvSpPr>
        <p:spPr>
          <a:xfrm rot="0">
            <a:off x="11274735" y="779049"/>
            <a:ext cx="4951970" cy="575139"/>
          </a:xfrm>
          <a:prstGeom prst="rect">
            <a:avLst/>
          </a:prstGeom>
        </p:spPr>
        <p:txBody>
          <a:bodyPr anchor="t" rtlCol="false" tIns="0" lIns="0" bIns="0" rIns="0">
            <a:spAutoFit/>
          </a:bodyPr>
          <a:lstStyle/>
          <a:p>
            <a:pPr>
              <a:lnSpc>
                <a:spcPts val="4750"/>
              </a:lnSpc>
            </a:pPr>
            <a:r>
              <a:rPr lang="en-US" sz="3392">
                <a:solidFill>
                  <a:srgbClr val="DFFFD6"/>
                </a:solidFill>
                <a:latin typeface="Cerebri Bold"/>
              </a:rPr>
              <a:t>Technology</a:t>
            </a:r>
          </a:p>
        </p:txBody>
      </p:sp>
      <p:sp>
        <p:nvSpPr>
          <p:cNvPr name="TextBox 8" id="8"/>
          <p:cNvSpPr txBox="true"/>
          <p:nvPr/>
        </p:nvSpPr>
        <p:spPr>
          <a:xfrm rot="0">
            <a:off x="11274735" y="1503051"/>
            <a:ext cx="6051790" cy="2113435"/>
          </a:xfrm>
          <a:prstGeom prst="rect">
            <a:avLst/>
          </a:prstGeom>
        </p:spPr>
        <p:txBody>
          <a:bodyPr anchor="t" rtlCol="false" tIns="0" lIns="0" bIns="0" rIns="0">
            <a:spAutoFit/>
          </a:bodyPr>
          <a:lstStyle/>
          <a:p>
            <a:pPr>
              <a:lnSpc>
                <a:spcPts val="4257"/>
              </a:lnSpc>
            </a:pPr>
            <a:r>
              <a:rPr lang="en-US" sz="3040">
                <a:solidFill>
                  <a:srgbClr val="FFFFFF"/>
                </a:solidFill>
                <a:latin typeface="Glacial Indifference"/>
              </a:rPr>
              <a:t>Domain Name System (DNS)</a:t>
            </a:r>
          </a:p>
          <a:p>
            <a:pPr>
              <a:lnSpc>
                <a:spcPts val="4257"/>
              </a:lnSpc>
            </a:pPr>
            <a:r>
              <a:rPr lang="en-US" sz="3040">
                <a:solidFill>
                  <a:srgbClr val="FFFFFF"/>
                </a:solidFill>
                <a:latin typeface="Glacial Indifference"/>
              </a:rPr>
              <a:t>Hypertext</a:t>
            </a:r>
          </a:p>
          <a:p>
            <a:pPr>
              <a:lnSpc>
                <a:spcPts val="4257"/>
              </a:lnSpc>
            </a:pPr>
            <a:r>
              <a:rPr lang="en-US" sz="3040">
                <a:solidFill>
                  <a:srgbClr val="FFFFFF"/>
                </a:solidFill>
                <a:latin typeface="Glacial Indifference"/>
              </a:rPr>
              <a:t>Transmission Control Protocol (TCP)</a:t>
            </a:r>
          </a:p>
          <a:p>
            <a:pPr>
              <a:lnSpc>
                <a:spcPts val="4257"/>
              </a:lnSpc>
            </a:pPr>
            <a:r>
              <a:rPr lang="en-US" sz="3040">
                <a:solidFill>
                  <a:srgbClr val="FFFFFF"/>
                </a:solidFill>
                <a:latin typeface="Glacial Indifference"/>
              </a:rPr>
              <a:t>Internet Protocol (IP)</a:t>
            </a:r>
          </a:p>
        </p:txBody>
      </p:sp>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82468">
            <a:off x="10505166" y="4398147"/>
            <a:ext cx="2076076" cy="586491"/>
          </a:xfrm>
          <a:prstGeom prst="rect">
            <a:avLst/>
          </a:prstGeom>
        </p:spPr>
      </p:pic>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405588">
            <a:off x="5223653" y="6006943"/>
            <a:ext cx="2076076" cy="586491"/>
          </a:xfrm>
          <a:prstGeom prst="rect">
            <a:avLst/>
          </a:prstGeom>
        </p:spPr>
      </p:pic>
      <p:sp>
        <p:nvSpPr>
          <p:cNvPr name="TextBox 11" id="11"/>
          <p:cNvSpPr txBox="true"/>
          <p:nvPr/>
        </p:nvSpPr>
        <p:spPr>
          <a:xfrm rot="0">
            <a:off x="3426467" y="7648278"/>
            <a:ext cx="4951970" cy="580569"/>
          </a:xfrm>
          <a:prstGeom prst="rect">
            <a:avLst/>
          </a:prstGeom>
        </p:spPr>
        <p:txBody>
          <a:bodyPr anchor="t" rtlCol="false" tIns="0" lIns="0" bIns="0" rIns="0">
            <a:spAutoFit/>
          </a:bodyPr>
          <a:lstStyle/>
          <a:p>
            <a:pPr>
              <a:lnSpc>
                <a:spcPts val="4750"/>
              </a:lnSpc>
            </a:pPr>
            <a:r>
              <a:rPr lang="en-US" sz="3392">
                <a:solidFill>
                  <a:srgbClr val="DFFFD6"/>
                </a:solidFill>
                <a:latin typeface="Cerebri Bold"/>
              </a:rPr>
              <a:t>Users</a:t>
            </a:r>
          </a:p>
        </p:txBody>
      </p:sp>
      <p:sp>
        <p:nvSpPr>
          <p:cNvPr name="TextBox 12" id="12"/>
          <p:cNvSpPr txBox="true"/>
          <p:nvPr/>
        </p:nvSpPr>
        <p:spPr>
          <a:xfrm rot="0">
            <a:off x="3467290" y="8433745"/>
            <a:ext cx="6051790" cy="1582435"/>
          </a:xfrm>
          <a:prstGeom prst="rect">
            <a:avLst/>
          </a:prstGeom>
        </p:spPr>
        <p:txBody>
          <a:bodyPr anchor="t" rtlCol="false" tIns="0" lIns="0" bIns="0" rIns="0">
            <a:spAutoFit/>
          </a:bodyPr>
          <a:lstStyle/>
          <a:p>
            <a:pPr>
              <a:lnSpc>
                <a:spcPts val="4257"/>
              </a:lnSpc>
            </a:pPr>
            <a:r>
              <a:rPr lang="en-US" sz="3040">
                <a:solidFill>
                  <a:srgbClr val="FFFFFF"/>
                </a:solidFill>
                <a:latin typeface="Glacial Indifference"/>
              </a:rPr>
              <a:t>Research Institutions</a:t>
            </a:r>
          </a:p>
          <a:p>
            <a:pPr>
              <a:lnSpc>
                <a:spcPts val="4257"/>
              </a:lnSpc>
            </a:pPr>
            <a:r>
              <a:rPr lang="en-US" sz="3040">
                <a:solidFill>
                  <a:srgbClr val="FFFFFF"/>
                </a:solidFill>
                <a:latin typeface="Glacial Indifference"/>
              </a:rPr>
              <a:t>Goverment Bodies</a:t>
            </a:r>
          </a:p>
          <a:p>
            <a:pPr>
              <a:lnSpc>
                <a:spcPts val="4257"/>
              </a:lnSpc>
            </a:pPr>
            <a:r>
              <a:rPr lang="en-US" sz="3040">
                <a:solidFill>
                  <a:srgbClr val="FFFFFF"/>
                </a:solidFill>
                <a:latin typeface="Glacial Indifference"/>
              </a:rPr>
              <a:t>The Military</a:t>
            </a:r>
          </a:p>
        </p:txBody>
      </p:sp>
      <p:sp>
        <p:nvSpPr>
          <p:cNvPr name="TextBox 13" id="13"/>
          <p:cNvSpPr txBox="true"/>
          <p:nvPr/>
        </p:nvSpPr>
        <p:spPr>
          <a:xfrm rot="0">
            <a:off x="9519080" y="6594806"/>
            <a:ext cx="4951970" cy="580569"/>
          </a:xfrm>
          <a:prstGeom prst="rect">
            <a:avLst/>
          </a:prstGeom>
        </p:spPr>
        <p:txBody>
          <a:bodyPr anchor="t" rtlCol="false" tIns="0" lIns="0" bIns="0" rIns="0">
            <a:spAutoFit/>
          </a:bodyPr>
          <a:lstStyle/>
          <a:p>
            <a:pPr>
              <a:lnSpc>
                <a:spcPts val="4750"/>
              </a:lnSpc>
            </a:pPr>
            <a:r>
              <a:rPr lang="en-US" sz="3392">
                <a:solidFill>
                  <a:srgbClr val="FFFFFF"/>
                </a:solidFill>
                <a:latin typeface="Cerebri Bold"/>
              </a:rPr>
              <a:t>1991 - 2004</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9DC5D0"/>
        </a:solidFill>
      </p:bgPr>
    </p:bg>
    <p:spTree>
      <p:nvGrpSpPr>
        <p:cNvPr id="1" name=""/>
        <p:cNvGrpSpPr/>
        <p:nvPr/>
      </p:nvGrpSpPr>
      <p:grpSpPr>
        <a:xfrm>
          <a:off x="0" y="0"/>
          <a:ext cx="0" cy="0"/>
          <a:chOff x="0" y="0"/>
          <a:chExt cx="0" cy="0"/>
        </a:xfrm>
      </p:grpSpPr>
      <p:grpSp>
        <p:nvGrpSpPr>
          <p:cNvPr name="Group 2" id="2"/>
          <p:cNvGrpSpPr/>
          <p:nvPr/>
        </p:nvGrpSpPr>
        <p:grpSpPr>
          <a:xfrm rot="0">
            <a:off x="4592924" y="3554601"/>
            <a:ext cx="4440912" cy="3862986"/>
            <a:chOff x="0" y="0"/>
            <a:chExt cx="867643" cy="754731"/>
          </a:xfrm>
        </p:grpSpPr>
        <p:sp>
          <p:nvSpPr>
            <p:cNvPr name="Freeform 3" id="3"/>
            <p:cNvSpPr/>
            <p:nvPr/>
          </p:nvSpPr>
          <p:spPr>
            <a:xfrm flipH="false" flipV="false">
              <a:off x="0" y="0"/>
              <a:ext cx="867643" cy="754731"/>
            </a:xfrm>
            <a:custGeom>
              <a:avLst/>
              <a:gdLst/>
              <a:ahLst/>
              <a:cxnLst/>
              <a:rect r="r" b="b" t="t" l="l"/>
              <a:pathLst>
                <a:path h="754731" w="867643">
                  <a:moveTo>
                    <a:pt x="0" y="0"/>
                  </a:moveTo>
                  <a:lnTo>
                    <a:pt x="867643" y="0"/>
                  </a:lnTo>
                  <a:lnTo>
                    <a:pt x="867643" y="754731"/>
                  </a:lnTo>
                  <a:lnTo>
                    <a:pt x="0" y="754731"/>
                  </a:lnTo>
                  <a:close/>
                </a:path>
              </a:pathLst>
            </a:custGeom>
            <a:solidFill>
              <a:srgbClr val="E97145"/>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3500"/>
                </a:lnSpc>
              </a:pPr>
            </a:p>
          </p:txBody>
        </p:sp>
      </p:grpSp>
      <p:grpSp>
        <p:nvGrpSpPr>
          <p:cNvPr name="Group 5" id="5"/>
          <p:cNvGrpSpPr/>
          <p:nvPr/>
        </p:nvGrpSpPr>
        <p:grpSpPr>
          <a:xfrm rot="0">
            <a:off x="13381988" y="3554601"/>
            <a:ext cx="4440912" cy="3862986"/>
            <a:chOff x="0" y="0"/>
            <a:chExt cx="867643" cy="754731"/>
          </a:xfrm>
        </p:grpSpPr>
        <p:sp>
          <p:nvSpPr>
            <p:cNvPr name="Freeform 6" id="6"/>
            <p:cNvSpPr/>
            <p:nvPr/>
          </p:nvSpPr>
          <p:spPr>
            <a:xfrm flipH="false" flipV="false">
              <a:off x="0" y="0"/>
              <a:ext cx="867643" cy="754731"/>
            </a:xfrm>
            <a:custGeom>
              <a:avLst/>
              <a:gdLst/>
              <a:ahLst/>
              <a:cxnLst/>
              <a:rect r="r" b="b" t="t" l="l"/>
              <a:pathLst>
                <a:path h="754731" w="867643">
                  <a:moveTo>
                    <a:pt x="0" y="0"/>
                  </a:moveTo>
                  <a:lnTo>
                    <a:pt x="867643" y="0"/>
                  </a:lnTo>
                  <a:lnTo>
                    <a:pt x="867643" y="754731"/>
                  </a:lnTo>
                  <a:lnTo>
                    <a:pt x="0" y="754731"/>
                  </a:lnTo>
                  <a:close/>
                </a:path>
              </a:pathLst>
            </a:custGeom>
            <a:solidFill>
              <a:srgbClr val="927FA2"/>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500"/>
                </a:lnSpc>
              </a:pPr>
            </a:p>
          </p:txBody>
        </p:sp>
      </p:grpSp>
      <p:sp>
        <p:nvSpPr>
          <p:cNvPr name="TextBox 8" id="8"/>
          <p:cNvSpPr txBox="true"/>
          <p:nvPr/>
        </p:nvSpPr>
        <p:spPr>
          <a:xfrm rot="0">
            <a:off x="4675163" y="3589620"/>
            <a:ext cx="1157015" cy="1485109"/>
          </a:xfrm>
          <a:prstGeom prst="rect">
            <a:avLst/>
          </a:prstGeom>
        </p:spPr>
        <p:txBody>
          <a:bodyPr anchor="t" rtlCol="false" tIns="0" lIns="0" bIns="0" rIns="0">
            <a:spAutoFit/>
          </a:bodyPr>
          <a:lstStyle/>
          <a:p>
            <a:pPr>
              <a:lnSpc>
                <a:spcPts val="12118"/>
              </a:lnSpc>
            </a:pPr>
            <a:r>
              <a:rPr lang="en-US" sz="8656">
                <a:solidFill>
                  <a:srgbClr val="324070"/>
                </a:solidFill>
                <a:latin typeface="Garet Bold"/>
              </a:rPr>
              <a:t>2.</a:t>
            </a:r>
          </a:p>
        </p:txBody>
      </p:sp>
      <p:sp>
        <p:nvSpPr>
          <p:cNvPr name="TextBox 9" id="9"/>
          <p:cNvSpPr txBox="true"/>
          <p:nvPr/>
        </p:nvSpPr>
        <p:spPr>
          <a:xfrm rot="0">
            <a:off x="13464227" y="3589620"/>
            <a:ext cx="1157015" cy="1485109"/>
          </a:xfrm>
          <a:prstGeom prst="rect">
            <a:avLst/>
          </a:prstGeom>
        </p:spPr>
        <p:txBody>
          <a:bodyPr anchor="t" rtlCol="false" tIns="0" lIns="0" bIns="0" rIns="0">
            <a:spAutoFit/>
          </a:bodyPr>
          <a:lstStyle/>
          <a:p>
            <a:pPr>
              <a:lnSpc>
                <a:spcPts val="12118"/>
              </a:lnSpc>
            </a:pPr>
            <a:r>
              <a:rPr lang="en-US" sz="8656">
                <a:solidFill>
                  <a:srgbClr val="324070"/>
                </a:solidFill>
                <a:latin typeface="Garet Bold"/>
              </a:rPr>
              <a:t>4.</a:t>
            </a:r>
          </a:p>
        </p:txBody>
      </p:sp>
      <p:sp>
        <p:nvSpPr>
          <p:cNvPr name="AutoShape 10" id="10"/>
          <p:cNvSpPr/>
          <p:nvPr/>
        </p:nvSpPr>
        <p:spPr>
          <a:xfrm rot="0">
            <a:off x="762596" y="5027104"/>
            <a:ext cx="4870755" cy="0"/>
          </a:xfrm>
          <a:prstGeom prst="line">
            <a:avLst/>
          </a:prstGeom>
          <a:ln cap="flat" w="47625">
            <a:solidFill>
              <a:srgbClr val="B24E2A"/>
            </a:solidFill>
            <a:prstDash val="solid"/>
            <a:headEnd type="none" len="sm" w="sm"/>
            <a:tailEnd type="none" len="sm" w="sm"/>
          </a:ln>
        </p:spPr>
      </p:sp>
      <p:sp>
        <p:nvSpPr>
          <p:cNvPr name="AutoShape 11" id="11"/>
          <p:cNvSpPr/>
          <p:nvPr/>
        </p:nvSpPr>
        <p:spPr>
          <a:xfrm rot="0">
            <a:off x="9750487" y="5027104"/>
            <a:ext cx="4870755" cy="0"/>
          </a:xfrm>
          <a:prstGeom prst="line">
            <a:avLst/>
          </a:prstGeom>
          <a:ln cap="flat" w="47625">
            <a:solidFill>
              <a:srgbClr val="5A426D"/>
            </a:solidFill>
            <a:prstDash val="solid"/>
            <a:headEnd type="none" len="sm" w="sm"/>
            <a:tailEnd type="none" len="sm" w="sm"/>
          </a:ln>
        </p:spPr>
      </p:sp>
      <p:sp>
        <p:nvSpPr>
          <p:cNvPr name="TextBox 12" id="12"/>
          <p:cNvSpPr txBox="true"/>
          <p:nvPr/>
        </p:nvSpPr>
        <p:spPr>
          <a:xfrm rot="0">
            <a:off x="465100" y="1938403"/>
            <a:ext cx="1157015" cy="1485109"/>
          </a:xfrm>
          <a:prstGeom prst="rect">
            <a:avLst/>
          </a:prstGeom>
        </p:spPr>
        <p:txBody>
          <a:bodyPr anchor="t" rtlCol="false" tIns="0" lIns="0" bIns="0" rIns="0">
            <a:spAutoFit/>
          </a:bodyPr>
          <a:lstStyle/>
          <a:p>
            <a:pPr>
              <a:lnSpc>
                <a:spcPts val="12118"/>
              </a:lnSpc>
            </a:pPr>
            <a:r>
              <a:rPr lang="en-US" sz="8656">
                <a:solidFill>
                  <a:srgbClr val="324070"/>
                </a:solidFill>
                <a:latin typeface="Garet Bold"/>
              </a:rPr>
              <a:t>1.</a:t>
            </a:r>
          </a:p>
        </p:txBody>
      </p:sp>
      <p:sp>
        <p:nvSpPr>
          <p:cNvPr name="TextBox 13" id="13"/>
          <p:cNvSpPr txBox="true"/>
          <p:nvPr/>
        </p:nvSpPr>
        <p:spPr>
          <a:xfrm rot="0">
            <a:off x="9252911" y="1938403"/>
            <a:ext cx="1157015" cy="1485109"/>
          </a:xfrm>
          <a:prstGeom prst="rect">
            <a:avLst/>
          </a:prstGeom>
        </p:spPr>
        <p:txBody>
          <a:bodyPr anchor="t" rtlCol="false" tIns="0" lIns="0" bIns="0" rIns="0">
            <a:spAutoFit/>
          </a:bodyPr>
          <a:lstStyle/>
          <a:p>
            <a:pPr>
              <a:lnSpc>
                <a:spcPts val="12118"/>
              </a:lnSpc>
            </a:pPr>
            <a:r>
              <a:rPr lang="en-US" sz="8656">
                <a:solidFill>
                  <a:srgbClr val="324070"/>
                </a:solidFill>
                <a:latin typeface="Garet Bold"/>
              </a:rPr>
              <a:t>3.</a:t>
            </a:r>
          </a:p>
        </p:txBody>
      </p:sp>
      <p:sp>
        <p:nvSpPr>
          <p:cNvPr name="TextBox 14" id="14"/>
          <p:cNvSpPr txBox="true"/>
          <p:nvPr/>
        </p:nvSpPr>
        <p:spPr>
          <a:xfrm rot="0">
            <a:off x="1361383" y="2154785"/>
            <a:ext cx="4470796" cy="1470268"/>
          </a:xfrm>
          <a:prstGeom prst="rect">
            <a:avLst/>
          </a:prstGeom>
        </p:spPr>
        <p:txBody>
          <a:bodyPr anchor="t" rtlCol="false" tIns="0" lIns="0" bIns="0" rIns="0">
            <a:spAutoFit/>
          </a:bodyPr>
          <a:lstStyle/>
          <a:p>
            <a:pPr>
              <a:lnSpc>
                <a:spcPts val="3969"/>
              </a:lnSpc>
            </a:pPr>
            <a:r>
              <a:rPr lang="en-US" sz="2835">
                <a:solidFill>
                  <a:srgbClr val="232E54"/>
                </a:solidFill>
                <a:latin typeface="Glacial Indifference"/>
              </a:rPr>
              <a:t>An old internet that only allows people to read from the </a:t>
            </a:r>
            <a:r>
              <a:rPr lang="en-US" sz="2835">
                <a:solidFill>
                  <a:srgbClr val="232E54"/>
                </a:solidFill>
                <a:latin typeface="Glacial Indifference"/>
              </a:rPr>
              <a:t>internet</a:t>
            </a:r>
          </a:p>
        </p:txBody>
      </p:sp>
      <p:sp>
        <p:nvSpPr>
          <p:cNvPr name="TextBox 15" id="15"/>
          <p:cNvSpPr txBox="true"/>
          <p:nvPr/>
        </p:nvSpPr>
        <p:spPr>
          <a:xfrm rot="0">
            <a:off x="10409926" y="2236517"/>
            <a:ext cx="4606937" cy="1003182"/>
          </a:xfrm>
          <a:prstGeom prst="rect">
            <a:avLst/>
          </a:prstGeom>
        </p:spPr>
        <p:txBody>
          <a:bodyPr anchor="t" rtlCol="false" tIns="0" lIns="0" bIns="0" rIns="0">
            <a:spAutoFit/>
          </a:bodyPr>
          <a:lstStyle/>
          <a:p>
            <a:pPr>
              <a:lnSpc>
                <a:spcPts val="4089"/>
              </a:lnSpc>
            </a:pPr>
            <a:r>
              <a:rPr lang="en-US" sz="2921">
                <a:solidFill>
                  <a:srgbClr val="232E54"/>
                </a:solidFill>
                <a:latin typeface="Glacial Indifference"/>
              </a:rPr>
              <a:t>Web is use as "information portal"</a:t>
            </a:r>
          </a:p>
        </p:txBody>
      </p:sp>
      <p:sp>
        <p:nvSpPr>
          <p:cNvPr name="TextBox 16" id="16"/>
          <p:cNvSpPr txBox="true"/>
          <p:nvPr/>
        </p:nvSpPr>
        <p:spPr>
          <a:xfrm rot="0">
            <a:off x="392525" y="8528128"/>
            <a:ext cx="9722291" cy="1317469"/>
          </a:xfrm>
          <a:prstGeom prst="rect">
            <a:avLst/>
          </a:prstGeom>
        </p:spPr>
        <p:txBody>
          <a:bodyPr anchor="t" rtlCol="false" tIns="0" lIns="0" bIns="0" rIns="0">
            <a:spAutoFit/>
          </a:bodyPr>
          <a:lstStyle/>
          <a:p>
            <a:pPr>
              <a:lnSpc>
                <a:spcPts val="10858"/>
              </a:lnSpc>
            </a:pPr>
            <a:r>
              <a:rPr lang="en-US" sz="7756">
                <a:solidFill>
                  <a:srgbClr val="324070"/>
                </a:solidFill>
                <a:latin typeface="Cerebri Bold"/>
              </a:rPr>
              <a:t>WEB 1.0</a:t>
            </a:r>
          </a:p>
        </p:txBody>
      </p:sp>
      <p:sp>
        <p:nvSpPr>
          <p:cNvPr name="TextBox 17" id="17"/>
          <p:cNvSpPr txBox="true"/>
          <p:nvPr/>
        </p:nvSpPr>
        <p:spPr>
          <a:xfrm rot="0">
            <a:off x="4782116" y="5208079"/>
            <a:ext cx="4470796" cy="1470268"/>
          </a:xfrm>
          <a:prstGeom prst="rect">
            <a:avLst/>
          </a:prstGeom>
        </p:spPr>
        <p:txBody>
          <a:bodyPr anchor="t" rtlCol="false" tIns="0" lIns="0" bIns="0" rIns="0">
            <a:spAutoFit/>
          </a:bodyPr>
          <a:lstStyle/>
          <a:p>
            <a:pPr>
              <a:lnSpc>
                <a:spcPts val="3969"/>
              </a:lnSpc>
            </a:pPr>
            <a:r>
              <a:rPr lang="en-US" sz="2835">
                <a:solidFill>
                  <a:srgbClr val="232E54"/>
                </a:solidFill>
                <a:latin typeface="Glacial Indifference"/>
              </a:rPr>
              <a:t>First stage World wide linking web pages and hyperlink</a:t>
            </a:r>
          </a:p>
        </p:txBody>
      </p:sp>
      <p:sp>
        <p:nvSpPr>
          <p:cNvPr name="TextBox 18" id="18"/>
          <p:cNvSpPr txBox="true"/>
          <p:nvPr/>
        </p:nvSpPr>
        <p:spPr>
          <a:xfrm rot="0">
            <a:off x="13570235" y="5208079"/>
            <a:ext cx="4470796" cy="975225"/>
          </a:xfrm>
          <a:prstGeom prst="rect">
            <a:avLst/>
          </a:prstGeom>
        </p:spPr>
        <p:txBody>
          <a:bodyPr anchor="t" rtlCol="false" tIns="0" lIns="0" bIns="0" rIns="0">
            <a:spAutoFit/>
          </a:bodyPr>
          <a:lstStyle/>
          <a:p>
            <a:pPr>
              <a:lnSpc>
                <a:spcPts val="3969"/>
              </a:lnSpc>
            </a:pPr>
            <a:r>
              <a:rPr lang="en-US" sz="2835">
                <a:solidFill>
                  <a:srgbClr val="232E54"/>
                </a:solidFill>
                <a:latin typeface="Glacial Indifference"/>
              </a:rPr>
              <a:t>It uses table to positions and align elements on page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2407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128407">
            <a:off x="4942632" y="2396918"/>
            <a:ext cx="2076076" cy="58649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6493185" y="2327606"/>
            <a:ext cx="4114800" cy="4114800"/>
          </a:xfrm>
          <a:prstGeom prst="rect">
            <a:avLst/>
          </a:prstGeom>
        </p:spPr>
      </p:pic>
      <p:sp>
        <p:nvSpPr>
          <p:cNvPr name="TextBox 4" id="4"/>
          <p:cNvSpPr txBox="true"/>
          <p:nvPr/>
        </p:nvSpPr>
        <p:spPr>
          <a:xfrm rot="0">
            <a:off x="7055887" y="3618662"/>
            <a:ext cx="3084208" cy="1446963"/>
          </a:xfrm>
          <a:prstGeom prst="rect">
            <a:avLst/>
          </a:prstGeom>
        </p:spPr>
        <p:txBody>
          <a:bodyPr anchor="t" rtlCol="false" tIns="0" lIns="0" bIns="0" rIns="0">
            <a:spAutoFit/>
          </a:bodyPr>
          <a:lstStyle/>
          <a:p>
            <a:pPr algn="ctr">
              <a:lnSpc>
                <a:spcPts val="5821"/>
              </a:lnSpc>
            </a:pPr>
            <a:r>
              <a:rPr lang="en-US" sz="4157">
                <a:solidFill>
                  <a:srgbClr val="FFFFFF"/>
                </a:solidFill>
                <a:latin typeface="Cerebri Bold"/>
              </a:rPr>
              <a:t>WEB 2.0</a:t>
            </a:r>
          </a:p>
          <a:p>
            <a:pPr algn="ctr">
              <a:lnSpc>
                <a:spcPts val="5821"/>
              </a:lnSpc>
            </a:pPr>
            <a:r>
              <a:rPr lang="en-US" sz="4157">
                <a:solidFill>
                  <a:srgbClr val="FFFFFF"/>
                </a:solidFill>
                <a:latin typeface="Cerebri Bold"/>
              </a:rPr>
              <a:t>(read-write)</a:t>
            </a:r>
          </a:p>
        </p:txBody>
      </p:sp>
      <p:sp>
        <p:nvSpPr>
          <p:cNvPr name="TextBox 5" id="5"/>
          <p:cNvSpPr txBox="true"/>
          <p:nvPr/>
        </p:nvSpPr>
        <p:spPr>
          <a:xfrm rot="0">
            <a:off x="1028700" y="1033281"/>
            <a:ext cx="4951970" cy="575139"/>
          </a:xfrm>
          <a:prstGeom prst="rect">
            <a:avLst/>
          </a:prstGeom>
        </p:spPr>
        <p:txBody>
          <a:bodyPr anchor="t" rtlCol="false" tIns="0" lIns="0" bIns="0" rIns="0">
            <a:spAutoFit/>
          </a:bodyPr>
          <a:lstStyle/>
          <a:p>
            <a:pPr>
              <a:lnSpc>
                <a:spcPts val="4750"/>
              </a:lnSpc>
            </a:pPr>
            <a:r>
              <a:rPr lang="en-US" sz="3392">
                <a:solidFill>
                  <a:srgbClr val="DFFFD6"/>
                </a:solidFill>
                <a:latin typeface="Cerebri Bold"/>
              </a:rPr>
              <a:t>Reason</a:t>
            </a:r>
          </a:p>
        </p:txBody>
      </p:sp>
      <p:sp>
        <p:nvSpPr>
          <p:cNvPr name="TextBox 6" id="6"/>
          <p:cNvSpPr txBox="true"/>
          <p:nvPr/>
        </p:nvSpPr>
        <p:spPr>
          <a:xfrm rot="0">
            <a:off x="1028700" y="2034051"/>
            <a:ext cx="4795534" cy="520435"/>
          </a:xfrm>
          <a:prstGeom prst="rect">
            <a:avLst/>
          </a:prstGeom>
        </p:spPr>
        <p:txBody>
          <a:bodyPr anchor="t" rtlCol="false" tIns="0" lIns="0" bIns="0" rIns="0">
            <a:spAutoFit/>
          </a:bodyPr>
          <a:lstStyle/>
          <a:p>
            <a:pPr>
              <a:lnSpc>
                <a:spcPts val="4257"/>
              </a:lnSpc>
            </a:pPr>
            <a:r>
              <a:rPr lang="en-US" sz="3040">
                <a:solidFill>
                  <a:srgbClr val="FFFFFF"/>
                </a:solidFill>
                <a:latin typeface="Glacial Indifference"/>
              </a:rPr>
              <a:t>Social Interaction</a:t>
            </a:r>
          </a:p>
        </p:txBody>
      </p:sp>
      <p:sp>
        <p:nvSpPr>
          <p:cNvPr name="TextBox 7" id="7"/>
          <p:cNvSpPr txBox="true"/>
          <p:nvPr/>
        </p:nvSpPr>
        <p:spPr>
          <a:xfrm rot="0">
            <a:off x="12944490" y="665277"/>
            <a:ext cx="4951970" cy="575139"/>
          </a:xfrm>
          <a:prstGeom prst="rect">
            <a:avLst/>
          </a:prstGeom>
        </p:spPr>
        <p:txBody>
          <a:bodyPr anchor="t" rtlCol="false" tIns="0" lIns="0" bIns="0" rIns="0">
            <a:spAutoFit/>
          </a:bodyPr>
          <a:lstStyle/>
          <a:p>
            <a:pPr>
              <a:lnSpc>
                <a:spcPts val="4750"/>
              </a:lnSpc>
            </a:pPr>
            <a:r>
              <a:rPr lang="en-US" sz="3392">
                <a:solidFill>
                  <a:srgbClr val="DFFFD6"/>
                </a:solidFill>
                <a:latin typeface="Cerebri Bold"/>
              </a:rPr>
              <a:t>Technology</a:t>
            </a:r>
          </a:p>
        </p:txBody>
      </p:sp>
      <p:sp>
        <p:nvSpPr>
          <p:cNvPr name="TextBox 8" id="8"/>
          <p:cNvSpPr txBox="true"/>
          <p:nvPr/>
        </p:nvSpPr>
        <p:spPr>
          <a:xfrm rot="0">
            <a:off x="12944490" y="1389278"/>
            <a:ext cx="6051790" cy="3706436"/>
          </a:xfrm>
          <a:prstGeom prst="rect">
            <a:avLst/>
          </a:prstGeom>
        </p:spPr>
        <p:txBody>
          <a:bodyPr anchor="t" rtlCol="false" tIns="0" lIns="0" bIns="0" rIns="0">
            <a:spAutoFit/>
          </a:bodyPr>
          <a:lstStyle/>
          <a:p>
            <a:pPr>
              <a:lnSpc>
                <a:spcPts val="4257"/>
              </a:lnSpc>
            </a:pPr>
            <a:r>
              <a:rPr lang="en-US" sz="3040">
                <a:solidFill>
                  <a:srgbClr val="FFFFFF"/>
                </a:solidFill>
                <a:latin typeface="Glacial Indifference"/>
              </a:rPr>
              <a:t>Adobe Flash Animation</a:t>
            </a:r>
          </a:p>
          <a:p>
            <a:pPr>
              <a:lnSpc>
                <a:spcPts val="4257"/>
              </a:lnSpc>
            </a:pPr>
            <a:r>
              <a:rPr lang="en-US" sz="3040">
                <a:solidFill>
                  <a:srgbClr val="FFFFFF"/>
                </a:solidFill>
                <a:latin typeface="Glacial Indifference"/>
              </a:rPr>
              <a:t>Javascript and CSS</a:t>
            </a:r>
          </a:p>
          <a:p>
            <a:pPr>
              <a:lnSpc>
                <a:spcPts val="4257"/>
              </a:lnSpc>
            </a:pPr>
            <a:r>
              <a:rPr lang="en-US" sz="3040">
                <a:solidFill>
                  <a:srgbClr val="FFFFFF"/>
                </a:solidFill>
                <a:latin typeface="Glacial Indifference"/>
              </a:rPr>
              <a:t>AI (early stage)</a:t>
            </a:r>
          </a:p>
          <a:p>
            <a:pPr>
              <a:lnSpc>
                <a:spcPts val="4257"/>
              </a:lnSpc>
            </a:pPr>
            <a:r>
              <a:rPr lang="en-US" sz="3040">
                <a:solidFill>
                  <a:srgbClr val="FFFFFF"/>
                </a:solidFill>
                <a:latin typeface="Glacial Indifference"/>
              </a:rPr>
              <a:t>OpenAPIs</a:t>
            </a:r>
          </a:p>
          <a:p>
            <a:pPr>
              <a:lnSpc>
                <a:spcPts val="4257"/>
              </a:lnSpc>
            </a:pPr>
            <a:r>
              <a:rPr lang="en-US" sz="3040">
                <a:solidFill>
                  <a:srgbClr val="FFFFFF"/>
                </a:solidFill>
                <a:latin typeface="Glacial Indifference"/>
              </a:rPr>
              <a:t>RSS</a:t>
            </a:r>
          </a:p>
          <a:p>
            <a:pPr>
              <a:lnSpc>
                <a:spcPts val="4257"/>
              </a:lnSpc>
            </a:pPr>
            <a:r>
              <a:rPr lang="en-US" sz="3040">
                <a:solidFill>
                  <a:srgbClr val="FFFFFF"/>
                </a:solidFill>
                <a:latin typeface="Glacial Indifference"/>
              </a:rPr>
              <a:t>AJAX</a:t>
            </a:r>
          </a:p>
          <a:p>
            <a:pPr>
              <a:lnSpc>
                <a:spcPts val="4257"/>
              </a:lnSpc>
            </a:pPr>
            <a:r>
              <a:rPr lang="en-US" sz="3040">
                <a:solidFill>
                  <a:srgbClr val="FFFFFF"/>
                </a:solidFill>
                <a:latin typeface="Glacial Indifference"/>
              </a:rPr>
              <a:t>Videos</a:t>
            </a:r>
          </a:p>
        </p:txBody>
      </p:sp>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82468">
            <a:off x="10505166" y="4398147"/>
            <a:ext cx="2076076" cy="586491"/>
          </a:xfrm>
          <a:prstGeom prst="rect">
            <a:avLst/>
          </a:prstGeom>
        </p:spPr>
      </p:pic>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405588">
            <a:off x="5223653" y="6006943"/>
            <a:ext cx="2076076" cy="586491"/>
          </a:xfrm>
          <a:prstGeom prst="rect">
            <a:avLst/>
          </a:prstGeom>
        </p:spPr>
      </p:pic>
      <p:sp>
        <p:nvSpPr>
          <p:cNvPr name="TextBox 11" id="11"/>
          <p:cNvSpPr txBox="true"/>
          <p:nvPr/>
        </p:nvSpPr>
        <p:spPr>
          <a:xfrm rot="0">
            <a:off x="3426467" y="7648278"/>
            <a:ext cx="4951970" cy="580569"/>
          </a:xfrm>
          <a:prstGeom prst="rect">
            <a:avLst/>
          </a:prstGeom>
        </p:spPr>
        <p:txBody>
          <a:bodyPr anchor="t" rtlCol="false" tIns="0" lIns="0" bIns="0" rIns="0">
            <a:spAutoFit/>
          </a:bodyPr>
          <a:lstStyle/>
          <a:p>
            <a:pPr>
              <a:lnSpc>
                <a:spcPts val="4750"/>
              </a:lnSpc>
            </a:pPr>
            <a:r>
              <a:rPr lang="en-US" sz="3392">
                <a:solidFill>
                  <a:srgbClr val="DFFFD6"/>
                </a:solidFill>
                <a:latin typeface="Cerebri Bold"/>
              </a:rPr>
              <a:t>Users</a:t>
            </a:r>
          </a:p>
        </p:txBody>
      </p:sp>
      <p:sp>
        <p:nvSpPr>
          <p:cNvPr name="TextBox 12" id="12"/>
          <p:cNvSpPr txBox="true"/>
          <p:nvPr/>
        </p:nvSpPr>
        <p:spPr>
          <a:xfrm rot="0">
            <a:off x="3467290" y="8433745"/>
            <a:ext cx="6051790" cy="1582435"/>
          </a:xfrm>
          <a:prstGeom prst="rect">
            <a:avLst/>
          </a:prstGeom>
        </p:spPr>
        <p:txBody>
          <a:bodyPr anchor="t" rtlCol="false" tIns="0" lIns="0" bIns="0" rIns="0">
            <a:spAutoFit/>
          </a:bodyPr>
          <a:lstStyle/>
          <a:p>
            <a:pPr>
              <a:lnSpc>
                <a:spcPts val="4257"/>
              </a:lnSpc>
            </a:pPr>
            <a:r>
              <a:rPr lang="en-US" sz="3040">
                <a:solidFill>
                  <a:srgbClr val="FFFFFF"/>
                </a:solidFill>
                <a:latin typeface="Glacial Indifference"/>
              </a:rPr>
              <a:t>Public Institutions</a:t>
            </a:r>
          </a:p>
          <a:p>
            <a:pPr>
              <a:lnSpc>
                <a:spcPts val="4257"/>
              </a:lnSpc>
            </a:pPr>
            <a:r>
              <a:rPr lang="en-US" sz="3040">
                <a:solidFill>
                  <a:srgbClr val="FFFFFF"/>
                </a:solidFill>
                <a:latin typeface="Glacial Indifference"/>
              </a:rPr>
              <a:t>Private Institutions</a:t>
            </a:r>
          </a:p>
          <a:p>
            <a:pPr>
              <a:lnSpc>
                <a:spcPts val="4257"/>
              </a:lnSpc>
            </a:pPr>
            <a:r>
              <a:rPr lang="en-US" sz="3040">
                <a:solidFill>
                  <a:srgbClr val="FFFFFF"/>
                </a:solidFill>
                <a:latin typeface="Glacial Indifference"/>
              </a:rPr>
              <a:t>Individuals</a:t>
            </a:r>
          </a:p>
        </p:txBody>
      </p:sp>
      <p:sp>
        <p:nvSpPr>
          <p:cNvPr name="TextBox 13" id="13"/>
          <p:cNvSpPr txBox="true"/>
          <p:nvPr/>
        </p:nvSpPr>
        <p:spPr>
          <a:xfrm rot="0">
            <a:off x="9519080" y="6594806"/>
            <a:ext cx="4951970" cy="580569"/>
          </a:xfrm>
          <a:prstGeom prst="rect">
            <a:avLst/>
          </a:prstGeom>
        </p:spPr>
        <p:txBody>
          <a:bodyPr anchor="t" rtlCol="false" tIns="0" lIns="0" bIns="0" rIns="0">
            <a:spAutoFit/>
          </a:bodyPr>
          <a:lstStyle/>
          <a:p>
            <a:pPr>
              <a:lnSpc>
                <a:spcPts val="4750"/>
              </a:lnSpc>
            </a:pPr>
            <a:r>
              <a:rPr lang="en-US" sz="3392">
                <a:solidFill>
                  <a:srgbClr val="FFFFFF"/>
                </a:solidFill>
                <a:latin typeface="Cerebri Bold"/>
              </a:rPr>
              <a:t>2005 - 2013</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9DC5D0"/>
        </a:solidFill>
      </p:bgPr>
    </p:bg>
    <p:spTree>
      <p:nvGrpSpPr>
        <p:cNvPr id="1" name=""/>
        <p:cNvGrpSpPr/>
        <p:nvPr/>
      </p:nvGrpSpPr>
      <p:grpSpPr>
        <a:xfrm>
          <a:off x="0" y="0"/>
          <a:ext cx="0" cy="0"/>
          <a:chOff x="0" y="0"/>
          <a:chExt cx="0" cy="0"/>
        </a:xfrm>
      </p:grpSpPr>
      <p:grpSp>
        <p:nvGrpSpPr>
          <p:cNvPr name="Group 2" id="2"/>
          <p:cNvGrpSpPr/>
          <p:nvPr/>
        </p:nvGrpSpPr>
        <p:grpSpPr>
          <a:xfrm rot="0">
            <a:off x="4592924" y="3554601"/>
            <a:ext cx="4440912" cy="3862986"/>
            <a:chOff x="0" y="0"/>
            <a:chExt cx="867643" cy="754731"/>
          </a:xfrm>
        </p:grpSpPr>
        <p:sp>
          <p:nvSpPr>
            <p:cNvPr name="Freeform 3" id="3"/>
            <p:cNvSpPr/>
            <p:nvPr/>
          </p:nvSpPr>
          <p:spPr>
            <a:xfrm flipH="false" flipV="false">
              <a:off x="0" y="0"/>
              <a:ext cx="867643" cy="754731"/>
            </a:xfrm>
            <a:custGeom>
              <a:avLst/>
              <a:gdLst/>
              <a:ahLst/>
              <a:cxnLst/>
              <a:rect r="r" b="b" t="t" l="l"/>
              <a:pathLst>
                <a:path h="754731" w="867643">
                  <a:moveTo>
                    <a:pt x="0" y="0"/>
                  </a:moveTo>
                  <a:lnTo>
                    <a:pt x="867643" y="0"/>
                  </a:lnTo>
                  <a:lnTo>
                    <a:pt x="867643" y="754731"/>
                  </a:lnTo>
                  <a:lnTo>
                    <a:pt x="0" y="754731"/>
                  </a:lnTo>
                  <a:close/>
                </a:path>
              </a:pathLst>
            </a:custGeom>
            <a:solidFill>
              <a:srgbClr val="E97145"/>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3500"/>
                </a:lnSpc>
              </a:pPr>
            </a:p>
          </p:txBody>
        </p:sp>
      </p:grpSp>
      <p:grpSp>
        <p:nvGrpSpPr>
          <p:cNvPr name="Group 5" id="5"/>
          <p:cNvGrpSpPr/>
          <p:nvPr/>
        </p:nvGrpSpPr>
        <p:grpSpPr>
          <a:xfrm rot="0">
            <a:off x="13381988" y="3554601"/>
            <a:ext cx="4440912" cy="3862986"/>
            <a:chOff x="0" y="0"/>
            <a:chExt cx="867643" cy="754731"/>
          </a:xfrm>
        </p:grpSpPr>
        <p:sp>
          <p:nvSpPr>
            <p:cNvPr name="Freeform 6" id="6"/>
            <p:cNvSpPr/>
            <p:nvPr/>
          </p:nvSpPr>
          <p:spPr>
            <a:xfrm flipH="false" flipV="false">
              <a:off x="0" y="0"/>
              <a:ext cx="867643" cy="754731"/>
            </a:xfrm>
            <a:custGeom>
              <a:avLst/>
              <a:gdLst/>
              <a:ahLst/>
              <a:cxnLst/>
              <a:rect r="r" b="b" t="t" l="l"/>
              <a:pathLst>
                <a:path h="754731" w="867643">
                  <a:moveTo>
                    <a:pt x="0" y="0"/>
                  </a:moveTo>
                  <a:lnTo>
                    <a:pt x="867643" y="0"/>
                  </a:lnTo>
                  <a:lnTo>
                    <a:pt x="867643" y="754731"/>
                  </a:lnTo>
                  <a:lnTo>
                    <a:pt x="0" y="754731"/>
                  </a:lnTo>
                  <a:close/>
                </a:path>
              </a:pathLst>
            </a:custGeom>
            <a:solidFill>
              <a:srgbClr val="927FA2"/>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500"/>
                </a:lnSpc>
              </a:pPr>
            </a:p>
          </p:txBody>
        </p:sp>
      </p:grpSp>
      <p:sp>
        <p:nvSpPr>
          <p:cNvPr name="TextBox 8" id="8"/>
          <p:cNvSpPr txBox="true"/>
          <p:nvPr/>
        </p:nvSpPr>
        <p:spPr>
          <a:xfrm rot="0">
            <a:off x="4675163" y="3589620"/>
            <a:ext cx="1157015" cy="1485109"/>
          </a:xfrm>
          <a:prstGeom prst="rect">
            <a:avLst/>
          </a:prstGeom>
        </p:spPr>
        <p:txBody>
          <a:bodyPr anchor="t" rtlCol="false" tIns="0" lIns="0" bIns="0" rIns="0">
            <a:spAutoFit/>
          </a:bodyPr>
          <a:lstStyle/>
          <a:p>
            <a:pPr>
              <a:lnSpc>
                <a:spcPts val="12118"/>
              </a:lnSpc>
            </a:pPr>
            <a:r>
              <a:rPr lang="en-US" sz="8656">
                <a:solidFill>
                  <a:srgbClr val="324070"/>
                </a:solidFill>
                <a:latin typeface="Garet Bold"/>
              </a:rPr>
              <a:t>2.</a:t>
            </a:r>
          </a:p>
        </p:txBody>
      </p:sp>
      <p:sp>
        <p:nvSpPr>
          <p:cNvPr name="TextBox 9" id="9"/>
          <p:cNvSpPr txBox="true"/>
          <p:nvPr/>
        </p:nvSpPr>
        <p:spPr>
          <a:xfrm rot="0">
            <a:off x="13464227" y="3589620"/>
            <a:ext cx="1157015" cy="1485109"/>
          </a:xfrm>
          <a:prstGeom prst="rect">
            <a:avLst/>
          </a:prstGeom>
        </p:spPr>
        <p:txBody>
          <a:bodyPr anchor="t" rtlCol="false" tIns="0" lIns="0" bIns="0" rIns="0">
            <a:spAutoFit/>
          </a:bodyPr>
          <a:lstStyle/>
          <a:p>
            <a:pPr>
              <a:lnSpc>
                <a:spcPts val="12118"/>
              </a:lnSpc>
            </a:pPr>
            <a:r>
              <a:rPr lang="en-US" sz="8656">
                <a:solidFill>
                  <a:srgbClr val="324070"/>
                </a:solidFill>
                <a:latin typeface="Garet Bold"/>
              </a:rPr>
              <a:t>4.</a:t>
            </a:r>
          </a:p>
        </p:txBody>
      </p:sp>
      <p:sp>
        <p:nvSpPr>
          <p:cNvPr name="AutoShape 10" id="10"/>
          <p:cNvSpPr/>
          <p:nvPr/>
        </p:nvSpPr>
        <p:spPr>
          <a:xfrm rot="0">
            <a:off x="762596" y="5027104"/>
            <a:ext cx="4870755" cy="0"/>
          </a:xfrm>
          <a:prstGeom prst="line">
            <a:avLst/>
          </a:prstGeom>
          <a:ln cap="flat" w="47625">
            <a:solidFill>
              <a:srgbClr val="B24E2A"/>
            </a:solidFill>
            <a:prstDash val="solid"/>
            <a:headEnd type="none" len="sm" w="sm"/>
            <a:tailEnd type="none" len="sm" w="sm"/>
          </a:ln>
        </p:spPr>
      </p:sp>
      <p:sp>
        <p:nvSpPr>
          <p:cNvPr name="AutoShape 11" id="11"/>
          <p:cNvSpPr/>
          <p:nvPr/>
        </p:nvSpPr>
        <p:spPr>
          <a:xfrm rot="0">
            <a:off x="9750487" y="5027104"/>
            <a:ext cx="4870755" cy="0"/>
          </a:xfrm>
          <a:prstGeom prst="line">
            <a:avLst/>
          </a:prstGeom>
          <a:ln cap="flat" w="47625">
            <a:solidFill>
              <a:srgbClr val="5A426D"/>
            </a:solidFill>
            <a:prstDash val="solid"/>
            <a:headEnd type="none" len="sm" w="sm"/>
            <a:tailEnd type="none" len="sm" w="sm"/>
          </a:ln>
        </p:spPr>
      </p:sp>
      <p:sp>
        <p:nvSpPr>
          <p:cNvPr name="TextBox 12" id="12"/>
          <p:cNvSpPr txBox="true"/>
          <p:nvPr/>
        </p:nvSpPr>
        <p:spPr>
          <a:xfrm rot="0">
            <a:off x="465100" y="1938403"/>
            <a:ext cx="1157015" cy="1485109"/>
          </a:xfrm>
          <a:prstGeom prst="rect">
            <a:avLst/>
          </a:prstGeom>
        </p:spPr>
        <p:txBody>
          <a:bodyPr anchor="t" rtlCol="false" tIns="0" lIns="0" bIns="0" rIns="0">
            <a:spAutoFit/>
          </a:bodyPr>
          <a:lstStyle/>
          <a:p>
            <a:pPr>
              <a:lnSpc>
                <a:spcPts val="12118"/>
              </a:lnSpc>
            </a:pPr>
            <a:r>
              <a:rPr lang="en-US" sz="8656">
                <a:solidFill>
                  <a:srgbClr val="324070"/>
                </a:solidFill>
                <a:latin typeface="Garet Bold"/>
              </a:rPr>
              <a:t>1.</a:t>
            </a:r>
          </a:p>
        </p:txBody>
      </p:sp>
      <p:sp>
        <p:nvSpPr>
          <p:cNvPr name="TextBox 13" id="13"/>
          <p:cNvSpPr txBox="true"/>
          <p:nvPr/>
        </p:nvSpPr>
        <p:spPr>
          <a:xfrm rot="0">
            <a:off x="9252911" y="1938403"/>
            <a:ext cx="1157015" cy="1485109"/>
          </a:xfrm>
          <a:prstGeom prst="rect">
            <a:avLst/>
          </a:prstGeom>
        </p:spPr>
        <p:txBody>
          <a:bodyPr anchor="t" rtlCol="false" tIns="0" lIns="0" bIns="0" rIns="0">
            <a:spAutoFit/>
          </a:bodyPr>
          <a:lstStyle/>
          <a:p>
            <a:pPr>
              <a:lnSpc>
                <a:spcPts val="12118"/>
              </a:lnSpc>
            </a:pPr>
            <a:r>
              <a:rPr lang="en-US" sz="8656">
                <a:solidFill>
                  <a:srgbClr val="324070"/>
                </a:solidFill>
                <a:latin typeface="Garet Bold"/>
              </a:rPr>
              <a:t>3.</a:t>
            </a:r>
          </a:p>
        </p:txBody>
      </p:sp>
      <p:sp>
        <p:nvSpPr>
          <p:cNvPr name="TextBox 14" id="14"/>
          <p:cNvSpPr txBox="true"/>
          <p:nvPr/>
        </p:nvSpPr>
        <p:spPr>
          <a:xfrm rot="0">
            <a:off x="1361383" y="2154785"/>
            <a:ext cx="4470796" cy="1965310"/>
          </a:xfrm>
          <a:prstGeom prst="rect">
            <a:avLst/>
          </a:prstGeom>
        </p:spPr>
        <p:txBody>
          <a:bodyPr anchor="t" rtlCol="false" tIns="0" lIns="0" bIns="0" rIns="0">
            <a:spAutoFit/>
          </a:bodyPr>
          <a:lstStyle/>
          <a:p>
            <a:pPr>
              <a:lnSpc>
                <a:spcPts val="3969"/>
              </a:lnSpc>
            </a:pPr>
            <a:r>
              <a:rPr lang="en-US" sz="2835">
                <a:solidFill>
                  <a:srgbClr val="232E54"/>
                </a:solidFill>
                <a:latin typeface="Glacial Indifference"/>
              </a:rPr>
              <a:t>It is a platform that give users the possibility to control</a:t>
            </a:r>
          </a:p>
          <a:p>
            <a:pPr>
              <a:lnSpc>
                <a:spcPts val="3969"/>
              </a:lnSpc>
            </a:pPr>
            <a:r>
              <a:rPr lang="en-US" sz="2835">
                <a:solidFill>
                  <a:srgbClr val="232E54"/>
                </a:solidFill>
                <a:latin typeface="Glacial Indifference"/>
              </a:rPr>
              <a:t>their data.</a:t>
            </a:r>
          </a:p>
        </p:txBody>
      </p:sp>
      <p:sp>
        <p:nvSpPr>
          <p:cNvPr name="TextBox 15" id="15"/>
          <p:cNvSpPr txBox="true"/>
          <p:nvPr/>
        </p:nvSpPr>
        <p:spPr>
          <a:xfrm rot="0">
            <a:off x="10409926" y="2236517"/>
            <a:ext cx="4606937" cy="1003182"/>
          </a:xfrm>
          <a:prstGeom prst="rect">
            <a:avLst/>
          </a:prstGeom>
        </p:spPr>
        <p:txBody>
          <a:bodyPr anchor="t" rtlCol="false" tIns="0" lIns="0" bIns="0" rIns="0">
            <a:spAutoFit/>
          </a:bodyPr>
          <a:lstStyle/>
          <a:p>
            <a:pPr>
              <a:lnSpc>
                <a:spcPts val="4089"/>
              </a:lnSpc>
            </a:pPr>
            <a:r>
              <a:rPr lang="en-US" sz="2921">
                <a:solidFill>
                  <a:srgbClr val="232E54"/>
                </a:solidFill>
                <a:latin typeface="Glacial Indifference"/>
              </a:rPr>
              <a:t>Everyone can be content producer.</a:t>
            </a:r>
          </a:p>
        </p:txBody>
      </p:sp>
      <p:sp>
        <p:nvSpPr>
          <p:cNvPr name="TextBox 16" id="16"/>
          <p:cNvSpPr txBox="true"/>
          <p:nvPr/>
        </p:nvSpPr>
        <p:spPr>
          <a:xfrm rot="0">
            <a:off x="392525" y="8528128"/>
            <a:ext cx="9722291" cy="1317469"/>
          </a:xfrm>
          <a:prstGeom prst="rect">
            <a:avLst/>
          </a:prstGeom>
        </p:spPr>
        <p:txBody>
          <a:bodyPr anchor="t" rtlCol="false" tIns="0" lIns="0" bIns="0" rIns="0">
            <a:spAutoFit/>
          </a:bodyPr>
          <a:lstStyle/>
          <a:p>
            <a:pPr>
              <a:lnSpc>
                <a:spcPts val="10858"/>
              </a:lnSpc>
            </a:pPr>
            <a:r>
              <a:rPr lang="en-US" sz="7756">
                <a:solidFill>
                  <a:srgbClr val="324070"/>
                </a:solidFill>
                <a:latin typeface="Cerebri Bold"/>
              </a:rPr>
              <a:t>WEB 2.0</a:t>
            </a:r>
          </a:p>
        </p:txBody>
      </p:sp>
      <p:sp>
        <p:nvSpPr>
          <p:cNvPr name="TextBox 17" id="17"/>
          <p:cNvSpPr txBox="true"/>
          <p:nvPr/>
        </p:nvSpPr>
        <p:spPr>
          <a:xfrm rot="0">
            <a:off x="4782116" y="5208079"/>
            <a:ext cx="4470796" cy="1470268"/>
          </a:xfrm>
          <a:prstGeom prst="rect">
            <a:avLst/>
          </a:prstGeom>
        </p:spPr>
        <p:txBody>
          <a:bodyPr anchor="t" rtlCol="false" tIns="0" lIns="0" bIns="0" rIns="0">
            <a:spAutoFit/>
          </a:bodyPr>
          <a:lstStyle/>
          <a:p>
            <a:pPr>
              <a:lnSpc>
                <a:spcPts val="3969"/>
              </a:lnSpc>
            </a:pPr>
            <a:r>
              <a:rPr lang="en-US" sz="2835">
                <a:solidFill>
                  <a:srgbClr val="232E54"/>
                </a:solidFill>
                <a:latin typeface="Glacial Indifference"/>
              </a:rPr>
              <a:t>This is about user - generated content ond the reod-</a:t>
            </a:r>
            <a:r>
              <a:rPr lang="en-US" sz="2835">
                <a:solidFill>
                  <a:srgbClr val="232E54"/>
                </a:solidFill>
                <a:latin typeface="Glacial Indifference"/>
              </a:rPr>
              <a:t>write web.</a:t>
            </a:r>
          </a:p>
        </p:txBody>
      </p:sp>
      <p:sp>
        <p:nvSpPr>
          <p:cNvPr name="TextBox 18" id="18"/>
          <p:cNvSpPr txBox="true"/>
          <p:nvPr/>
        </p:nvSpPr>
        <p:spPr>
          <a:xfrm rot="0">
            <a:off x="13570235" y="5208079"/>
            <a:ext cx="4470796" cy="975225"/>
          </a:xfrm>
          <a:prstGeom prst="rect">
            <a:avLst/>
          </a:prstGeom>
        </p:spPr>
        <p:txBody>
          <a:bodyPr anchor="t" rtlCol="false" tIns="0" lIns="0" bIns="0" rIns="0">
            <a:spAutoFit/>
          </a:bodyPr>
          <a:lstStyle/>
          <a:p>
            <a:pPr>
              <a:lnSpc>
                <a:spcPts val="3969"/>
              </a:lnSpc>
            </a:pPr>
            <a:r>
              <a:rPr lang="en-US" sz="2835">
                <a:solidFill>
                  <a:srgbClr val="232E54"/>
                </a:solidFill>
                <a:latin typeface="Glacial Indifference"/>
              </a:rPr>
              <a:t>Web 2.O can be describe into 3 concepts which is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32E54"/>
        </a:solidFill>
      </p:bgPr>
    </p:bg>
    <p:spTree>
      <p:nvGrpSpPr>
        <p:cNvPr id="1" name=""/>
        <p:cNvGrpSpPr/>
        <p:nvPr/>
      </p:nvGrpSpPr>
      <p:grpSpPr>
        <a:xfrm>
          <a:off x="0" y="0"/>
          <a:ext cx="0" cy="0"/>
          <a:chOff x="0" y="0"/>
          <a:chExt cx="0" cy="0"/>
        </a:xfrm>
      </p:grpSpPr>
      <p:grpSp>
        <p:nvGrpSpPr>
          <p:cNvPr name="Group 2" id="2"/>
          <p:cNvGrpSpPr/>
          <p:nvPr/>
        </p:nvGrpSpPr>
        <p:grpSpPr>
          <a:xfrm rot="0">
            <a:off x="-825047" y="-302619"/>
            <a:ext cx="19938093" cy="2649848"/>
            <a:chOff x="0" y="0"/>
            <a:chExt cx="5251185" cy="697902"/>
          </a:xfrm>
        </p:grpSpPr>
        <p:sp>
          <p:nvSpPr>
            <p:cNvPr name="Freeform 3" id="3"/>
            <p:cNvSpPr/>
            <p:nvPr/>
          </p:nvSpPr>
          <p:spPr>
            <a:xfrm flipH="false" flipV="false">
              <a:off x="0" y="0"/>
              <a:ext cx="5251185" cy="697902"/>
            </a:xfrm>
            <a:custGeom>
              <a:avLst/>
              <a:gdLst/>
              <a:ahLst/>
              <a:cxnLst/>
              <a:rect r="r" b="b" t="t" l="l"/>
              <a:pathLst>
                <a:path h="697902" w="5251185">
                  <a:moveTo>
                    <a:pt x="0" y="0"/>
                  </a:moveTo>
                  <a:lnTo>
                    <a:pt x="5251185" y="0"/>
                  </a:lnTo>
                  <a:lnTo>
                    <a:pt x="5251185" y="697902"/>
                  </a:lnTo>
                  <a:lnTo>
                    <a:pt x="0" y="697902"/>
                  </a:lnTo>
                  <a:close/>
                </a:path>
              </a:pathLst>
            </a:custGeom>
            <a:solidFill>
              <a:srgbClr val="0B013E"/>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92780" y="3008211"/>
            <a:ext cx="2749528" cy="2323351"/>
            <a:chOff x="0" y="0"/>
            <a:chExt cx="3666038" cy="3097802"/>
          </a:xfrm>
        </p:grpSpPr>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3666038" cy="3097802"/>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998225" y="801761"/>
              <a:ext cx="1669587" cy="1494280"/>
            </a:xfrm>
            <a:prstGeom prst="rect">
              <a:avLst/>
            </a:prstGeom>
          </p:spPr>
        </p:pic>
      </p:grpSp>
      <p:sp>
        <p:nvSpPr>
          <p:cNvPr name="TextBox 8" id="8"/>
          <p:cNvSpPr txBox="true"/>
          <p:nvPr/>
        </p:nvSpPr>
        <p:spPr>
          <a:xfrm rot="0">
            <a:off x="-199329" y="5988788"/>
            <a:ext cx="5933746" cy="829818"/>
          </a:xfrm>
          <a:prstGeom prst="rect">
            <a:avLst/>
          </a:prstGeom>
        </p:spPr>
        <p:txBody>
          <a:bodyPr anchor="t" rtlCol="false" tIns="0" lIns="0" bIns="0" rIns="0">
            <a:spAutoFit/>
          </a:bodyPr>
          <a:lstStyle/>
          <a:p>
            <a:pPr algn="ctr">
              <a:lnSpc>
                <a:spcPts val="3275"/>
              </a:lnSpc>
            </a:pPr>
            <a:r>
              <a:rPr lang="en-US" sz="2799">
                <a:solidFill>
                  <a:srgbClr val="27FFFF"/>
                </a:solidFill>
                <a:latin typeface="Glacial Indifference Bold"/>
              </a:rPr>
              <a:t>Rich lnternet </a:t>
            </a:r>
          </a:p>
          <a:p>
            <a:pPr algn="ctr">
              <a:lnSpc>
                <a:spcPts val="3275"/>
              </a:lnSpc>
            </a:pPr>
            <a:r>
              <a:rPr lang="en-US" sz="2799">
                <a:solidFill>
                  <a:srgbClr val="27FFFF"/>
                </a:solidFill>
                <a:latin typeface="Glacial Indifference Bold"/>
              </a:rPr>
              <a:t>Application (RIA)</a:t>
            </a:r>
          </a:p>
        </p:txBody>
      </p:sp>
      <p:sp>
        <p:nvSpPr>
          <p:cNvPr name="TextBox 9" id="9"/>
          <p:cNvSpPr txBox="true"/>
          <p:nvPr/>
        </p:nvSpPr>
        <p:spPr>
          <a:xfrm rot="0">
            <a:off x="1089942" y="7195668"/>
            <a:ext cx="3355205" cy="1123950"/>
          </a:xfrm>
          <a:prstGeom prst="rect">
            <a:avLst/>
          </a:prstGeom>
        </p:spPr>
        <p:txBody>
          <a:bodyPr anchor="t" rtlCol="false" tIns="0" lIns="0" bIns="0" rIns="0">
            <a:spAutoFit/>
          </a:bodyPr>
          <a:lstStyle/>
          <a:p>
            <a:pPr algn="ctr">
              <a:lnSpc>
                <a:spcPts val="2925"/>
              </a:lnSpc>
            </a:pPr>
            <a:r>
              <a:rPr lang="en-US" sz="2500">
                <a:solidFill>
                  <a:srgbClr val="FFFFFF"/>
                </a:solidFill>
                <a:latin typeface="Roboto Condensed"/>
              </a:rPr>
              <a:t>It defines the experience brought from desktop to browser.</a:t>
            </a:r>
          </a:p>
        </p:txBody>
      </p:sp>
      <p:sp>
        <p:nvSpPr>
          <p:cNvPr name="TextBox 10" id="10"/>
          <p:cNvSpPr txBox="true"/>
          <p:nvPr/>
        </p:nvSpPr>
        <p:spPr>
          <a:xfrm rot="0">
            <a:off x="5174693" y="557676"/>
            <a:ext cx="7303849" cy="948309"/>
          </a:xfrm>
          <a:prstGeom prst="rect">
            <a:avLst/>
          </a:prstGeom>
        </p:spPr>
        <p:txBody>
          <a:bodyPr anchor="t" rtlCol="false" tIns="0" lIns="0" bIns="0" rIns="0">
            <a:spAutoFit/>
          </a:bodyPr>
          <a:lstStyle/>
          <a:p>
            <a:pPr algn="ctr">
              <a:lnSpc>
                <a:spcPts val="7487"/>
              </a:lnSpc>
            </a:pPr>
            <a:r>
              <a:rPr lang="en-US" sz="6399">
                <a:solidFill>
                  <a:srgbClr val="27FFFF"/>
                </a:solidFill>
                <a:latin typeface="Cerebri Bold Bold"/>
              </a:rPr>
              <a:t>WEB 2.0 Concept</a:t>
            </a:r>
          </a:p>
        </p:txBody>
      </p:sp>
      <p:pic>
        <p:nvPicPr>
          <p:cNvPr name="Picture 11" id="11"/>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2859816" y="-5982670"/>
            <a:ext cx="9661697" cy="8067517"/>
          </a:xfrm>
          <a:prstGeom prst="rect">
            <a:avLst/>
          </a:prstGeom>
        </p:spPr>
      </p:pic>
      <p:grpSp>
        <p:nvGrpSpPr>
          <p:cNvPr name="Group 12" id="12"/>
          <p:cNvGrpSpPr/>
          <p:nvPr/>
        </p:nvGrpSpPr>
        <p:grpSpPr>
          <a:xfrm rot="0">
            <a:off x="7326527" y="3008211"/>
            <a:ext cx="2749528" cy="2323351"/>
            <a:chOff x="0" y="0"/>
            <a:chExt cx="3666038" cy="3097802"/>
          </a:xfrm>
        </p:grpSpPr>
        <p:pic>
          <p:nvPicPr>
            <p:cNvPr name="Picture 13" id="13"/>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371138" y="801761"/>
              <a:ext cx="1331777" cy="1494280"/>
            </a:xfrm>
            <a:prstGeom prst="rect">
              <a:avLst/>
            </a:prstGeom>
          </p:spPr>
        </p:pic>
        <p:pic>
          <p:nvPicPr>
            <p:cNvPr name="Picture 14" id="1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3666038" cy="3097802"/>
            </a:xfrm>
            <a:prstGeom prst="rect">
              <a:avLst/>
            </a:prstGeom>
          </p:spPr>
        </p:pic>
      </p:grpSp>
      <p:sp>
        <p:nvSpPr>
          <p:cNvPr name="TextBox 15" id="15"/>
          <p:cNvSpPr txBox="true"/>
          <p:nvPr/>
        </p:nvSpPr>
        <p:spPr>
          <a:xfrm rot="0">
            <a:off x="5859744" y="5988788"/>
            <a:ext cx="5933746" cy="829818"/>
          </a:xfrm>
          <a:prstGeom prst="rect">
            <a:avLst/>
          </a:prstGeom>
        </p:spPr>
        <p:txBody>
          <a:bodyPr anchor="t" rtlCol="false" tIns="0" lIns="0" bIns="0" rIns="0">
            <a:spAutoFit/>
          </a:bodyPr>
          <a:lstStyle/>
          <a:p>
            <a:pPr algn="ctr">
              <a:lnSpc>
                <a:spcPts val="3275"/>
              </a:lnSpc>
            </a:pPr>
            <a:r>
              <a:rPr lang="en-US" sz="2799">
                <a:solidFill>
                  <a:srgbClr val="27FFFF"/>
                </a:solidFill>
                <a:latin typeface="Glacial Indifference Bold"/>
              </a:rPr>
              <a:t>Service- Oriented </a:t>
            </a:r>
          </a:p>
          <a:p>
            <a:pPr algn="ctr">
              <a:lnSpc>
                <a:spcPts val="3275"/>
              </a:lnSpc>
            </a:pPr>
            <a:r>
              <a:rPr lang="en-US" sz="2799">
                <a:solidFill>
                  <a:srgbClr val="27FFFF"/>
                </a:solidFill>
                <a:latin typeface="Glacial Indifference Bold"/>
              </a:rPr>
              <a:t>Architecture (SOA)</a:t>
            </a:r>
          </a:p>
        </p:txBody>
      </p:sp>
      <p:sp>
        <p:nvSpPr>
          <p:cNvPr name="TextBox 16" id="16"/>
          <p:cNvSpPr txBox="true"/>
          <p:nvPr/>
        </p:nvSpPr>
        <p:spPr>
          <a:xfrm rot="0">
            <a:off x="6105592" y="7195668"/>
            <a:ext cx="5191397" cy="1866900"/>
          </a:xfrm>
          <a:prstGeom prst="rect">
            <a:avLst/>
          </a:prstGeom>
        </p:spPr>
        <p:txBody>
          <a:bodyPr anchor="t" rtlCol="false" tIns="0" lIns="0" bIns="0" rIns="0">
            <a:spAutoFit/>
          </a:bodyPr>
          <a:lstStyle/>
          <a:p>
            <a:pPr algn="ctr">
              <a:lnSpc>
                <a:spcPts val="2925"/>
              </a:lnSpc>
            </a:pPr>
            <a:r>
              <a:rPr lang="en-US" sz="2500">
                <a:solidFill>
                  <a:srgbClr val="FFFFFF"/>
                </a:solidFill>
                <a:latin typeface="Roboto Condensed"/>
              </a:rPr>
              <a:t>defines how web 2.0 applications </a:t>
            </a:r>
            <a:r>
              <a:rPr lang="en-US" sz="2500">
                <a:solidFill>
                  <a:srgbClr val="FFFFFF"/>
                </a:solidFill>
                <a:latin typeface="Roboto Condensed"/>
              </a:rPr>
              <a:t>expose its functionality so that other application can integrate the functionality and produce a set of much richer applications. (feeds, RSS)</a:t>
            </a:r>
          </a:p>
        </p:txBody>
      </p:sp>
      <p:grpSp>
        <p:nvGrpSpPr>
          <p:cNvPr name="Group 17" id="17"/>
          <p:cNvGrpSpPr/>
          <p:nvPr/>
        </p:nvGrpSpPr>
        <p:grpSpPr>
          <a:xfrm rot="0">
            <a:off x="13257405" y="3002841"/>
            <a:ext cx="2749528" cy="2323351"/>
            <a:chOff x="0" y="0"/>
            <a:chExt cx="3666038" cy="3097802"/>
          </a:xfrm>
        </p:grpSpPr>
        <p:pic>
          <p:nvPicPr>
            <p:cNvPr name="Picture 18" id="1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168053" y="908040"/>
              <a:ext cx="1329931" cy="1281721"/>
            </a:xfrm>
            <a:prstGeom prst="rect">
              <a:avLst/>
            </a:prstGeom>
          </p:spPr>
        </p:pic>
        <p:pic>
          <p:nvPicPr>
            <p:cNvPr name="Picture 19" id="1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3666038" cy="3097802"/>
            </a:xfrm>
            <a:prstGeom prst="rect">
              <a:avLst/>
            </a:prstGeom>
          </p:spPr>
        </p:pic>
      </p:grpSp>
      <p:sp>
        <p:nvSpPr>
          <p:cNvPr name="TextBox 20" id="20"/>
          <p:cNvSpPr txBox="true"/>
          <p:nvPr/>
        </p:nvSpPr>
        <p:spPr>
          <a:xfrm rot="0">
            <a:off x="11665296" y="5988788"/>
            <a:ext cx="5933746" cy="420243"/>
          </a:xfrm>
          <a:prstGeom prst="rect">
            <a:avLst/>
          </a:prstGeom>
        </p:spPr>
        <p:txBody>
          <a:bodyPr anchor="t" rtlCol="false" tIns="0" lIns="0" bIns="0" rIns="0">
            <a:spAutoFit/>
          </a:bodyPr>
          <a:lstStyle/>
          <a:p>
            <a:pPr algn="ctr">
              <a:lnSpc>
                <a:spcPts val="3275"/>
              </a:lnSpc>
            </a:pPr>
            <a:r>
              <a:rPr lang="en-US" sz="2799">
                <a:solidFill>
                  <a:srgbClr val="27FFFF"/>
                </a:solidFill>
                <a:latin typeface="Glacial Indifference Bold"/>
              </a:rPr>
              <a:t>Social Web</a:t>
            </a:r>
          </a:p>
        </p:txBody>
      </p:sp>
      <p:sp>
        <p:nvSpPr>
          <p:cNvPr name="TextBox 21" id="21"/>
          <p:cNvSpPr txBox="true"/>
          <p:nvPr/>
        </p:nvSpPr>
        <p:spPr>
          <a:xfrm rot="0">
            <a:off x="12510529" y="7195668"/>
            <a:ext cx="4243279" cy="1495425"/>
          </a:xfrm>
          <a:prstGeom prst="rect">
            <a:avLst/>
          </a:prstGeom>
        </p:spPr>
        <p:txBody>
          <a:bodyPr anchor="t" rtlCol="false" tIns="0" lIns="0" bIns="0" rIns="0">
            <a:spAutoFit/>
          </a:bodyPr>
          <a:lstStyle/>
          <a:p>
            <a:pPr algn="ctr">
              <a:lnSpc>
                <a:spcPts val="2925"/>
              </a:lnSpc>
            </a:pPr>
            <a:r>
              <a:rPr lang="en-US" sz="2500">
                <a:solidFill>
                  <a:srgbClr val="FFFFFF"/>
                </a:solidFill>
                <a:latin typeface="Roboto Condensed"/>
              </a:rPr>
              <a:t>it defines how web 2.0 tend to interact much more with the end user and making the end use an integral part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32407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128407">
            <a:off x="4942632" y="2396918"/>
            <a:ext cx="2076076" cy="58649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6493185" y="2327606"/>
            <a:ext cx="4114800" cy="4114800"/>
          </a:xfrm>
          <a:prstGeom prst="rect">
            <a:avLst/>
          </a:prstGeom>
        </p:spPr>
      </p:pic>
      <p:sp>
        <p:nvSpPr>
          <p:cNvPr name="TextBox 4" id="4"/>
          <p:cNvSpPr txBox="true"/>
          <p:nvPr/>
        </p:nvSpPr>
        <p:spPr>
          <a:xfrm rot="0">
            <a:off x="6845645" y="3228911"/>
            <a:ext cx="3409881" cy="2180388"/>
          </a:xfrm>
          <a:prstGeom prst="rect">
            <a:avLst/>
          </a:prstGeom>
        </p:spPr>
        <p:txBody>
          <a:bodyPr anchor="t" rtlCol="false" tIns="0" lIns="0" bIns="0" rIns="0">
            <a:spAutoFit/>
          </a:bodyPr>
          <a:lstStyle/>
          <a:p>
            <a:pPr algn="ctr">
              <a:lnSpc>
                <a:spcPts val="5821"/>
              </a:lnSpc>
            </a:pPr>
            <a:r>
              <a:rPr lang="en-US" sz="4157">
                <a:solidFill>
                  <a:srgbClr val="FFFFFF"/>
                </a:solidFill>
                <a:latin typeface="Cerebri Bold"/>
              </a:rPr>
              <a:t>WEB 3.0</a:t>
            </a:r>
          </a:p>
          <a:p>
            <a:pPr algn="ctr">
              <a:lnSpc>
                <a:spcPts val="5821"/>
              </a:lnSpc>
            </a:pPr>
            <a:r>
              <a:rPr lang="en-US" sz="4157">
                <a:solidFill>
                  <a:srgbClr val="FFFFFF"/>
                </a:solidFill>
                <a:latin typeface="Cerebri Bold"/>
              </a:rPr>
              <a:t>(read-write-execute)</a:t>
            </a:r>
          </a:p>
        </p:txBody>
      </p:sp>
      <p:sp>
        <p:nvSpPr>
          <p:cNvPr name="TextBox 5" id="5"/>
          <p:cNvSpPr txBox="true"/>
          <p:nvPr/>
        </p:nvSpPr>
        <p:spPr>
          <a:xfrm rot="0">
            <a:off x="1028700" y="1033281"/>
            <a:ext cx="4951970" cy="575139"/>
          </a:xfrm>
          <a:prstGeom prst="rect">
            <a:avLst/>
          </a:prstGeom>
        </p:spPr>
        <p:txBody>
          <a:bodyPr anchor="t" rtlCol="false" tIns="0" lIns="0" bIns="0" rIns="0">
            <a:spAutoFit/>
          </a:bodyPr>
          <a:lstStyle/>
          <a:p>
            <a:pPr>
              <a:lnSpc>
                <a:spcPts val="4750"/>
              </a:lnSpc>
            </a:pPr>
            <a:r>
              <a:rPr lang="en-US" sz="3392">
                <a:solidFill>
                  <a:srgbClr val="DFFFD6"/>
                </a:solidFill>
                <a:latin typeface="Cerebri Bold"/>
              </a:rPr>
              <a:t>Reason</a:t>
            </a:r>
          </a:p>
        </p:txBody>
      </p:sp>
      <p:sp>
        <p:nvSpPr>
          <p:cNvPr name="TextBox 6" id="6"/>
          <p:cNvSpPr txBox="true"/>
          <p:nvPr/>
        </p:nvSpPr>
        <p:spPr>
          <a:xfrm rot="0">
            <a:off x="1028700" y="2127898"/>
            <a:ext cx="4795534" cy="1051435"/>
          </a:xfrm>
          <a:prstGeom prst="rect">
            <a:avLst/>
          </a:prstGeom>
        </p:spPr>
        <p:txBody>
          <a:bodyPr anchor="t" rtlCol="false" tIns="0" lIns="0" bIns="0" rIns="0">
            <a:spAutoFit/>
          </a:bodyPr>
          <a:lstStyle/>
          <a:p>
            <a:pPr>
              <a:lnSpc>
                <a:spcPts val="4257"/>
              </a:lnSpc>
            </a:pPr>
            <a:r>
              <a:rPr lang="en-US" sz="3040">
                <a:solidFill>
                  <a:srgbClr val="FFFFFF"/>
                </a:solidFill>
                <a:latin typeface="Glacial Indifference"/>
              </a:rPr>
              <a:t>Decentralization</a:t>
            </a:r>
          </a:p>
          <a:p>
            <a:pPr>
              <a:lnSpc>
                <a:spcPts val="4257"/>
              </a:lnSpc>
            </a:pPr>
            <a:r>
              <a:rPr lang="en-US" sz="3040">
                <a:solidFill>
                  <a:srgbClr val="FFFFFF"/>
                </a:solidFill>
                <a:latin typeface="Glacial Indifference"/>
              </a:rPr>
              <a:t>Automated Trust Enabler</a:t>
            </a:r>
          </a:p>
        </p:txBody>
      </p:sp>
      <p:sp>
        <p:nvSpPr>
          <p:cNvPr name="TextBox 7" id="7"/>
          <p:cNvSpPr txBox="true"/>
          <p:nvPr/>
        </p:nvSpPr>
        <p:spPr>
          <a:xfrm rot="0">
            <a:off x="12659291" y="803039"/>
            <a:ext cx="4951970" cy="575139"/>
          </a:xfrm>
          <a:prstGeom prst="rect">
            <a:avLst/>
          </a:prstGeom>
        </p:spPr>
        <p:txBody>
          <a:bodyPr anchor="t" rtlCol="false" tIns="0" lIns="0" bIns="0" rIns="0">
            <a:spAutoFit/>
          </a:bodyPr>
          <a:lstStyle/>
          <a:p>
            <a:pPr>
              <a:lnSpc>
                <a:spcPts val="4750"/>
              </a:lnSpc>
            </a:pPr>
            <a:r>
              <a:rPr lang="en-US" sz="3392">
                <a:solidFill>
                  <a:srgbClr val="DFFFD6"/>
                </a:solidFill>
                <a:latin typeface="Cerebri Bold"/>
              </a:rPr>
              <a:t>Technology</a:t>
            </a:r>
          </a:p>
        </p:txBody>
      </p:sp>
      <p:sp>
        <p:nvSpPr>
          <p:cNvPr name="TextBox 8" id="8"/>
          <p:cNvSpPr txBox="true"/>
          <p:nvPr/>
        </p:nvSpPr>
        <p:spPr>
          <a:xfrm rot="0">
            <a:off x="12659291" y="1527041"/>
            <a:ext cx="6051790" cy="2644436"/>
          </a:xfrm>
          <a:prstGeom prst="rect">
            <a:avLst/>
          </a:prstGeom>
        </p:spPr>
        <p:txBody>
          <a:bodyPr anchor="t" rtlCol="false" tIns="0" lIns="0" bIns="0" rIns="0">
            <a:spAutoFit/>
          </a:bodyPr>
          <a:lstStyle/>
          <a:p>
            <a:pPr>
              <a:lnSpc>
                <a:spcPts val="4257"/>
              </a:lnSpc>
            </a:pPr>
            <a:r>
              <a:rPr lang="en-US" sz="3040">
                <a:solidFill>
                  <a:srgbClr val="FFFFFF"/>
                </a:solidFill>
                <a:latin typeface="Glacial Indifference"/>
              </a:rPr>
              <a:t>NFT</a:t>
            </a:r>
          </a:p>
          <a:p>
            <a:pPr>
              <a:lnSpc>
                <a:spcPts val="4257"/>
              </a:lnSpc>
            </a:pPr>
            <a:r>
              <a:rPr lang="en-US" sz="3040">
                <a:solidFill>
                  <a:srgbClr val="FFFFFF"/>
                </a:solidFill>
                <a:latin typeface="Glacial Indifference"/>
              </a:rPr>
              <a:t>Advance AI</a:t>
            </a:r>
          </a:p>
          <a:p>
            <a:pPr>
              <a:lnSpc>
                <a:spcPts val="4257"/>
              </a:lnSpc>
            </a:pPr>
            <a:r>
              <a:rPr lang="en-US" sz="3040">
                <a:solidFill>
                  <a:srgbClr val="FFFFFF"/>
                </a:solidFill>
                <a:latin typeface="Glacial Indifference"/>
              </a:rPr>
              <a:t>AR</a:t>
            </a:r>
          </a:p>
          <a:p>
            <a:pPr>
              <a:lnSpc>
                <a:spcPts val="4257"/>
              </a:lnSpc>
            </a:pPr>
            <a:r>
              <a:rPr lang="en-US" sz="3040">
                <a:solidFill>
                  <a:srgbClr val="FFFFFF"/>
                </a:solidFill>
                <a:latin typeface="Glacial Indifference"/>
              </a:rPr>
              <a:t>Crypto</a:t>
            </a:r>
          </a:p>
          <a:p>
            <a:pPr>
              <a:lnSpc>
                <a:spcPts val="4257"/>
              </a:lnSpc>
            </a:pPr>
            <a:r>
              <a:rPr lang="en-US" sz="3040">
                <a:solidFill>
                  <a:srgbClr val="FFFFFF"/>
                </a:solidFill>
                <a:latin typeface="Glacial Indifference"/>
              </a:rPr>
              <a:t>DApps</a:t>
            </a:r>
          </a:p>
        </p:txBody>
      </p:sp>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82468">
            <a:off x="10505166" y="4398147"/>
            <a:ext cx="2076076" cy="586491"/>
          </a:xfrm>
          <a:prstGeom prst="rect">
            <a:avLst/>
          </a:prstGeom>
        </p:spPr>
      </p:pic>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8405588">
            <a:off x="5223653" y="6006943"/>
            <a:ext cx="2076076" cy="586491"/>
          </a:xfrm>
          <a:prstGeom prst="rect">
            <a:avLst/>
          </a:prstGeom>
        </p:spPr>
      </p:pic>
      <p:sp>
        <p:nvSpPr>
          <p:cNvPr name="TextBox 11" id="11"/>
          <p:cNvSpPr txBox="true"/>
          <p:nvPr/>
        </p:nvSpPr>
        <p:spPr>
          <a:xfrm rot="0">
            <a:off x="3426467" y="7648278"/>
            <a:ext cx="4951970" cy="580569"/>
          </a:xfrm>
          <a:prstGeom prst="rect">
            <a:avLst/>
          </a:prstGeom>
        </p:spPr>
        <p:txBody>
          <a:bodyPr anchor="t" rtlCol="false" tIns="0" lIns="0" bIns="0" rIns="0">
            <a:spAutoFit/>
          </a:bodyPr>
          <a:lstStyle/>
          <a:p>
            <a:pPr>
              <a:lnSpc>
                <a:spcPts val="4750"/>
              </a:lnSpc>
            </a:pPr>
            <a:r>
              <a:rPr lang="en-US" sz="3392">
                <a:solidFill>
                  <a:srgbClr val="DFFFD6"/>
                </a:solidFill>
                <a:latin typeface="Cerebri Bold"/>
              </a:rPr>
              <a:t>Users</a:t>
            </a:r>
          </a:p>
        </p:txBody>
      </p:sp>
      <p:sp>
        <p:nvSpPr>
          <p:cNvPr name="TextBox 12" id="12"/>
          <p:cNvSpPr txBox="true"/>
          <p:nvPr/>
        </p:nvSpPr>
        <p:spPr>
          <a:xfrm rot="0">
            <a:off x="3467290" y="8433745"/>
            <a:ext cx="6051790" cy="1582435"/>
          </a:xfrm>
          <a:prstGeom prst="rect">
            <a:avLst/>
          </a:prstGeom>
        </p:spPr>
        <p:txBody>
          <a:bodyPr anchor="t" rtlCol="false" tIns="0" lIns="0" bIns="0" rIns="0">
            <a:spAutoFit/>
          </a:bodyPr>
          <a:lstStyle/>
          <a:p>
            <a:pPr>
              <a:lnSpc>
                <a:spcPts val="4257"/>
              </a:lnSpc>
            </a:pPr>
            <a:r>
              <a:rPr lang="en-US" sz="3040">
                <a:solidFill>
                  <a:srgbClr val="FFFFFF"/>
                </a:solidFill>
                <a:latin typeface="Glacial Indifference"/>
              </a:rPr>
              <a:t>Public Institutions</a:t>
            </a:r>
          </a:p>
          <a:p>
            <a:pPr>
              <a:lnSpc>
                <a:spcPts val="4257"/>
              </a:lnSpc>
            </a:pPr>
            <a:r>
              <a:rPr lang="en-US" sz="3040">
                <a:solidFill>
                  <a:srgbClr val="FFFFFF"/>
                </a:solidFill>
                <a:latin typeface="Glacial Indifference"/>
              </a:rPr>
              <a:t>Private Institutions</a:t>
            </a:r>
          </a:p>
          <a:p>
            <a:pPr>
              <a:lnSpc>
                <a:spcPts val="4257"/>
              </a:lnSpc>
            </a:pPr>
            <a:r>
              <a:rPr lang="en-US" sz="3040">
                <a:solidFill>
                  <a:srgbClr val="FFFFFF"/>
                </a:solidFill>
                <a:latin typeface="Glacial Indifference"/>
              </a:rPr>
              <a:t>Individuals</a:t>
            </a:r>
          </a:p>
        </p:txBody>
      </p:sp>
      <p:sp>
        <p:nvSpPr>
          <p:cNvPr name="TextBox 13" id="13"/>
          <p:cNvSpPr txBox="true"/>
          <p:nvPr/>
        </p:nvSpPr>
        <p:spPr>
          <a:xfrm rot="0">
            <a:off x="9519080" y="6594806"/>
            <a:ext cx="4951970" cy="580569"/>
          </a:xfrm>
          <a:prstGeom prst="rect">
            <a:avLst/>
          </a:prstGeom>
        </p:spPr>
        <p:txBody>
          <a:bodyPr anchor="t" rtlCol="false" tIns="0" lIns="0" bIns="0" rIns="0">
            <a:spAutoFit/>
          </a:bodyPr>
          <a:lstStyle/>
          <a:p>
            <a:pPr>
              <a:lnSpc>
                <a:spcPts val="4750"/>
              </a:lnSpc>
            </a:pPr>
            <a:r>
              <a:rPr lang="en-US" sz="3392">
                <a:solidFill>
                  <a:srgbClr val="FFFFFF"/>
                </a:solidFill>
                <a:latin typeface="Cerebri Bold"/>
              </a:rPr>
              <a:t>2014 -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8CFD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572110" y="676863"/>
            <a:ext cx="13143781" cy="893327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DAFhZ9qeO1g</dc:identifier>
  <dcterms:modified xsi:type="dcterms:W3CDTF">2011-08-01T06:04:30Z</dcterms:modified>
  <cp:revision>1</cp:revision>
  <dc:title>Web Verrsion and Why Blockchain</dc:title>
</cp:coreProperties>
</file>